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40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7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Regulation</a:t>
                    </a:r>
                    <a:r>
                      <a:rPr lang="en-US" baseline="0" dirty="0" smtClean="0"/>
                      <a:t> of cell death</a:t>
                    </a:r>
                    <a:r>
                      <a:rPr lang="en-US" dirty="0"/>
                      <a:t>
16%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291023862815452E-2"/>
                  <c:y val="3.167132732082545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0819461016865792E-2"/>
                  <c:y val="-0.1122082400725033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6.4323001291505227E-2"/>
                  <c:y val="-2.495004095216372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Sheet4!$D$4:$D$13</c:f>
              <c:strCache>
                <c:ptCount val="10"/>
                <c:pt idx="0">
                  <c:v>anti-apoptosis</c:v>
                </c:pt>
                <c:pt idx="1">
                  <c:v>protein transport</c:v>
                </c:pt>
                <c:pt idx="2">
                  <c:v> catabolic process</c:v>
                </c:pt>
                <c:pt idx="3">
                  <c:v>cell morphogenesis</c:v>
                </c:pt>
                <c:pt idx="4">
                  <c:v>protein complex assembly</c:v>
                </c:pt>
                <c:pt idx="5">
                  <c:v>membrane fraction</c:v>
                </c:pt>
                <c:pt idx="6">
                  <c:v>cellular homeostasis</c:v>
                </c:pt>
                <c:pt idx="7">
                  <c:v>apoptosis</c:v>
                </c:pt>
                <c:pt idx="8">
                  <c:v>endoplasmic reticulum</c:v>
                </c:pt>
                <c:pt idx="9">
                  <c:v>plasma membrane</c:v>
                </c:pt>
              </c:strCache>
            </c:strRef>
          </c:cat>
          <c:val>
            <c:numRef>
              <c:f>Sheet4!$E$4:$E$13</c:f>
              <c:numCache>
                <c:formatCode>General</c:formatCode>
                <c:ptCount val="10"/>
                <c:pt idx="0">
                  <c:v>1.42</c:v>
                </c:pt>
                <c:pt idx="1">
                  <c:v>1.26</c:v>
                </c:pt>
                <c:pt idx="2">
                  <c:v>1.1200000000000001</c:v>
                </c:pt>
                <c:pt idx="3">
                  <c:v>1.1000000000000001</c:v>
                </c:pt>
                <c:pt idx="4">
                  <c:v>1.02</c:v>
                </c:pt>
                <c:pt idx="5">
                  <c:v>0.81</c:v>
                </c:pt>
                <c:pt idx="6">
                  <c:v>0.76</c:v>
                </c:pt>
                <c:pt idx="7">
                  <c:v>0.68</c:v>
                </c:pt>
                <c:pt idx="8">
                  <c:v>0.53</c:v>
                </c:pt>
                <c:pt idx="9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743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82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3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0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3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5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9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6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1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7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7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3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17F43-A18C-4BB4-92AA-65C102F8217F}" type="datetimeFigureOut">
              <a:rPr lang="en-US" smtClean="0"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4B80-4FED-4442-A52B-4EDD8E2B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3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9406"/>
            <a:ext cx="6858000" cy="598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14236"/>
              </p:ext>
            </p:extLst>
          </p:nvPr>
        </p:nvGraphicFramePr>
        <p:xfrm>
          <a:off x="347664" y="451512"/>
          <a:ext cx="5146674" cy="3222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34925" y="400712"/>
            <a:ext cx="523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b="1"/>
              <a:t>A</a:t>
            </a:r>
          </a:p>
        </p:txBody>
      </p:sp>
      <p:grpSp>
        <p:nvGrpSpPr>
          <p:cNvPr id="12293" name="Group 2055"/>
          <p:cNvGrpSpPr>
            <a:grpSpLocks/>
          </p:cNvGrpSpPr>
          <p:nvPr/>
        </p:nvGrpSpPr>
        <p:grpSpPr bwMode="auto">
          <a:xfrm>
            <a:off x="5545139" y="8284240"/>
            <a:ext cx="1101725" cy="1437747"/>
            <a:chOff x="5518855" y="7466189"/>
            <a:chExt cx="1100669" cy="1104254"/>
          </a:xfrm>
        </p:grpSpPr>
        <p:grpSp>
          <p:nvGrpSpPr>
            <p:cNvPr id="12297" name="Group 2048"/>
            <p:cNvGrpSpPr>
              <a:grpSpLocks/>
            </p:cNvGrpSpPr>
            <p:nvPr/>
          </p:nvGrpSpPr>
          <p:grpSpPr bwMode="auto">
            <a:xfrm>
              <a:off x="5518855" y="7693796"/>
              <a:ext cx="1100669" cy="192432"/>
              <a:chOff x="5518855" y="7730345"/>
              <a:chExt cx="1100669" cy="192432"/>
            </a:xfrm>
          </p:grpSpPr>
          <p:sp>
            <p:nvSpPr>
              <p:cNvPr id="6" name="Isosceles Triangle 5"/>
              <p:cNvSpPr/>
              <p:nvPr/>
            </p:nvSpPr>
            <p:spPr>
              <a:xfrm>
                <a:off x="5518855" y="7781443"/>
                <a:ext cx="123706" cy="141334"/>
              </a:xfrm>
              <a:prstGeom prst="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311" name="TextBox 11"/>
              <p:cNvSpPr txBox="1">
                <a:spLocks noChangeArrowheads="1"/>
              </p:cNvSpPr>
              <p:nvPr/>
            </p:nvSpPr>
            <p:spPr bwMode="auto">
              <a:xfrm>
                <a:off x="5590824" y="7730345"/>
                <a:ext cx="1028700" cy="189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/>
                  <a:t>Phosphatase</a:t>
                </a:r>
              </a:p>
            </p:txBody>
          </p:sp>
        </p:grpSp>
        <p:grpSp>
          <p:nvGrpSpPr>
            <p:cNvPr id="12298" name="Group 2050"/>
            <p:cNvGrpSpPr>
              <a:grpSpLocks/>
            </p:cNvGrpSpPr>
            <p:nvPr/>
          </p:nvGrpSpPr>
          <p:grpSpPr bwMode="auto">
            <a:xfrm>
              <a:off x="5518855" y="7921403"/>
              <a:ext cx="1100669" cy="221075"/>
              <a:chOff x="5518855" y="7944637"/>
              <a:chExt cx="1100669" cy="221075"/>
            </a:xfrm>
          </p:grpSpPr>
          <p:sp>
            <p:nvSpPr>
              <p:cNvPr id="26" name="Isosceles Triangle 25"/>
              <p:cNvSpPr/>
              <p:nvPr/>
            </p:nvSpPr>
            <p:spPr>
              <a:xfrm rot="10800000">
                <a:off x="5518855" y="8046833"/>
                <a:ext cx="122120" cy="118879"/>
              </a:xfrm>
              <a:prstGeom prst="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309" name="TextBox 27"/>
              <p:cNvSpPr txBox="1">
                <a:spLocks noChangeArrowheads="1"/>
              </p:cNvSpPr>
              <p:nvPr/>
            </p:nvSpPr>
            <p:spPr bwMode="auto">
              <a:xfrm>
                <a:off x="5590824" y="7944637"/>
                <a:ext cx="1028700" cy="189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/>
                  <a:t>Kinase</a:t>
                </a:r>
              </a:p>
            </p:txBody>
          </p:sp>
        </p:grpSp>
        <p:grpSp>
          <p:nvGrpSpPr>
            <p:cNvPr id="12299" name="Group 2047"/>
            <p:cNvGrpSpPr>
              <a:grpSpLocks/>
            </p:cNvGrpSpPr>
            <p:nvPr/>
          </p:nvGrpSpPr>
          <p:grpSpPr bwMode="auto">
            <a:xfrm>
              <a:off x="5518855" y="7466189"/>
              <a:ext cx="1100669" cy="228512"/>
              <a:chOff x="5518855" y="7466189"/>
              <a:chExt cx="1100669" cy="228512"/>
            </a:xfrm>
          </p:grpSpPr>
          <p:sp>
            <p:nvSpPr>
              <p:cNvPr id="23" name="Flowchart: Decision 22"/>
              <p:cNvSpPr/>
              <p:nvPr/>
            </p:nvSpPr>
            <p:spPr>
              <a:xfrm>
                <a:off x="5518855" y="7482040"/>
                <a:ext cx="111018" cy="212661"/>
              </a:xfrm>
              <a:prstGeom prst="flowChartDecisi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0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2307" name="TextBox 29"/>
              <p:cNvSpPr txBox="1">
                <a:spLocks noChangeArrowheads="1"/>
              </p:cNvSpPr>
              <p:nvPr/>
            </p:nvSpPr>
            <p:spPr bwMode="auto">
              <a:xfrm>
                <a:off x="5590824" y="7466189"/>
                <a:ext cx="1028700" cy="189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/>
                  <a:t>Enzyme</a:t>
                </a:r>
              </a:p>
            </p:txBody>
          </p:sp>
        </p:grpSp>
        <p:grpSp>
          <p:nvGrpSpPr>
            <p:cNvPr id="12300" name="Group 2053"/>
            <p:cNvGrpSpPr>
              <a:grpSpLocks/>
            </p:cNvGrpSpPr>
            <p:nvPr/>
          </p:nvGrpSpPr>
          <p:grpSpPr bwMode="auto">
            <a:xfrm>
              <a:off x="5518855" y="8149010"/>
              <a:ext cx="1100669" cy="189109"/>
              <a:chOff x="5518855" y="8189873"/>
              <a:chExt cx="1100669" cy="189109"/>
            </a:xfrm>
          </p:grpSpPr>
          <p:sp>
            <p:nvSpPr>
              <p:cNvPr id="12304" name="TextBox 30"/>
              <p:cNvSpPr txBox="1">
                <a:spLocks noChangeArrowheads="1"/>
              </p:cNvSpPr>
              <p:nvPr/>
            </p:nvSpPr>
            <p:spPr bwMode="auto">
              <a:xfrm>
                <a:off x="5590824" y="8189873"/>
                <a:ext cx="1028700" cy="189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/>
                  <a:t>Transporter</a:t>
                </a:r>
              </a:p>
            </p:txBody>
          </p:sp>
          <p:sp>
            <p:nvSpPr>
              <p:cNvPr id="24" name="Trapezoid 23"/>
              <p:cNvSpPr/>
              <p:nvPr/>
            </p:nvSpPr>
            <p:spPr>
              <a:xfrm>
                <a:off x="5518855" y="8225609"/>
                <a:ext cx="98331" cy="145296"/>
              </a:xfrm>
              <a:prstGeom prst="trapezoid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00"/>
              </a:p>
            </p:txBody>
          </p:sp>
        </p:grpSp>
        <p:grpSp>
          <p:nvGrpSpPr>
            <p:cNvPr id="12301" name="Group 2054"/>
            <p:cNvGrpSpPr>
              <a:grpSpLocks/>
            </p:cNvGrpSpPr>
            <p:nvPr/>
          </p:nvGrpSpPr>
          <p:grpSpPr bwMode="auto">
            <a:xfrm>
              <a:off x="5518855" y="8376617"/>
              <a:ext cx="1100669" cy="193826"/>
              <a:chOff x="5518855" y="8376617"/>
              <a:chExt cx="1100669" cy="193826"/>
            </a:xfrm>
          </p:grpSpPr>
          <p:sp>
            <p:nvSpPr>
              <p:cNvPr id="12302" name="TextBox 31"/>
              <p:cNvSpPr txBox="1">
                <a:spLocks noChangeArrowheads="1"/>
              </p:cNvSpPr>
              <p:nvPr/>
            </p:nvSpPr>
            <p:spPr bwMode="auto">
              <a:xfrm>
                <a:off x="5590824" y="8376617"/>
                <a:ext cx="1028700" cy="189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/>
                  <a:t>Others</a:t>
                </a: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518855" y="8427788"/>
                <a:ext cx="125292" cy="14265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0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</p:grpSp>
      <p:sp>
        <p:nvSpPr>
          <p:cNvPr id="12294" name="TextBox 41"/>
          <p:cNvSpPr txBox="1">
            <a:spLocks noChangeArrowheads="1"/>
          </p:cNvSpPr>
          <p:nvPr/>
        </p:nvSpPr>
        <p:spPr bwMode="auto">
          <a:xfrm>
            <a:off x="34925" y="3700992"/>
            <a:ext cx="5254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b="1"/>
              <a:t>B</a:t>
            </a:r>
          </a:p>
        </p:txBody>
      </p:sp>
      <p:sp>
        <p:nvSpPr>
          <p:cNvPr id="12295" name="TextBox 2056"/>
          <p:cNvSpPr txBox="1">
            <a:spLocks noChangeArrowheads="1"/>
          </p:cNvSpPr>
          <p:nvPr/>
        </p:nvSpPr>
        <p:spPr bwMode="auto">
          <a:xfrm>
            <a:off x="355600" y="3700992"/>
            <a:ext cx="39624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100"/>
              <a:t>IPA: Cell Death and Survival; Cellular Assembly and Organization</a:t>
            </a:r>
          </a:p>
        </p:txBody>
      </p:sp>
      <p:sp>
        <p:nvSpPr>
          <p:cNvPr id="12296" name="TextBox 24"/>
          <p:cNvSpPr txBox="1">
            <a:spLocks noChangeArrowheads="1"/>
          </p:cNvSpPr>
          <p:nvPr/>
        </p:nvSpPr>
        <p:spPr bwMode="auto">
          <a:xfrm>
            <a:off x="34925" y="0"/>
            <a:ext cx="22780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/>
              <a:t>Supplementary 1</a:t>
            </a:r>
          </a:p>
        </p:txBody>
      </p:sp>
    </p:spTree>
    <p:extLst>
      <p:ext uri="{BB962C8B-B14F-4D97-AF65-F5344CB8AC3E}">
        <p14:creationId xmlns:p14="http://schemas.microsoft.com/office/powerpoint/2010/main" val="11302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84568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441" y="152400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753" y="249217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03" y="2487628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03" y="4805149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9000"/>
                    </a14:imgEffect>
                    <a14:imgEffect>
                      <a14:brightnessContrast bright="-2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260" y="4800600"/>
            <a:ext cx="3200400" cy="229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03" y="7190418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148" y="7162800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89872" y="9476418"/>
            <a:ext cx="230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     2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5166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6315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045" y="271534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2315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342" y="2557534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83589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21" y="497574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2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295865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3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342" y="7257197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22342" y="9506479"/>
            <a:ext cx="31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     2  continued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122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503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765" y="269543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99" y="2605585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765" y="258397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99" y="486997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75" y="7162800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765" y="4869976"/>
            <a:ext cx="320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84897" y="9536540"/>
            <a:ext cx="317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     2  continued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546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39</Words>
  <Application>Microsoft Office PowerPoint</Application>
  <PresentationFormat>A4 Paper (210x297 mm)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TMHS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Jiang</dc:creator>
  <cp:lastModifiedBy>Wang, Jiang</cp:lastModifiedBy>
  <cp:revision>11</cp:revision>
  <dcterms:created xsi:type="dcterms:W3CDTF">2014-12-06T22:51:47Z</dcterms:created>
  <dcterms:modified xsi:type="dcterms:W3CDTF">2014-12-20T21:59:58Z</dcterms:modified>
</cp:coreProperties>
</file>