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3525" autoAdjust="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75A8E-13A5-4CBB-9016-DEB086C42D2B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B579E-D501-4566-8FAA-EF4A07072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3852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36687-0CE9-4136-8A0B-633186271BDA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9530C-0838-4A3F-9753-757BFD2456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956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347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1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718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21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19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71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64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642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0591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20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94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175A3-6C5A-4B6E-9BE4-499513501A4C}" type="datetimeFigureOut">
              <a:rPr kumimoji="1" lang="ja-JP" altLang="en-US" smtClean="0"/>
              <a:t>2015/5/25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02F0-FD16-4CCA-BD32-731DEC8040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54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/>
          <p:cNvSpPr txBox="1"/>
          <p:nvPr/>
        </p:nvSpPr>
        <p:spPr>
          <a:xfrm>
            <a:off x="83931" y="6336708"/>
            <a:ext cx="2482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Suuplemental</a:t>
            </a:r>
            <a:r>
              <a:rPr kumimoji="1"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2.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782995" y="764704"/>
            <a:ext cx="5054523" cy="4041010"/>
            <a:chOff x="573411" y="699082"/>
            <a:chExt cx="2884851" cy="2378074"/>
          </a:xfrm>
        </p:grpSpPr>
        <p:sp>
          <p:nvSpPr>
            <p:cNvPr id="128" name="Rectangle 7"/>
            <p:cNvSpPr>
              <a:spLocks noChangeArrowheads="1"/>
            </p:cNvSpPr>
            <p:nvPr/>
          </p:nvSpPr>
          <p:spPr bwMode="auto">
            <a:xfrm>
              <a:off x="1177025" y="1302332"/>
              <a:ext cx="379413" cy="15319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29" name="Freeform 8"/>
            <p:cNvSpPr>
              <a:spLocks noEditPoints="1"/>
            </p:cNvSpPr>
            <p:nvPr/>
          </p:nvSpPr>
          <p:spPr bwMode="auto">
            <a:xfrm>
              <a:off x="1172262" y="1297569"/>
              <a:ext cx="387350" cy="1539875"/>
            </a:xfrm>
            <a:custGeom>
              <a:avLst/>
              <a:gdLst>
                <a:gd name="T0" fmla="*/ 0 w 490"/>
                <a:gd name="T1" fmla="*/ 5 h 1941"/>
                <a:gd name="T2" fmla="*/ 0 w 490"/>
                <a:gd name="T3" fmla="*/ 0 h 1941"/>
                <a:gd name="T4" fmla="*/ 6 w 490"/>
                <a:gd name="T5" fmla="*/ 0 h 1941"/>
                <a:gd name="T6" fmla="*/ 484 w 490"/>
                <a:gd name="T7" fmla="*/ 0 h 1941"/>
                <a:gd name="T8" fmla="*/ 488 w 490"/>
                <a:gd name="T9" fmla="*/ 0 h 1941"/>
                <a:gd name="T10" fmla="*/ 490 w 490"/>
                <a:gd name="T11" fmla="*/ 5 h 1941"/>
                <a:gd name="T12" fmla="*/ 490 w 490"/>
                <a:gd name="T13" fmla="*/ 1935 h 1941"/>
                <a:gd name="T14" fmla="*/ 488 w 490"/>
                <a:gd name="T15" fmla="*/ 1939 h 1941"/>
                <a:gd name="T16" fmla="*/ 484 w 490"/>
                <a:gd name="T17" fmla="*/ 1941 h 1941"/>
                <a:gd name="T18" fmla="*/ 6 w 490"/>
                <a:gd name="T19" fmla="*/ 1941 h 1941"/>
                <a:gd name="T20" fmla="*/ 0 w 490"/>
                <a:gd name="T21" fmla="*/ 1939 h 1941"/>
                <a:gd name="T22" fmla="*/ 0 w 490"/>
                <a:gd name="T23" fmla="*/ 1935 h 1941"/>
                <a:gd name="T24" fmla="*/ 0 w 490"/>
                <a:gd name="T25" fmla="*/ 5 h 1941"/>
                <a:gd name="T26" fmla="*/ 12 w 490"/>
                <a:gd name="T27" fmla="*/ 1935 h 1941"/>
                <a:gd name="T28" fmla="*/ 6 w 490"/>
                <a:gd name="T29" fmla="*/ 1929 h 1941"/>
                <a:gd name="T30" fmla="*/ 484 w 490"/>
                <a:gd name="T31" fmla="*/ 1929 h 1941"/>
                <a:gd name="T32" fmla="*/ 478 w 490"/>
                <a:gd name="T33" fmla="*/ 1935 h 1941"/>
                <a:gd name="T34" fmla="*/ 478 w 490"/>
                <a:gd name="T35" fmla="*/ 5 h 1941"/>
                <a:gd name="T36" fmla="*/ 484 w 490"/>
                <a:gd name="T37" fmla="*/ 11 h 1941"/>
                <a:gd name="T38" fmla="*/ 6 w 490"/>
                <a:gd name="T39" fmla="*/ 11 h 1941"/>
                <a:gd name="T40" fmla="*/ 12 w 490"/>
                <a:gd name="T41" fmla="*/ 5 h 1941"/>
                <a:gd name="T42" fmla="*/ 12 w 490"/>
                <a:gd name="T43" fmla="*/ 1935 h 1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0" h="1941">
                  <a:moveTo>
                    <a:pt x="0" y="5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0" y="5"/>
                  </a:lnTo>
                  <a:lnTo>
                    <a:pt x="490" y="1935"/>
                  </a:lnTo>
                  <a:lnTo>
                    <a:pt x="488" y="1939"/>
                  </a:lnTo>
                  <a:lnTo>
                    <a:pt x="484" y="1941"/>
                  </a:lnTo>
                  <a:lnTo>
                    <a:pt x="6" y="1941"/>
                  </a:lnTo>
                  <a:lnTo>
                    <a:pt x="0" y="1939"/>
                  </a:lnTo>
                  <a:lnTo>
                    <a:pt x="0" y="1935"/>
                  </a:lnTo>
                  <a:lnTo>
                    <a:pt x="0" y="5"/>
                  </a:lnTo>
                  <a:close/>
                  <a:moveTo>
                    <a:pt x="12" y="1935"/>
                  </a:moveTo>
                  <a:lnTo>
                    <a:pt x="6" y="1929"/>
                  </a:lnTo>
                  <a:lnTo>
                    <a:pt x="484" y="1929"/>
                  </a:lnTo>
                  <a:lnTo>
                    <a:pt x="478" y="1935"/>
                  </a:lnTo>
                  <a:lnTo>
                    <a:pt x="478" y="5"/>
                  </a:lnTo>
                  <a:lnTo>
                    <a:pt x="484" y="11"/>
                  </a:lnTo>
                  <a:lnTo>
                    <a:pt x="6" y="11"/>
                  </a:lnTo>
                  <a:lnTo>
                    <a:pt x="12" y="5"/>
                  </a:lnTo>
                  <a:lnTo>
                    <a:pt x="12" y="193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30" name="Rectangle 9"/>
            <p:cNvSpPr>
              <a:spLocks noChangeArrowheads="1"/>
            </p:cNvSpPr>
            <p:nvPr/>
          </p:nvSpPr>
          <p:spPr bwMode="auto">
            <a:xfrm>
              <a:off x="1772337" y="2705682"/>
              <a:ext cx="381000" cy="1285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31" name="Freeform 10"/>
            <p:cNvSpPr>
              <a:spLocks noEditPoints="1"/>
            </p:cNvSpPr>
            <p:nvPr/>
          </p:nvSpPr>
          <p:spPr bwMode="auto">
            <a:xfrm>
              <a:off x="1767575" y="2700919"/>
              <a:ext cx="390525" cy="136525"/>
            </a:xfrm>
            <a:custGeom>
              <a:avLst/>
              <a:gdLst>
                <a:gd name="T0" fmla="*/ 0 w 492"/>
                <a:gd name="T1" fmla="*/ 6 h 173"/>
                <a:gd name="T2" fmla="*/ 0 w 492"/>
                <a:gd name="T3" fmla="*/ 0 h 173"/>
                <a:gd name="T4" fmla="*/ 6 w 492"/>
                <a:gd name="T5" fmla="*/ 0 h 173"/>
                <a:gd name="T6" fmla="*/ 486 w 492"/>
                <a:gd name="T7" fmla="*/ 0 h 173"/>
                <a:gd name="T8" fmla="*/ 490 w 492"/>
                <a:gd name="T9" fmla="*/ 0 h 173"/>
                <a:gd name="T10" fmla="*/ 492 w 492"/>
                <a:gd name="T11" fmla="*/ 6 h 173"/>
                <a:gd name="T12" fmla="*/ 492 w 492"/>
                <a:gd name="T13" fmla="*/ 167 h 173"/>
                <a:gd name="T14" fmla="*/ 490 w 492"/>
                <a:gd name="T15" fmla="*/ 171 h 173"/>
                <a:gd name="T16" fmla="*/ 486 w 492"/>
                <a:gd name="T17" fmla="*/ 173 h 173"/>
                <a:gd name="T18" fmla="*/ 6 w 492"/>
                <a:gd name="T19" fmla="*/ 173 h 173"/>
                <a:gd name="T20" fmla="*/ 0 w 492"/>
                <a:gd name="T21" fmla="*/ 171 h 173"/>
                <a:gd name="T22" fmla="*/ 0 w 492"/>
                <a:gd name="T23" fmla="*/ 167 h 173"/>
                <a:gd name="T24" fmla="*/ 0 w 492"/>
                <a:gd name="T25" fmla="*/ 6 h 173"/>
                <a:gd name="T26" fmla="*/ 12 w 492"/>
                <a:gd name="T27" fmla="*/ 167 h 173"/>
                <a:gd name="T28" fmla="*/ 6 w 492"/>
                <a:gd name="T29" fmla="*/ 161 h 173"/>
                <a:gd name="T30" fmla="*/ 486 w 492"/>
                <a:gd name="T31" fmla="*/ 161 h 173"/>
                <a:gd name="T32" fmla="*/ 480 w 492"/>
                <a:gd name="T33" fmla="*/ 167 h 173"/>
                <a:gd name="T34" fmla="*/ 480 w 492"/>
                <a:gd name="T35" fmla="*/ 6 h 173"/>
                <a:gd name="T36" fmla="*/ 486 w 492"/>
                <a:gd name="T37" fmla="*/ 12 h 173"/>
                <a:gd name="T38" fmla="*/ 6 w 492"/>
                <a:gd name="T39" fmla="*/ 12 h 173"/>
                <a:gd name="T40" fmla="*/ 12 w 492"/>
                <a:gd name="T41" fmla="*/ 6 h 173"/>
                <a:gd name="T42" fmla="*/ 12 w 492"/>
                <a:gd name="T43" fmla="*/ 16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2" h="173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486" y="0"/>
                  </a:lnTo>
                  <a:lnTo>
                    <a:pt x="490" y="0"/>
                  </a:lnTo>
                  <a:lnTo>
                    <a:pt x="492" y="6"/>
                  </a:lnTo>
                  <a:lnTo>
                    <a:pt x="492" y="167"/>
                  </a:lnTo>
                  <a:lnTo>
                    <a:pt x="490" y="171"/>
                  </a:lnTo>
                  <a:lnTo>
                    <a:pt x="486" y="173"/>
                  </a:lnTo>
                  <a:lnTo>
                    <a:pt x="6" y="173"/>
                  </a:lnTo>
                  <a:lnTo>
                    <a:pt x="0" y="171"/>
                  </a:lnTo>
                  <a:lnTo>
                    <a:pt x="0" y="167"/>
                  </a:lnTo>
                  <a:lnTo>
                    <a:pt x="0" y="6"/>
                  </a:lnTo>
                  <a:close/>
                  <a:moveTo>
                    <a:pt x="12" y="167"/>
                  </a:moveTo>
                  <a:lnTo>
                    <a:pt x="6" y="161"/>
                  </a:lnTo>
                  <a:lnTo>
                    <a:pt x="486" y="161"/>
                  </a:lnTo>
                  <a:lnTo>
                    <a:pt x="480" y="167"/>
                  </a:lnTo>
                  <a:lnTo>
                    <a:pt x="480" y="6"/>
                  </a:lnTo>
                  <a:lnTo>
                    <a:pt x="486" y="12"/>
                  </a:lnTo>
                  <a:lnTo>
                    <a:pt x="6" y="12"/>
                  </a:lnTo>
                  <a:lnTo>
                    <a:pt x="12" y="6"/>
                  </a:lnTo>
                  <a:lnTo>
                    <a:pt x="12" y="167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32" name="Rectangle 11"/>
            <p:cNvSpPr>
              <a:spLocks noChangeArrowheads="1"/>
            </p:cNvSpPr>
            <p:nvPr/>
          </p:nvSpPr>
          <p:spPr bwMode="auto">
            <a:xfrm>
              <a:off x="2369237" y="2743782"/>
              <a:ext cx="379413" cy="9048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33" name="Freeform 12"/>
            <p:cNvSpPr>
              <a:spLocks noEditPoints="1"/>
            </p:cNvSpPr>
            <p:nvPr/>
          </p:nvSpPr>
          <p:spPr bwMode="auto">
            <a:xfrm>
              <a:off x="2364475" y="2739019"/>
              <a:ext cx="388938" cy="98425"/>
            </a:xfrm>
            <a:custGeom>
              <a:avLst/>
              <a:gdLst>
                <a:gd name="T0" fmla="*/ 0 w 489"/>
                <a:gd name="T1" fmla="*/ 6 h 125"/>
                <a:gd name="T2" fmla="*/ 0 w 489"/>
                <a:gd name="T3" fmla="*/ 0 h 125"/>
                <a:gd name="T4" fmla="*/ 5 w 489"/>
                <a:gd name="T5" fmla="*/ 0 h 125"/>
                <a:gd name="T6" fmla="*/ 483 w 489"/>
                <a:gd name="T7" fmla="*/ 0 h 125"/>
                <a:gd name="T8" fmla="*/ 487 w 489"/>
                <a:gd name="T9" fmla="*/ 0 h 125"/>
                <a:gd name="T10" fmla="*/ 489 w 489"/>
                <a:gd name="T11" fmla="*/ 6 h 125"/>
                <a:gd name="T12" fmla="*/ 489 w 489"/>
                <a:gd name="T13" fmla="*/ 119 h 125"/>
                <a:gd name="T14" fmla="*/ 487 w 489"/>
                <a:gd name="T15" fmla="*/ 123 h 125"/>
                <a:gd name="T16" fmla="*/ 483 w 489"/>
                <a:gd name="T17" fmla="*/ 125 h 125"/>
                <a:gd name="T18" fmla="*/ 5 w 489"/>
                <a:gd name="T19" fmla="*/ 125 h 125"/>
                <a:gd name="T20" fmla="*/ 0 w 489"/>
                <a:gd name="T21" fmla="*/ 123 h 125"/>
                <a:gd name="T22" fmla="*/ 0 w 489"/>
                <a:gd name="T23" fmla="*/ 119 h 125"/>
                <a:gd name="T24" fmla="*/ 0 w 489"/>
                <a:gd name="T25" fmla="*/ 6 h 125"/>
                <a:gd name="T26" fmla="*/ 11 w 489"/>
                <a:gd name="T27" fmla="*/ 119 h 125"/>
                <a:gd name="T28" fmla="*/ 5 w 489"/>
                <a:gd name="T29" fmla="*/ 113 h 125"/>
                <a:gd name="T30" fmla="*/ 483 w 489"/>
                <a:gd name="T31" fmla="*/ 113 h 125"/>
                <a:gd name="T32" fmla="*/ 478 w 489"/>
                <a:gd name="T33" fmla="*/ 119 h 125"/>
                <a:gd name="T34" fmla="*/ 478 w 489"/>
                <a:gd name="T35" fmla="*/ 6 h 125"/>
                <a:gd name="T36" fmla="*/ 483 w 489"/>
                <a:gd name="T37" fmla="*/ 12 h 125"/>
                <a:gd name="T38" fmla="*/ 5 w 489"/>
                <a:gd name="T39" fmla="*/ 12 h 125"/>
                <a:gd name="T40" fmla="*/ 11 w 489"/>
                <a:gd name="T41" fmla="*/ 6 h 125"/>
                <a:gd name="T42" fmla="*/ 11 w 489"/>
                <a:gd name="T43" fmla="*/ 11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9" h="125">
                  <a:moveTo>
                    <a:pt x="0" y="6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483" y="0"/>
                  </a:lnTo>
                  <a:lnTo>
                    <a:pt x="487" y="0"/>
                  </a:lnTo>
                  <a:lnTo>
                    <a:pt x="489" y="6"/>
                  </a:lnTo>
                  <a:lnTo>
                    <a:pt x="489" y="119"/>
                  </a:lnTo>
                  <a:lnTo>
                    <a:pt x="487" y="123"/>
                  </a:lnTo>
                  <a:lnTo>
                    <a:pt x="483" y="125"/>
                  </a:lnTo>
                  <a:lnTo>
                    <a:pt x="5" y="125"/>
                  </a:lnTo>
                  <a:lnTo>
                    <a:pt x="0" y="123"/>
                  </a:lnTo>
                  <a:lnTo>
                    <a:pt x="0" y="119"/>
                  </a:lnTo>
                  <a:lnTo>
                    <a:pt x="0" y="6"/>
                  </a:lnTo>
                  <a:close/>
                  <a:moveTo>
                    <a:pt x="11" y="119"/>
                  </a:moveTo>
                  <a:lnTo>
                    <a:pt x="5" y="113"/>
                  </a:lnTo>
                  <a:lnTo>
                    <a:pt x="483" y="113"/>
                  </a:lnTo>
                  <a:lnTo>
                    <a:pt x="478" y="119"/>
                  </a:lnTo>
                  <a:lnTo>
                    <a:pt x="478" y="6"/>
                  </a:lnTo>
                  <a:lnTo>
                    <a:pt x="483" y="12"/>
                  </a:lnTo>
                  <a:lnTo>
                    <a:pt x="5" y="12"/>
                  </a:lnTo>
                  <a:lnTo>
                    <a:pt x="11" y="6"/>
                  </a:lnTo>
                  <a:lnTo>
                    <a:pt x="11" y="119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34" name="Rectangle 13"/>
            <p:cNvSpPr>
              <a:spLocks noChangeArrowheads="1"/>
            </p:cNvSpPr>
            <p:nvPr/>
          </p:nvSpPr>
          <p:spPr bwMode="auto">
            <a:xfrm>
              <a:off x="2966137" y="2740607"/>
              <a:ext cx="379413" cy="936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35" name="Freeform 14"/>
            <p:cNvSpPr>
              <a:spLocks noEditPoints="1"/>
            </p:cNvSpPr>
            <p:nvPr/>
          </p:nvSpPr>
          <p:spPr bwMode="auto">
            <a:xfrm>
              <a:off x="2961375" y="2735844"/>
              <a:ext cx="387350" cy="101600"/>
            </a:xfrm>
            <a:custGeom>
              <a:avLst/>
              <a:gdLst>
                <a:gd name="T0" fmla="*/ 0 w 490"/>
                <a:gd name="T1" fmla="*/ 6 h 129"/>
                <a:gd name="T2" fmla="*/ 0 w 490"/>
                <a:gd name="T3" fmla="*/ 0 h 129"/>
                <a:gd name="T4" fmla="*/ 6 w 490"/>
                <a:gd name="T5" fmla="*/ 0 h 129"/>
                <a:gd name="T6" fmla="*/ 484 w 490"/>
                <a:gd name="T7" fmla="*/ 0 h 129"/>
                <a:gd name="T8" fmla="*/ 488 w 490"/>
                <a:gd name="T9" fmla="*/ 0 h 129"/>
                <a:gd name="T10" fmla="*/ 490 w 490"/>
                <a:gd name="T11" fmla="*/ 6 h 129"/>
                <a:gd name="T12" fmla="*/ 490 w 490"/>
                <a:gd name="T13" fmla="*/ 123 h 129"/>
                <a:gd name="T14" fmla="*/ 488 w 490"/>
                <a:gd name="T15" fmla="*/ 127 h 129"/>
                <a:gd name="T16" fmla="*/ 484 w 490"/>
                <a:gd name="T17" fmla="*/ 129 h 129"/>
                <a:gd name="T18" fmla="*/ 6 w 490"/>
                <a:gd name="T19" fmla="*/ 129 h 129"/>
                <a:gd name="T20" fmla="*/ 0 w 490"/>
                <a:gd name="T21" fmla="*/ 127 h 129"/>
                <a:gd name="T22" fmla="*/ 0 w 490"/>
                <a:gd name="T23" fmla="*/ 123 h 129"/>
                <a:gd name="T24" fmla="*/ 0 w 490"/>
                <a:gd name="T25" fmla="*/ 6 h 129"/>
                <a:gd name="T26" fmla="*/ 12 w 490"/>
                <a:gd name="T27" fmla="*/ 123 h 129"/>
                <a:gd name="T28" fmla="*/ 6 w 490"/>
                <a:gd name="T29" fmla="*/ 117 h 129"/>
                <a:gd name="T30" fmla="*/ 484 w 490"/>
                <a:gd name="T31" fmla="*/ 117 h 129"/>
                <a:gd name="T32" fmla="*/ 478 w 490"/>
                <a:gd name="T33" fmla="*/ 123 h 129"/>
                <a:gd name="T34" fmla="*/ 478 w 490"/>
                <a:gd name="T35" fmla="*/ 6 h 129"/>
                <a:gd name="T36" fmla="*/ 484 w 490"/>
                <a:gd name="T37" fmla="*/ 12 h 129"/>
                <a:gd name="T38" fmla="*/ 6 w 490"/>
                <a:gd name="T39" fmla="*/ 12 h 129"/>
                <a:gd name="T40" fmla="*/ 12 w 490"/>
                <a:gd name="T41" fmla="*/ 6 h 129"/>
                <a:gd name="T42" fmla="*/ 12 w 490"/>
                <a:gd name="T43" fmla="*/ 12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0" h="129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0" y="6"/>
                  </a:lnTo>
                  <a:lnTo>
                    <a:pt x="490" y="123"/>
                  </a:lnTo>
                  <a:lnTo>
                    <a:pt x="488" y="127"/>
                  </a:lnTo>
                  <a:lnTo>
                    <a:pt x="484" y="129"/>
                  </a:lnTo>
                  <a:lnTo>
                    <a:pt x="6" y="129"/>
                  </a:lnTo>
                  <a:lnTo>
                    <a:pt x="0" y="127"/>
                  </a:lnTo>
                  <a:lnTo>
                    <a:pt x="0" y="123"/>
                  </a:lnTo>
                  <a:lnTo>
                    <a:pt x="0" y="6"/>
                  </a:lnTo>
                  <a:close/>
                  <a:moveTo>
                    <a:pt x="12" y="123"/>
                  </a:moveTo>
                  <a:lnTo>
                    <a:pt x="6" y="117"/>
                  </a:lnTo>
                  <a:lnTo>
                    <a:pt x="484" y="117"/>
                  </a:lnTo>
                  <a:lnTo>
                    <a:pt x="478" y="123"/>
                  </a:lnTo>
                  <a:lnTo>
                    <a:pt x="478" y="6"/>
                  </a:lnTo>
                  <a:lnTo>
                    <a:pt x="484" y="12"/>
                  </a:lnTo>
                  <a:lnTo>
                    <a:pt x="6" y="12"/>
                  </a:lnTo>
                  <a:lnTo>
                    <a:pt x="12" y="6"/>
                  </a:lnTo>
                  <a:lnTo>
                    <a:pt x="12" y="12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36" name="Freeform 15"/>
            <p:cNvSpPr>
              <a:spLocks noEditPoints="1"/>
            </p:cNvSpPr>
            <p:nvPr/>
          </p:nvSpPr>
          <p:spPr bwMode="auto">
            <a:xfrm>
              <a:off x="1337362" y="1115007"/>
              <a:ext cx="57150" cy="187325"/>
            </a:xfrm>
            <a:custGeom>
              <a:avLst/>
              <a:gdLst>
                <a:gd name="T0" fmla="*/ 30 w 71"/>
                <a:gd name="T1" fmla="*/ 236 h 236"/>
                <a:gd name="T2" fmla="*/ 30 w 71"/>
                <a:gd name="T3" fmla="*/ 6 h 236"/>
                <a:gd name="T4" fmla="*/ 42 w 71"/>
                <a:gd name="T5" fmla="*/ 6 h 236"/>
                <a:gd name="T6" fmla="*/ 42 w 71"/>
                <a:gd name="T7" fmla="*/ 236 h 236"/>
                <a:gd name="T8" fmla="*/ 30 w 71"/>
                <a:gd name="T9" fmla="*/ 236 h 236"/>
                <a:gd name="T10" fmla="*/ 0 w 71"/>
                <a:gd name="T11" fmla="*/ 0 h 236"/>
                <a:gd name="T12" fmla="*/ 71 w 71"/>
                <a:gd name="T13" fmla="*/ 0 h 236"/>
                <a:gd name="T14" fmla="*/ 71 w 71"/>
                <a:gd name="T15" fmla="*/ 12 h 236"/>
                <a:gd name="T16" fmla="*/ 0 w 71"/>
                <a:gd name="T17" fmla="*/ 12 h 236"/>
                <a:gd name="T18" fmla="*/ 0 w 71"/>
                <a:gd name="T1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236">
                  <a:moveTo>
                    <a:pt x="30" y="236"/>
                  </a:moveTo>
                  <a:lnTo>
                    <a:pt x="30" y="6"/>
                  </a:lnTo>
                  <a:lnTo>
                    <a:pt x="42" y="6"/>
                  </a:lnTo>
                  <a:lnTo>
                    <a:pt x="42" y="236"/>
                  </a:lnTo>
                  <a:lnTo>
                    <a:pt x="30" y="236"/>
                  </a:lnTo>
                  <a:close/>
                  <a:moveTo>
                    <a:pt x="0" y="0"/>
                  </a:moveTo>
                  <a:lnTo>
                    <a:pt x="71" y="0"/>
                  </a:lnTo>
                  <a:lnTo>
                    <a:pt x="71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37" name="Freeform 16"/>
            <p:cNvSpPr>
              <a:spLocks noEditPoints="1"/>
            </p:cNvSpPr>
            <p:nvPr/>
          </p:nvSpPr>
          <p:spPr bwMode="auto">
            <a:xfrm>
              <a:off x="1934262" y="2635832"/>
              <a:ext cx="57150" cy="69850"/>
            </a:xfrm>
            <a:custGeom>
              <a:avLst/>
              <a:gdLst>
                <a:gd name="T0" fmla="*/ 31 w 73"/>
                <a:gd name="T1" fmla="*/ 89 h 89"/>
                <a:gd name="T2" fmla="*/ 31 w 73"/>
                <a:gd name="T3" fmla="*/ 6 h 89"/>
                <a:gd name="T4" fmla="*/ 43 w 73"/>
                <a:gd name="T5" fmla="*/ 6 h 89"/>
                <a:gd name="T6" fmla="*/ 43 w 73"/>
                <a:gd name="T7" fmla="*/ 89 h 89"/>
                <a:gd name="T8" fmla="*/ 31 w 73"/>
                <a:gd name="T9" fmla="*/ 89 h 89"/>
                <a:gd name="T10" fmla="*/ 0 w 73"/>
                <a:gd name="T11" fmla="*/ 0 h 89"/>
                <a:gd name="T12" fmla="*/ 73 w 73"/>
                <a:gd name="T13" fmla="*/ 0 h 89"/>
                <a:gd name="T14" fmla="*/ 73 w 73"/>
                <a:gd name="T15" fmla="*/ 12 h 89"/>
                <a:gd name="T16" fmla="*/ 0 w 73"/>
                <a:gd name="T17" fmla="*/ 12 h 89"/>
                <a:gd name="T18" fmla="*/ 0 w 73"/>
                <a:gd name="T1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89">
                  <a:moveTo>
                    <a:pt x="31" y="89"/>
                  </a:moveTo>
                  <a:lnTo>
                    <a:pt x="31" y="6"/>
                  </a:lnTo>
                  <a:lnTo>
                    <a:pt x="43" y="6"/>
                  </a:lnTo>
                  <a:lnTo>
                    <a:pt x="43" y="89"/>
                  </a:lnTo>
                  <a:lnTo>
                    <a:pt x="31" y="89"/>
                  </a:lnTo>
                  <a:close/>
                  <a:moveTo>
                    <a:pt x="0" y="0"/>
                  </a:moveTo>
                  <a:lnTo>
                    <a:pt x="73" y="0"/>
                  </a:lnTo>
                  <a:lnTo>
                    <a:pt x="73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38" name="Freeform 17"/>
            <p:cNvSpPr>
              <a:spLocks noEditPoints="1"/>
            </p:cNvSpPr>
            <p:nvPr/>
          </p:nvSpPr>
          <p:spPr bwMode="auto">
            <a:xfrm>
              <a:off x="2529575" y="2696157"/>
              <a:ext cx="57150" cy="47625"/>
            </a:xfrm>
            <a:custGeom>
              <a:avLst/>
              <a:gdLst>
                <a:gd name="T0" fmla="*/ 31 w 73"/>
                <a:gd name="T1" fmla="*/ 60 h 60"/>
                <a:gd name="T2" fmla="*/ 31 w 73"/>
                <a:gd name="T3" fmla="*/ 6 h 60"/>
                <a:gd name="T4" fmla="*/ 42 w 73"/>
                <a:gd name="T5" fmla="*/ 6 h 60"/>
                <a:gd name="T6" fmla="*/ 42 w 73"/>
                <a:gd name="T7" fmla="*/ 60 h 60"/>
                <a:gd name="T8" fmla="*/ 31 w 73"/>
                <a:gd name="T9" fmla="*/ 60 h 60"/>
                <a:gd name="T10" fmla="*/ 0 w 73"/>
                <a:gd name="T11" fmla="*/ 0 h 60"/>
                <a:gd name="T12" fmla="*/ 73 w 73"/>
                <a:gd name="T13" fmla="*/ 0 h 60"/>
                <a:gd name="T14" fmla="*/ 73 w 73"/>
                <a:gd name="T15" fmla="*/ 12 h 60"/>
                <a:gd name="T16" fmla="*/ 0 w 73"/>
                <a:gd name="T17" fmla="*/ 12 h 60"/>
                <a:gd name="T18" fmla="*/ 0 w 73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60">
                  <a:moveTo>
                    <a:pt x="31" y="60"/>
                  </a:moveTo>
                  <a:lnTo>
                    <a:pt x="31" y="6"/>
                  </a:lnTo>
                  <a:lnTo>
                    <a:pt x="42" y="6"/>
                  </a:lnTo>
                  <a:lnTo>
                    <a:pt x="42" y="60"/>
                  </a:lnTo>
                  <a:lnTo>
                    <a:pt x="31" y="60"/>
                  </a:lnTo>
                  <a:close/>
                  <a:moveTo>
                    <a:pt x="0" y="0"/>
                  </a:moveTo>
                  <a:lnTo>
                    <a:pt x="73" y="0"/>
                  </a:lnTo>
                  <a:lnTo>
                    <a:pt x="73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39" name="Freeform 18"/>
            <p:cNvSpPr>
              <a:spLocks noEditPoints="1"/>
            </p:cNvSpPr>
            <p:nvPr/>
          </p:nvSpPr>
          <p:spPr bwMode="auto">
            <a:xfrm>
              <a:off x="3126475" y="2475494"/>
              <a:ext cx="57150" cy="265112"/>
            </a:xfrm>
            <a:custGeom>
              <a:avLst/>
              <a:gdLst>
                <a:gd name="T0" fmla="*/ 28 w 71"/>
                <a:gd name="T1" fmla="*/ 334 h 334"/>
                <a:gd name="T2" fmla="*/ 28 w 71"/>
                <a:gd name="T3" fmla="*/ 6 h 334"/>
                <a:gd name="T4" fmla="*/ 40 w 71"/>
                <a:gd name="T5" fmla="*/ 6 h 334"/>
                <a:gd name="T6" fmla="*/ 40 w 71"/>
                <a:gd name="T7" fmla="*/ 334 h 334"/>
                <a:gd name="T8" fmla="*/ 28 w 71"/>
                <a:gd name="T9" fmla="*/ 334 h 334"/>
                <a:gd name="T10" fmla="*/ 0 w 71"/>
                <a:gd name="T11" fmla="*/ 0 h 334"/>
                <a:gd name="T12" fmla="*/ 71 w 71"/>
                <a:gd name="T13" fmla="*/ 0 h 334"/>
                <a:gd name="T14" fmla="*/ 71 w 71"/>
                <a:gd name="T15" fmla="*/ 11 h 334"/>
                <a:gd name="T16" fmla="*/ 0 w 71"/>
                <a:gd name="T17" fmla="*/ 11 h 334"/>
                <a:gd name="T18" fmla="*/ 0 w 71"/>
                <a:gd name="T19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334">
                  <a:moveTo>
                    <a:pt x="28" y="334"/>
                  </a:moveTo>
                  <a:lnTo>
                    <a:pt x="28" y="6"/>
                  </a:lnTo>
                  <a:lnTo>
                    <a:pt x="40" y="6"/>
                  </a:lnTo>
                  <a:lnTo>
                    <a:pt x="40" y="334"/>
                  </a:lnTo>
                  <a:lnTo>
                    <a:pt x="28" y="334"/>
                  </a:lnTo>
                  <a:close/>
                  <a:moveTo>
                    <a:pt x="0" y="0"/>
                  </a:moveTo>
                  <a:lnTo>
                    <a:pt x="71" y="0"/>
                  </a:lnTo>
                  <a:lnTo>
                    <a:pt x="71" y="11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40" name="Rectangle 19"/>
            <p:cNvSpPr>
              <a:spLocks noChangeArrowheads="1"/>
            </p:cNvSpPr>
            <p:nvPr/>
          </p:nvSpPr>
          <p:spPr bwMode="auto">
            <a:xfrm>
              <a:off x="1064312" y="784807"/>
              <a:ext cx="7938" cy="2049462"/>
            </a:xfrm>
            <a:prstGeom prst="rect">
              <a:avLst/>
            </a:prstGeom>
            <a:solidFill>
              <a:srgbClr val="868686"/>
            </a:solidFill>
            <a:ln w="1588">
              <a:solidFill>
                <a:srgbClr val="86868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41" name="Freeform 20"/>
            <p:cNvSpPr>
              <a:spLocks noEditPoints="1"/>
            </p:cNvSpPr>
            <p:nvPr/>
          </p:nvSpPr>
          <p:spPr bwMode="auto">
            <a:xfrm>
              <a:off x="1027800" y="780044"/>
              <a:ext cx="39688" cy="2057400"/>
            </a:xfrm>
            <a:custGeom>
              <a:avLst/>
              <a:gdLst>
                <a:gd name="T0" fmla="*/ 0 w 50"/>
                <a:gd name="T1" fmla="*/ 2580 h 2592"/>
                <a:gd name="T2" fmla="*/ 50 w 50"/>
                <a:gd name="T3" fmla="*/ 2580 h 2592"/>
                <a:gd name="T4" fmla="*/ 50 w 50"/>
                <a:gd name="T5" fmla="*/ 2592 h 2592"/>
                <a:gd name="T6" fmla="*/ 0 w 50"/>
                <a:gd name="T7" fmla="*/ 2592 h 2592"/>
                <a:gd name="T8" fmla="*/ 0 w 50"/>
                <a:gd name="T9" fmla="*/ 2580 h 2592"/>
                <a:gd name="T10" fmla="*/ 0 w 50"/>
                <a:gd name="T11" fmla="*/ 1935 h 2592"/>
                <a:gd name="T12" fmla="*/ 50 w 50"/>
                <a:gd name="T13" fmla="*/ 1935 h 2592"/>
                <a:gd name="T14" fmla="*/ 50 w 50"/>
                <a:gd name="T15" fmla="*/ 1947 h 2592"/>
                <a:gd name="T16" fmla="*/ 0 w 50"/>
                <a:gd name="T17" fmla="*/ 1947 h 2592"/>
                <a:gd name="T18" fmla="*/ 0 w 50"/>
                <a:gd name="T19" fmla="*/ 1935 h 2592"/>
                <a:gd name="T20" fmla="*/ 0 w 50"/>
                <a:gd name="T21" fmla="*/ 1290 h 2592"/>
                <a:gd name="T22" fmla="*/ 50 w 50"/>
                <a:gd name="T23" fmla="*/ 1290 h 2592"/>
                <a:gd name="T24" fmla="*/ 50 w 50"/>
                <a:gd name="T25" fmla="*/ 1301 h 2592"/>
                <a:gd name="T26" fmla="*/ 0 w 50"/>
                <a:gd name="T27" fmla="*/ 1301 h 2592"/>
                <a:gd name="T28" fmla="*/ 0 w 50"/>
                <a:gd name="T29" fmla="*/ 1290 h 2592"/>
                <a:gd name="T30" fmla="*/ 0 w 50"/>
                <a:gd name="T31" fmla="*/ 645 h 2592"/>
                <a:gd name="T32" fmla="*/ 50 w 50"/>
                <a:gd name="T33" fmla="*/ 645 h 2592"/>
                <a:gd name="T34" fmla="*/ 50 w 50"/>
                <a:gd name="T35" fmla="*/ 656 h 2592"/>
                <a:gd name="T36" fmla="*/ 0 w 50"/>
                <a:gd name="T37" fmla="*/ 656 h 2592"/>
                <a:gd name="T38" fmla="*/ 0 w 50"/>
                <a:gd name="T39" fmla="*/ 645 h 2592"/>
                <a:gd name="T40" fmla="*/ 0 w 50"/>
                <a:gd name="T41" fmla="*/ 0 h 2592"/>
                <a:gd name="T42" fmla="*/ 50 w 50"/>
                <a:gd name="T43" fmla="*/ 0 h 2592"/>
                <a:gd name="T44" fmla="*/ 50 w 50"/>
                <a:gd name="T45" fmla="*/ 11 h 2592"/>
                <a:gd name="T46" fmla="*/ 0 w 50"/>
                <a:gd name="T47" fmla="*/ 11 h 2592"/>
                <a:gd name="T48" fmla="*/ 0 w 50"/>
                <a:gd name="T49" fmla="*/ 0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2592">
                  <a:moveTo>
                    <a:pt x="0" y="2580"/>
                  </a:moveTo>
                  <a:lnTo>
                    <a:pt x="50" y="2580"/>
                  </a:lnTo>
                  <a:lnTo>
                    <a:pt x="50" y="2592"/>
                  </a:lnTo>
                  <a:lnTo>
                    <a:pt x="0" y="2592"/>
                  </a:lnTo>
                  <a:lnTo>
                    <a:pt x="0" y="2580"/>
                  </a:lnTo>
                  <a:close/>
                  <a:moveTo>
                    <a:pt x="0" y="1935"/>
                  </a:moveTo>
                  <a:lnTo>
                    <a:pt x="50" y="1935"/>
                  </a:lnTo>
                  <a:lnTo>
                    <a:pt x="50" y="1947"/>
                  </a:lnTo>
                  <a:lnTo>
                    <a:pt x="0" y="1947"/>
                  </a:lnTo>
                  <a:lnTo>
                    <a:pt x="0" y="1935"/>
                  </a:lnTo>
                  <a:close/>
                  <a:moveTo>
                    <a:pt x="0" y="1290"/>
                  </a:moveTo>
                  <a:lnTo>
                    <a:pt x="50" y="1290"/>
                  </a:lnTo>
                  <a:lnTo>
                    <a:pt x="50" y="1301"/>
                  </a:lnTo>
                  <a:lnTo>
                    <a:pt x="0" y="1301"/>
                  </a:lnTo>
                  <a:lnTo>
                    <a:pt x="0" y="1290"/>
                  </a:lnTo>
                  <a:close/>
                  <a:moveTo>
                    <a:pt x="0" y="645"/>
                  </a:moveTo>
                  <a:lnTo>
                    <a:pt x="50" y="645"/>
                  </a:lnTo>
                  <a:lnTo>
                    <a:pt x="50" y="656"/>
                  </a:lnTo>
                  <a:lnTo>
                    <a:pt x="0" y="656"/>
                  </a:lnTo>
                  <a:lnTo>
                    <a:pt x="0" y="645"/>
                  </a:lnTo>
                  <a:close/>
                  <a:moveTo>
                    <a:pt x="0" y="0"/>
                  </a:moveTo>
                  <a:lnTo>
                    <a:pt x="50" y="0"/>
                  </a:lnTo>
                  <a:lnTo>
                    <a:pt x="50" y="11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68686"/>
            </a:solidFill>
            <a:ln w="1588">
              <a:solidFill>
                <a:srgbClr val="8686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42" name="Rectangle 21"/>
            <p:cNvSpPr>
              <a:spLocks noChangeArrowheads="1"/>
            </p:cNvSpPr>
            <p:nvPr/>
          </p:nvSpPr>
          <p:spPr bwMode="auto">
            <a:xfrm>
              <a:off x="1067487" y="2829507"/>
              <a:ext cx="2386013" cy="7937"/>
            </a:xfrm>
            <a:prstGeom prst="rect">
              <a:avLst/>
            </a:prstGeom>
            <a:solidFill>
              <a:srgbClr val="868686"/>
            </a:solidFill>
            <a:ln w="1588">
              <a:solidFill>
                <a:srgbClr val="86868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43" name="Freeform 22"/>
            <p:cNvSpPr>
              <a:spLocks noEditPoints="1"/>
            </p:cNvSpPr>
            <p:nvPr/>
          </p:nvSpPr>
          <p:spPr bwMode="auto">
            <a:xfrm>
              <a:off x="1064312" y="2834269"/>
              <a:ext cx="2393950" cy="242887"/>
            </a:xfrm>
            <a:custGeom>
              <a:avLst/>
              <a:gdLst>
                <a:gd name="T0" fmla="*/ 12 w 3016"/>
                <a:gd name="T1" fmla="*/ 0 h 307"/>
                <a:gd name="T2" fmla="*/ 12 w 3016"/>
                <a:gd name="T3" fmla="*/ 50 h 307"/>
                <a:gd name="T4" fmla="*/ 0 w 3016"/>
                <a:gd name="T5" fmla="*/ 50 h 307"/>
                <a:gd name="T6" fmla="*/ 0 w 3016"/>
                <a:gd name="T7" fmla="*/ 0 h 307"/>
                <a:gd name="T8" fmla="*/ 12 w 3016"/>
                <a:gd name="T9" fmla="*/ 0 h 307"/>
                <a:gd name="T10" fmla="*/ 12 w 3016"/>
                <a:gd name="T11" fmla="*/ 0 h 307"/>
                <a:gd name="T12" fmla="*/ 12 w 3016"/>
                <a:gd name="T13" fmla="*/ 307 h 307"/>
                <a:gd name="T14" fmla="*/ 0 w 3016"/>
                <a:gd name="T15" fmla="*/ 307 h 307"/>
                <a:gd name="T16" fmla="*/ 0 w 3016"/>
                <a:gd name="T17" fmla="*/ 0 h 307"/>
                <a:gd name="T18" fmla="*/ 12 w 3016"/>
                <a:gd name="T19" fmla="*/ 0 h 307"/>
                <a:gd name="T20" fmla="*/ 762 w 3016"/>
                <a:gd name="T21" fmla="*/ 0 h 307"/>
                <a:gd name="T22" fmla="*/ 762 w 3016"/>
                <a:gd name="T23" fmla="*/ 50 h 307"/>
                <a:gd name="T24" fmla="*/ 751 w 3016"/>
                <a:gd name="T25" fmla="*/ 50 h 307"/>
                <a:gd name="T26" fmla="*/ 751 w 3016"/>
                <a:gd name="T27" fmla="*/ 0 h 307"/>
                <a:gd name="T28" fmla="*/ 762 w 3016"/>
                <a:gd name="T29" fmla="*/ 0 h 307"/>
                <a:gd name="T30" fmla="*/ 762 w 3016"/>
                <a:gd name="T31" fmla="*/ 0 h 307"/>
                <a:gd name="T32" fmla="*/ 762 w 3016"/>
                <a:gd name="T33" fmla="*/ 307 h 307"/>
                <a:gd name="T34" fmla="*/ 751 w 3016"/>
                <a:gd name="T35" fmla="*/ 307 h 307"/>
                <a:gd name="T36" fmla="*/ 751 w 3016"/>
                <a:gd name="T37" fmla="*/ 0 h 307"/>
                <a:gd name="T38" fmla="*/ 762 w 3016"/>
                <a:gd name="T39" fmla="*/ 0 h 307"/>
                <a:gd name="T40" fmla="*/ 1515 w 3016"/>
                <a:gd name="T41" fmla="*/ 0 h 307"/>
                <a:gd name="T42" fmla="*/ 1515 w 3016"/>
                <a:gd name="T43" fmla="*/ 50 h 307"/>
                <a:gd name="T44" fmla="*/ 1503 w 3016"/>
                <a:gd name="T45" fmla="*/ 50 h 307"/>
                <a:gd name="T46" fmla="*/ 1503 w 3016"/>
                <a:gd name="T47" fmla="*/ 0 h 307"/>
                <a:gd name="T48" fmla="*/ 1515 w 3016"/>
                <a:gd name="T49" fmla="*/ 0 h 307"/>
                <a:gd name="T50" fmla="*/ 1515 w 3016"/>
                <a:gd name="T51" fmla="*/ 0 h 307"/>
                <a:gd name="T52" fmla="*/ 1515 w 3016"/>
                <a:gd name="T53" fmla="*/ 307 h 307"/>
                <a:gd name="T54" fmla="*/ 1503 w 3016"/>
                <a:gd name="T55" fmla="*/ 307 h 307"/>
                <a:gd name="T56" fmla="*/ 1503 w 3016"/>
                <a:gd name="T57" fmla="*/ 0 h 307"/>
                <a:gd name="T58" fmla="*/ 1515 w 3016"/>
                <a:gd name="T59" fmla="*/ 0 h 307"/>
                <a:gd name="T60" fmla="*/ 2266 w 3016"/>
                <a:gd name="T61" fmla="*/ 0 h 307"/>
                <a:gd name="T62" fmla="*/ 2266 w 3016"/>
                <a:gd name="T63" fmla="*/ 50 h 307"/>
                <a:gd name="T64" fmla="*/ 2254 w 3016"/>
                <a:gd name="T65" fmla="*/ 50 h 307"/>
                <a:gd name="T66" fmla="*/ 2254 w 3016"/>
                <a:gd name="T67" fmla="*/ 0 h 307"/>
                <a:gd name="T68" fmla="*/ 2266 w 3016"/>
                <a:gd name="T69" fmla="*/ 0 h 307"/>
                <a:gd name="T70" fmla="*/ 2266 w 3016"/>
                <a:gd name="T71" fmla="*/ 0 h 307"/>
                <a:gd name="T72" fmla="*/ 2266 w 3016"/>
                <a:gd name="T73" fmla="*/ 307 h 307"/>
                <a:gd name="T74" fmla="*/ 2254 w 3016"/>
                <a:gd name="T75" fmla="*/ 307 h 307"/>
                <a:gd name="T76" fmla="*/ 2254 w 3016"/>
                <a:gd name="T77" fmla="*/ 0 h 307"/>
                <a:gd name="T78" fmla="*/ 2266 w 3016"/>
                <a:gd name="T79" fmla="*/ 0 h 307"/>
                <a:gd name="T80" fmla="*/ 3016 w 3016"/>
                <a:gd name="T81" fmla="*/ 0 h 307"/>
                <a:gd name="T82" fmla="*/ 3016 w 3016"/>
                <a:gd name="T83" fmla="*/ 50 h 307"/>
                <a:gd name="T84" fmla="*/ 3005 w 3016"/>
                <a:gd name="T85" fmla="*/ 50 h 307"/>
                <a:gd name="T86" fmla="*/ 3005 w 3016"/>
                <a:gd name="T87" fmla="*/ 0 h 307"/>
                <a:gd name="T88" fmla="*/ 3016 w 3016"/>
                <a:gd name="T89" fmla="*/ 0 h 307"/>
                <a:gd name="T90" fmla="*/ 3016 w 3016"/>
                <a:gd name="T91" fmla="*/ 0 h 307"/>
                <a:gd name="T92" fmla="*/ 3016 w 3016"/>
                <a:gd name="T93" fmla="*/ 307 h 307"/>
                <a:gd name="T94" fmla="*/ 3005 w 3016"/>
                <a:gd name="T95" fmla="*/ 307 h 307"/>
                <a:gd name="T96" fmla="*/ 3005 w 3016"/>
                <a:gd name="T97" fmla="*/ 0 h 307"/>
                <a:gd name="T98" fmla="*/ 3016 w 3016"/>
                <a:gd name="T99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16" h="307">
                  <a:moveTo>
                    <a:pt x="12" y="0"/>
                  </a:moveTo>
                  <a:lnTo>
                    <a:pt x="12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12" y="0"/>
                  </a:lnTo>
                  <a:close/>
                  <a:moveTo>
                    <a:pt x="12" y="0"/>
                  </a:moveTo>
                  <a:lnTo>
                    <a:pt x="12" y="307"/>
                  </a:lnTo>
                  <a:lnTo>
                    <a:pt x="0" y="307"/>
                  </a:lnTo>
                  <a:lnTo>
                    <a:pt x="0" y="0"/>
                  </a:lnTo>
                  <a:lnTo>
                    <a:pt x="12" y="0"/>
                  </a:lnTo>
                  <a:close/>
                  <a:moveTo>
                    <a:pt x="762" y="0"/>
                  </a:moveTo>
                  <a:lnTo>
                    <a:pt x="762" y="50"/>
                  </a:lnTo>
                  <a:lnTo>
                    <a:pt x="751" y="50"/>
                  </a:lnTo>
                  <a:lnTo>
                    <a:pt x="751" y="0"/>
                  </a:lnTo>
                  <a:lnTo>
                    <a:pt x="762" y="0"/>
                  </a:lnTo>
                  <a:close/>
                  <a:moveTo>
                    <a:pt x="762" y="0"/>
                  </a:moveTo>
                  <a:lnTo>
                    <a:pt x="762" y="307"/>
                  </a:lnTo>
                  <a:lnTo>
                    <a:pt x="751" y="307"/>
                  </a:lnTo>
                  <a:lnTo>
                    <a:pt x="751" y="0"/>
                  </a:lnTo>
                  <a:lnTo>
                    <a:pt x="762" y="0"/>
                  </a:lnTo>
                  <a:close/>
                  <a:moveTo>
                    <a:pt x="1515" y="0"/>
                  </a:moveTo>
                  <a:lnTo>
                    <a:pt x="1515" y="50"/>
                  </a:lnTo>
                  <a:lnTo>
                    <a:pt x="1503" y="50"/>
                  </a:lnTo>
                  <a:lnTo>
                    <a:pt x="1503" y="0"/>
                  </a:lnTo>
                  <a:lnTo>
                    <a:pt x="1515" y="0"/>
                  </a:lnTo>
                  <a:close/>
                  <a:moveTo>
                    <a:pt x="1515" y="0"/>
                  </a:moveTo>
                  <a:lnTo>
                    <a:pt x="1515" y="307"/>
                  </a:lnTo>
                  <a:lnTo>
                    <a:pt x="1503" y="307"/>
                  </a:lnTo>
                  <a:lnTo>
                    <a:pt x="1503" y="0"/>
                  </a:lnTo>
                  <a:lnTo>
                    <a:pt x="1515" y="0"/>
                  </a:lnTo>
                  <a:close/>
                  <a:moveTo>
                    <a:pt x="2266" y="0"/>
                  </a:moveTo>
                  <a:lnTo>
                    <a:pt x="2266" y="50"/>
                  </a:lnTo>
                  <a:lnTo>
                    <a:pt x="2254" y="50"/>
                  </a:lnTo>
                  <a:lnTo>
                    <a:pt x="2254" y="0"/>
                  </a:lnTo>
                  <a:lnTo>
                    <a:pt x="2266" y="0"/>
                  </a:lnTo>
                  <a:close/>
                  <a:moveTo>
                    <a:pt x="2266" y="0"/>
                  </a:moveTo>
                  <a:lnTo>
                    <a:pt x="2266" y="307"/>
                  </a:lnTo>
                  <a:lnTo>
                    <a:pt x="2254" y="307"/>
                  </a:lnTo>
                  <a:lnTo>
                    <a:pt x="2254" y="0"/>
                  </a:lnTo>
                  <a:lnTo>
                    <a:pt x="2266" y="0"/>
                  </a:lnTo>
                  <a:close/>
                  <a:moveTo>
                    <a:pt x="3016" y="0"/>
                  </a:moveTo>
                  <a:lnTo>
                    <a:pt x="3016" y="50"/>
                  </a:lnTo>
                  <a:lnTo>
                    <a:pt x="3005" y="50"/>
                  </a:lnTo>
                  <a:lnTo>
                    <a:pt x="3005" y="0"/>
                  </a:lnTo>
                  <a:lnTo>
                    <a:pt x="3016" y="0"/>
                  </a:lnTo>
                  <a:close/>
                  <a:moveTo>
                    <a:pt x="3016" y="0"/>
                  </a:moveTo>
                  <a:lnTo>
                    <a:pt x="3016" y="307"/>
                  </a:lnTo>
                  <a:lnTo>
                    <a:pt x="3005" y="307"/>
                  </a:lnTo>
                  <a:lnTo>
                    <a:pt x="3005" y="0"/>
                  </a:lnTo>
                  <a:lnTo>
                    <a:pt x="3016" y="0"/>
                  </a:lnTo>
                  <a:close/>
                </a:path>
              </a:pathLst>
            </a:custGeom>
            <a:solidFill>
              <a:srgbClr val="868686"/>
            </a:solidFill>
            <a:ln w="1588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144" name="Rectangle 24"/>
            <p:cNvSpPr>
              <a:spLocks noChangeArrowheads="1"/>
            </p:cNvSpPr>
            <p:nvPr/>
          </p:nvSpPr>
          <p:spPr bwMode="auto">
            <a:xfrm>
              <a:off x="884925" y="2748544"/>
              <a:ext cx="44831" cy="108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5" name="Rectangle 25"/>
            <p:cNvSpPr>
              <a:spLocks noChangeArrowheads="1"/>
            </p:cNvSpPr>
            <p:nvPr/>
          </p:nvSpPr>
          <p:spPr bwMode="auto">
            <a:xfrm>
              <a:off x="789675" y="2235782"/>
              <a:ext cx="111619" cy="108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2.5</a:t>
              </a:r>
              <a:endParaRPr kumimoji="1" lang="ja-JP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6" name="Rectangle 26"/>
            <p:cNvSpPr>
              <a:spLocks noChangeArrowheads="1"/>
            </p:cNvSpPr>
            <p:nvPr/>
          </p:nvSpPr>
          <p:spPr bwMode="auto">
            <a:xfrm>
              <a:off x="884925" y="1723019"/>
              <a:ext cx="44831" cy="108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7" name="Rectangle 27"/>
            <p:cNvSpPr>
              <a:spLocks noChangeArrowheads="1"/>
            </p:cNvSpPr>
            <p:nvPr/>
          </p:nvSpPr>
          <p:spPr bwMode="auto">
            <a:xfrm>
              <a:off x="789675" y="1211844"/>
              <a:ext cx="111619" cy="108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7.5</a:t>
              </a:r>
              <a:endParaRPr kumimoji="1" lang="ja-JP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8" name="Rectangle 28"/>
            <p:cNvSpPr>
              <a:spLocks noChangeArrowheads="1"/>
            </p:cNvSpPr>
            <p:nvPr/>
          </p:nvSpPr>
          <p:spPr bwMode="auto">
            <a:xfrm>
              <a:off x="821425" y="699082"/>
              <a:ext cx="89661" cy="108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9" name="Rectangle 29"/>
            <p:cNvSpPr>
              <a:spLocks noChangeArrowheads="1"/>
            </p:cNvSpPr>
            <p:nvPr/>
          </p:nvSpPr>
          <p:spPr bwMode="auto">
            <a:xfrm>
              <a:off x="1275450" y="2913644"/>
              <a:ext cx="280988" cy="108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CL5</a:t>
              </a:r>
              <a:endParaRPr kumimoji="1" lang="ja-JP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50" name="Rectangle 30"/>
            <p:cNvSpPr>
              <a:spLocks noChangeArrowheads="1"/>
            </p:cNvSpPr>
            <p:nvPr/>
          </p:nvSpPr>
          <p:spPr bwMode="auto">
            <a:xfrm>
              <a:off x="1850125" y="2913644"/>
              <a:ext cx="156450" cy="108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1.25</a:t>
              </a:r>
              <a:endParaRPr kumimoji="1" lang="ja-JP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51" name="Rectangle 31"/>
            <p:cNvSpPr>
              <a:spLocks noChangeArrowheads="1"/>
            </p:cNvSpPr>
            <p:nvPr/>
          </p:nvSpPr>
          <p:spPr bwMode="auto">
            <a:xfrm>
              <a:off x="2477187" y="2913644"/>
              <a:ext cx="111619" cy="108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2.5</a:t>
              </a:r>
              <a:endParaRPr kumimoji="1" lang="ja-JP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52" name="Rectangle 32"/>
            <p:cNvSpPr>
              <a:spLocks noChangeArrowheads="1"/>
            </p:cNvSpPr>
            <p:nvPr/>
          </p:nvSpPr>
          <p:spPr bwMode="auto">
            <a:xfrm>
              <a:off x="3121712" y="2913644"/>
              <a:ext cx="44831" cy="108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3" name="Rectangle 160"/>
            <p:cNvSpPr>
              <a:spLocks noChangeArrowheads="1"/>
            </p:cNvSpPr>
            <p:nvPr/>
          </p:nvSpPr>
          <p:spPr bwMode="auto">
            <a:xfrm rot="16200000">
              <a:off x="275186" y="1886497"/>
              <a:ext cx="701847" cy="105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200" dirty="0" err="1">
                  <a:solidFill>
                    <a:srgbClr val="000000"/>
                  </a:solidFill>
                  <a:latin typeface="Times New Roman" pitchFamily="18" charset="0"/>
                </a:rPr>
                <a:t>Resp</a:t>
              </a:r>
              <a:r>
                <a:rPr lang="en-US" altLang="ja-JP" sz="1200" dirty="0">
                  <a:solidFill>
                    <a:srgbClr val="000000"/>
                  </a:solidFill>
                  <a:latin typeface="Times New Roman" pitchFamily="18" charset="0"/>
                </a:rPr>
                <a:t> (100*RU/Da)</a:t>
              </a:r>
              <a:endParaRPr lang="en-US" altLang="ja-JP" sz="1200" dirty="0">
                <a:latin typeface="Times New Roman" pitchFamily="18" charset="0"/>
              </a:endParaRPr>
            </a:p>
          </p:txBody>
        </p:sp>
      </p:grpSp>
      <p:sp>
        <p:nvSpPr>
          <p:cNvPr id="45" name="テキスト ボックス 44"/>
          <p:cNvSpPr txBox="1"/>
          <p:nvPr/>
        </p:nvSpPr>
        <p:spPr>
          <a:xfrm>
            <a:off x="4342574" y="4850959"/>
            <a:ext cx="1053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Times New Roman"/>
                <a:cs typeface="Times New Roman"/>
              </a:rPr>
              <a:t>007 (µM)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9018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3129</TotalTime>
  <Words>21</Words>
  <Application>Microsoft Office PowerPoint</Application>
  <PresentationFormat>画面に合わせる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Otsuka Pharmaceutical co.,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Hashimoto, Ayako(橋本　綾子)</dc:creator>
  <cp:lastModifiedBy>Hashimoto, Ayako(橋本　綾子)</cp:lastModifiedBy>
  <cp:revision>150</cp:revision>
  <cp:lastPrinted>2015-05-01T08:38:07Z</cp:lastPrinted>
  <dcterms:created xsi:type="dcterms:W3CDTF">2014-07-17T01:24:30Z</dcterms:created>
  <dcterms:modified xsi:type="dcterms:W3CDTF">2015-05-25T06:20:38Z</dcterms:modified>
</cp:coreProperties>
</file>