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62" r:id="rId2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2238" y="-96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25ACF12-1A4F-4591-8256-7E024FB1FE96}" type="datetimeFigureOut">
              <a:rPr lang="en-US" smtClean="0"/>
              <a:t>3/23/2015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7EC5C98-7B60-4A81-9EF1-D0362194F9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11399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E369E6-D808-4F09-AFF8-4AB08FCF0AA5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932636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7C8FCA-C46D-403B-9A1C-1D8F14EEEC7E}" type="datetimeFigureOut">
              <a:rPr lang="en-US" smtClean="0"/>
              <a:t>3/23/2015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14031-44FD-4259-B127-5047B2F505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35962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7C8FCA-C46D-403B-9A1C-1D8F14EEEC7E}" type="datetimeFigureOut">
              <a:rPr lang="en-US" smtClean="0"/>
              <a:t>3/23/2015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14031-44FD-4259-B127-5047B2F505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57661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7C8FCA-C46D-403B-9A1C-1D8F14EEEC7E}" type="datetimeFigureOut">
              <a:rPr lang="en-US" smtClean="0"/>
              <a:t>3/23/2015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14031-44FD-4259-B127-5047B2F505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61968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7C8FCA-C46D-403B-9A1C-1D8F14EEEC7E}" type="datetimeFigureOut">
              <a:rPr lang="en-US" smtClean="0"/>
              <a:t>3/23/2015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14031-44FD-4259-B127-5047B2F505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45275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7C8FCA-C46D-403B-9A1C-1D8F14EEEC7E}" type="datetimeFigureOut">
              <a:rPr lang="en-US" smtClean="0"/>
              <a:t>3/23/2015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14031-44FD-4259-B127-5047B2F505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66647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7C8FCA-C46D-403B-9A1C-1D8F14EEEC7E}" type="datetimeFigureOut">
              <a:rPr lang="en-US" smtClean="0"/>
              <a:t>3/23/2015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14031-44FD-4259-B127-5047B2F505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74111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7C8FCA-C46D-403B-9A1C-1D8F14EEEC7E}" type="datetimeFigureOut">
              <a:rPr lang="en-US" smtClean="0"/>
              <a:t>3/23/2015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14031-44FD-4259-B127-5047B2F505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8756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7C8FCA-C46D-403B-9A1C-1D8F14EEEC7E}" type="datetimeFigureOut">
              <a:rPr lang="en-US" smtClean="0"/>
              <a:t>3/23/2015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14031-44FD-4259-B127-5047B2F505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52071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7C8FCA-C46D-403B-9A1C-1D8F14EEEC7E}" type="datetimeFigureOut">
              <a:rPr lang="en-US" smtClean="0"/>
              <a:t>3/23/2015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14031-44FD-4259-B127-5047B2F505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51106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7C8FCA-C46D-403B-9A1C-1D8F14EEEC7E}" type="datetimeFigureOut">
              <a:rPr lang="en-US" smtClean="0"/>
              <a:t>3/23/2015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14031-44FD-4259-B127-5047B2F505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25266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7C8FCA-C46D-403B-9A1C-1D8F14EEEC7E}" type="datetimeFigureOut">
              <a:rPr lang="en-US" smtClean="0"/>
              <a:t>3/23/2015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14031-44FD-4259-B127-5047B2F505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26559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7C8FCA-C46D-403B-9A1C-1D8F14EEEC7E}" type="datetimeFigureOut">
              <a:rPr lang="en-US" smtClean="0"/>
              <a:t>3/23/2015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414031-44FD-4259-B127-5047B2F505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38685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20773" y="5795751"/>
            <a:ext cx="2591700" cy="16633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8580" y="5792161"/>
            <a:ext cx="2591700" cy="16705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5246" y="3418162"/>
            <a:ext cx="2591700" cy="16665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5749" y="3425469"/>
            <a:ext cx="2591700" cy="16518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テキスト ボックス 8"/>
          <p:cNvSpPr txBox="1"/>
          <p:nvPr/>
        </p:nvSpPr>
        <p:spPr>
          <a:xfrm>
            <a:off x="546932" y="645260"/>
            <a:ext cx="485718" cy="307732"/>
          </a:xfrm>
          <a:prstGeom prst="rect">
            <a:avLst/>
          </a:prstGeom>
          <a:noFill/>
        </p:spPr>
        <p:txBody>
          <a:bodyPr wrap="square" lIns="91431" tIns="45715" rIns="91431" bIns="45715" rtlCol="0">
            <a:spAutoFit/>
          </a:bodyPr>
          <a:lstStyle/>
          <a:p>
            <a:r>
              <a:rPr lang="en-US" altLang="ja-JP" sz="1400" b="1" dirty="0">
                <a:latin typeface="Helvetica" pitchFamily="34" charset="0"/>
              </a:rPr>
              <a:t>A</a:t>
            </a:r>
            <a:endParaRPr lang="ja-JP" altLang="en-US" sz="1400" b="1" dirty="0">
              <a:latin typeface="Helvetica" pitchFamily="34" charset="0"/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546932" y="3098687"/>
            <a:ext cx="485718" cy="307732"/>
          </a:xfrm>
          <a:prstGeom prst="rect">
            <a:avLst/>
          </a:prstGeom>
          <a:noFill/>
        </p:spPr>
        <p:txBody>
          <a:bodyPr wrap="square" lIns="91431" tIns="45715" rIns="91431" bIns="45715" rtlCol="0">
            <a:spAutoFit/>
          </a:bodyPr>
          <a:lstStyle/>
          <a:p>
            <a:r>
              <a:rPr lang="en-US" altLang="ja-JP" sz="1400" b="1" dirty="0">
                <a:latin typeface="Helvetica" pitchFamily="34" charset="0"/>
              </a:rPr>
              <a:t>B</a:t>
            </a:r>
            <a:endParaRPr lang="ja-JP" altLang="en-US" sz="1400" b="1" dirty="0">
              <a:latin typeface="Helvetica" pitchFamily="34" charset="0"/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546932" y="5518878"/>
            <a:ext cx="485718" cy="307732"/>
          </a:xfrm>
          <a:prstGeom prst="rect">
            <a:avLst/>
          </a:prstGeom>
          <a:noFill/>
        </p:spPr>
        <p:txBody>
          <a:bodyPr wrap="square" lIns="91431" tIns="45715" rIns="91431" bIns="45715" rtlCol="0">
            <a:spAutoFit/>
          </a:bodyPr>
          <a:lstStyle/>
          <a:p>
            <a:r>
              <a:rPr lang="en-US" altLang="ja-JP" sz="1400" b="1" dirty="0">
                <a:latin typeface="Helvetica" pitchFamily="34" charset="0"/>
              </a:rPr>
              <a:t>C</a:t>
            </a:r>
            <a:endParaRPr lang="ja-JP" altLang="en-US" sz="1400" b="1" dirty="0">
              <a:latin typeface="Helvetica" pitchFamily="34" charset="0"/>
            </a:endParaRP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956951" y="8620229"/>
            <a:ext cx="5095705" cy="323109"/>
          </a:xfrm>
          <a:prstGeom prst="rect">
            <a:avLst/>
          </a:prstGeom>
          <a:noFill/>
        </p:spPr>
        <p:txBody>
          <a:bodyPr wrap="none" lIns="45711" tIns="22855" rIns="45711" bIns="22855" rtlCol="0">
            <a:spAutoFit/>
          </a:bodyPr>
          <a:lstStyle/>
          <a:p>
            <a:r>
              <a:rPr kumimoji="1" lang="en-US" altLang="ja-JP" b="1" dirty="0" smtClean="0">
                <a:latin typeface="Arial"/>
                <a:cs typeface="Arial"/>
              </a:rPr>
              <a:t>Supplementary Fig. 3   Saori Fujita-Sato </a:t>
            </a:r>
            <a:r>
              <a:rPr kumimoji="1" lang="en-US" altLang="ja-JP" b="1" i="1" dirty="0" smtClean="0">
                <a:latin typeface="Arial"/>
                <a:cs typeface="Arial"/>
              </a:rPr>
              <a:t>et al.</a:t>
            </a:r>
            <a:endParaRPr kumimoji="1" lang="ja-JP" altLang="en-US" b="1" i="1" dirty="0">
              <a:latin typeface="Arial"/>
              <a:cs typeface="Arial"/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 rot="16200000">
            <a:off x="211466" y="1625739"/>
            <a:ext cx="1030337" cy="261580"/>
          </a:xfrm>
          <a:prstGeom prst="rect">
            <a:avLst/>
          </a:prstGeom>
          <a:noFill/>
        </p:spPr>
        <p:txBody>
          <a:bodyPr wrap="none" lIns="45711" tIns="22855" rIns="45711" bIns="22855" rtlCol="0">
            <a:spAutoFit/>
          </a:bodyPr>
          <a:lstStyle/>
          <a:p>
            <a:r>
              <a:rPr kumimoji="1" lang="en-US" altLang="ja-JP" sz="1400" b="1" dirty="0">
                <a:latin typeface="Arial"/>
                <a:cs typeface="Arial"/>
              </a:rPr>
              <a:t>% increase</a:t>
            </a:r>
            <a:endParaRPr kumimoji="1" lang="ja-JP" altLang="en-US" sz="1400" b="1" dirty="0">
              <a:latin typeface="Arial"/>
              <a:cs typeface="Arial"/>
            </a:endParaRPr>
          </a:p>
        </p:txBody>
      </p:sp>
      <p:sp>
        <p:nvSpPr>
          <p:cNvPr id="24" name="テキスト ボックス 23"/>
          <p:cNvSpPr txBox="1"/>
          <p:nvPr/>
        </p:nvSpPr>
        <p:spPr>
          <a:xfrm rot="16200000">
            <a:off x="211466" y="4086644"/>
            <a:ext cx="1030337" cy="261580"/>
          </a:xfrm>
          <a:prstGeom prst="rect">
            <a:avLst/>
          </a:prstGeom>
          <a:noFill/>
        </p:spPr>
        <p:txBody>
          <a:bodyPr wrap="none" lIns="45711" tIns="22855" rIns="45711" bIns="22855" rtlCol="0">
            <a:spAutoFit/>
          </a:bodyPr>
          <a:lstStyle/>
          <a:p>
            <a:r>
              <a:rPr kumimoji="1" lang="en-US" altLang="ja-JP" sz="1400" b="1" dirty="0">
                <a:latin typeface="Arial"/>
                <a:cs typeface="Arial"/>
              </a:rPr>
              <a:t>% increase</a:t>
            </a:r>
            <a:endParaRPr kumimoji="1" lang="ja-JP" altLang="en-US" sz="1400" b="1" dirty="0">
              <a:latin typeface="Arial"/>
              <a:cs typeface="Arial"/>
            </a:endParaRPr>
          </a:p>
        </p:txBody>
      </p:sp>
      <p:sp>
        <p:nvSpPr>
          <p:cNvPr id="25" name="テキスト ボックス 24"/>
          <p:cNvSpPr txBox="1"/>
          <p:nvPr/>
        </p:nvSpPr>
        <p:spPr>
          <a:xfrm rot="16200000">
            <a:off x="211466" y="6485609"/>
            <a:ext cx="1030337" cy="261580"/>
          </a:xfrm>
          <a:prstGeom prst="rect">
            <a:avLst/>
          </a:prstGeom>
          <a:noFill/>
        </p:spPr>
        <p:txBody>
          <a:bodyPr wrap="none" lIns="45711" tIns="22855" rIns="45711" bIns="22855" rtlCol="0">
            <a:spAutoFit/>
          </a:bodyPr>
          <a:lstStyle/>
          <a:p>
            <a:r>
              <a:rPr kumimoji="1" lang="en-US" altLang="ja-JP" sz="1400" b="1" dirty="0">
                <a:latin typeface="Arial"/>
                <a:cs typeface="Arial"/>
              </a:rPr>
              <a:t>% increase</a:t>
            </a:r>
            <a:endParaRPr kumimoji="1" lang="ja-JP" altLang="en-US" sz="1400" b="1" dirty="0">
              <a:latin typeface="Arial"/>
              <a:cs typeface="Arial"/>
            </a:endParaRPr>
          </a:p>
        </p:txBody>
      </p:sp>
      <p:sp>
        <p:nvSpPr>
          <p:cNvPr id="28" name="テキスト ボックス 27"/>
          <p:cNvSpPr txBox="1"/>
          <p:nvPr/>
        </p:nvSpPr>
        <p:spPr>
          <a:xfrm>
            <a:off x="1375572" y="3342321"/>
            <a:ext cx="1939569" cy="261565"/>
          </a:xfrm>
          <a:prstGeom prst="rect">
            <a:avLst/>
          </a:prstGeom>
          <a:noFill/>
        </p:spPr>
        <p:txBody>
          <a:bodyPr wrap="none" lIns="45711" tIns="22855" rIns="45711" bIns="22855" rtlCol="0">
            <a:spAutoFit/>
          </a:bodyPr>
          <a:lstStyle/>
          <a:p>
            <a:r>
              <a:rPr lang="en-US" altLang="ja-JP" sz="1400" b="1" dirty="0">
                <a:latin typeface="Arial"/>
                <a:cs typeface="Arial"/>
              </a:rPr>
              <a:t>m</a:t>
            </a:r>
            <a:r>
              <a:rPr lang="en-US" altLang="ja-JP" sz="1400" b="1" dirty="0">
                <a:latin typeface="Arial"/>
                <a:cs typeface="Arial"/>
              </a:rPr>
              <a:t>onolayer</a:t>
            </a:r>
            <a:r>
              <a:rPr kumimoji="1" lang="en-US" altLang="ja-JP" sz="1400" b="1" dirty="0">
                <a:latin typeface="Arial"/>
                <a:cs typeface="Arial"/>
              </a:rPr>
              <a:t> (10% FBS)</a:t>
            </a:r>
            <a:endParaRPr kumimoji="1" lang="ja-JP" altLang="en-US" sz="1400" b="1" dirty="0">
              <a:latin typeface="Arial"/>
              <a:cs typeface="Arial"/>
            </a:endParaRPr>
          </a:p>
        </p:txBody>
      </p:sp>
      <p:sp>
        <p:nvSpPr>
          <p:cNvPr id="29" name="テキスト ボックス 28"/>
          <p:cNvSpPr txBox="1"/>
          <p:nvPr/>
        </p:nvSpPr>
        <p:spPr>
          <a:xfrm>
            <a:off x="4165220" y="3342321"/>
            <a:ext cx="2120688" cy="476971"/>
          </a:xfrm>
          <a:prstGeom prst="rect">
            <a:avLst/>
          </a:prstGeom>
          <a:noFill/>
        </p:spPr>
        <p:txBody>
          <a:bodyPr wrap="none" lIns="45711" tIns="22855" rIns="45711" bIns="22855" rtlCol="0">
            <a:spAutoFit/>
          </a:bodyPr>
          <a:lstStyle/>
          <a:p>
            <a:pPr algn="ctr"/>
            <a:r>
              <a:rPr lang="en-US" altLang="ja-JP" sz="1400" b="1" dirty="0">
                <a:latin typeface="Arial"/>
                <a:cs typeface="Arial"/>
              </a:rPr>
              <a:t>a</a:t>
            </a:r>
            <a:r>
              <a:rPr lang="en-US" altLang="ja-JP" sz="1400" b="1" dirty="0">
                <a:latin typeface="Arial"/>
                <a:cs typeface="Arial"/>
              </a:rPr>
              <a:t>nchorage independent</a:t>
            </a:r>
          </a:p>
          <a:p>
            <a:pPr algn="ctr"/>
            <a:r>
              <a:rPr kumimoji="1" lang="en-US" altLang="ja-JP" sz="1400" b="1" dirty="0">
                <a:latin typeface="Arial"/>
                <a:cs typeface="Arial"/>
              </a:rPr>
              <a:t>(10% FBS)</a:t>
            </a:r>
            <a:endParaRPr kumimoji="1" lang="ja-JP" altLang="en-US" sz="1400" b="1" dirty="0">
              <a:latin typeface="Arial"/>
              <a:cs typeface="Arial"/>
            </a:endParaRPr>
          </a:p>
        </p:txBody>
      </p:sp>
      <p:sp>
        <p:nvSpPr>
          <p:cNvPr id="30" name="テキスト ボックス 29"/>
          <p:cNvSpPr txBox="1"/>
          <p:nvPr/>
        </p:nvSpPr>
        <p:spPr>
          <a:xfrm>
            <a:off x="1301980" y="5756770"/>
            <a:ext cx="2109468" cy="261565"/>
          </a:xfrm>
          <a:prstGeom prst="rect">
            <a:avLst/>
          </a:prstGeom>
          <a:noFill/>
        </p:spPr>
        <p:txBody>
          <a:bodyPr wrap="none" lIns="45711" tIns="22855" rIns="45711" bIns="22855" rtlCol="0">
            <a:spAutoFit/>
          </a:bodyPr>
          <a:lstStyle/>
          <a:p>
            <a:r>
              <a:rPr lang="en-US" altLang="ja-JP" sz="1400" b="1" dirty="0">
                <a:latin typeface="Arial"/>
                <a:cs typeface="Arial"/>
              </a:rPr>
              <a:t>m</a:t>
            </a:r>
            <a:r>
              <a:rPr lang="en-US" altLang="ja-JP" sz="1400" b="1" dirty="0">
                <a:latin typeface="Arial"/>
                <a:cs typeface="Arial"/>
              </a:rPr>
              <a:t>onolayer</a:t>
            </a:r>
            <a:r>
              <a:rPr kumimoji="1" lang="en-US" altLang="ja-JP" sz="1400" b="1" dirty="0">
                <a:latin typeface="Arial"/>
                <a:cs typeface="Arial"/>
              </a:rPr>
              <a:t> (Serum free)</a:t>
            </a:r>
            <a:endParaRPr kumimoji="1" lang="ja-JP" altLang="en-US" sz="1400" b="1" dirty="0">
              <a:latin typeface="Arial"/>
              <a:cs typeface="Arial"/>
            </a:endParaRPr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4091628" y="5613491"/>
            <a:ext cx="2170375" cy="476971"/>
          </a:xfrm>
          <a:prstGeom prst="rect">
            <a:avLst/>
          </a:prstGeom>
          <a:noFill/>
        </p:spPr>
        <p:txBody>
          <a:bodyPr wrap="none" lIns="45711" tIns="22855" rIns="45711" bIns="22855" rtlCol="0">
            <a:spAutoFit/>
          </a:bodyPr>
          <a:lstStyle/>
          <a:p>
            <a:pPr algn="ctr"/>
            <a:r>
              <a:rPr lang="en-US" altLang="ja-JP" sz="1400" b="1" dirty="0">
                <a:latin typeface="Arial"/>
                <a:cs typeface="Arial"/>
              </a:rPr>
              <a:t>a</a:t>
            </a:r>
            <a:r>
              <a:rPr lang="en-US" altLang="ja-JP" sz="1400" b="1" dirty="0">
                <a:latin typeface="Arial"/>
                <a:cs typeface="Arial"/>
              </a:rPr>
              <a:t>nchorage independent</a:t>
            </a:r>
            <a:r>
              <a:rPr kumimoji="1" lang="en-US" altLang="ja-JP" sz="1400" b="1" dirty="0">
                <a:latin typeface="Arial"/>
                <a:cs typeface="Arial"/>
              </a:rPr>
              <a:t> </a:t>
            </a:r>
          </a:p>
          <a:p>
            <a:pPr algn="ctr"/>
            <a:r>
              <a:rPr kumimoji="1" lang="en-US" altLang="ja-JP" sz="1400" b="1" dirty="0">
                <a:latin typeface="Arial"/>
                <a:cs typeface="Arial"/>
              </a:rPr>
              <a:t>(Serum free)</a:t>
            </a:r>
            <a:endParaRPr kumimoji="1" lang="ja-JP" altLang="en-US" sz="1400" b="1" dirty="0">
              <a:latin typeface="Arial"/>
              <a:cs typeface="Arial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486771" y="2659432"/>
            <a:ext cx="752564" cy="323109"/>
          </a:xfrm>
          <a:prstGeom prst="rect">
            <a:avLst/>
          </a:prstGeom>
          <a:noFill/>
        </p:spPr>
        <p:txBody>
          <a:bodyPr wrap="none" lIns="45711" tIns="22855" rIns="45711" bIns="22855" rtlCol="0">
            <a:spAutoFit/>
          </a:bodyPr>
          <a:lstStyle/>
          <a:p>
            <a:pPr algn="ctr"/>
            <a:r>
              <a:rPr kumimoji="1" lang="en-US" altLang="ja-JP" sz="900" b="1" dirty="0">
                <a:latin typeface="Arial"/>
                <a:cs typeface="Arial"/>
              </a:rPr>
              <a:t>HGF (</a:t>
            </a:r>
            <a:r>
              <a:rPr kumimoji="1" lang="en-US" altLang="ja-JP" sz="900" b="1" dirty="0" err="1">
                <a:latin typeface="Arial"/>
                <a:cs typeface="Arial"/>
              </a:rPr>
              <a:t>ng</a:t>
            </a:r>
            <a:r>
              <a:rPr kumimoji="1" lang="en-US" altLang="ja-JP" sz="900" b="1" dirty="0">
                <a:latin typeface="Arial"/>
                <a:cs typeface="Arial"/>
              </a:rPr>
              <a:t>/ml)</a:t>
            </a:r>
          </a:p>
          <a:p>
            <a:pPr algn="ctr"/>
            <a:r>
              <a:rPr lang="en-US" altLang="ja-JP" sz="900" b="1" dirty="0">
                <a:latin typeface="Arial"/>
                <a:cs typeface="Arial"/>
              </a:rPr>
              <a:t>PHA (1 µM)</a:t>
            </a:r>
            <a:endParaRPr kumimoji="1" lang="ja-JP" altLang="en-US" sz="900" b="1" dirty="0">
              <a:latin typeface="Arial"/>
              <a:cs typeface="Arial"/>
            </a:endParaRPr>
          </a:p>
        </p:txBody>
      </p:sp>
      <p:sp>
        <p:nvSpPr>
          <p:cNvPr id="33" name="テキスト ボックス 32"/>
          <p:cNvSpPr txBox="1"/>
          <p:nvPr/>
        </p:nvSpPr>
        <p:spPr>
          <a:xfrm>
            <a:off x="1312489" y="2659432"/>
            <a:ext cx="156504" cy="323109"/>
          </a:xfrm>
          <a:prstGeom prst="rect">
            <a:avLst/>
          </a:prstGeom>
          <a:noFill/>
        </p:spPr>
        <p:txBody>
          <a:bodyPr wrap="none" lIns="45711" tIns="22855" rIns="45711" bIns="22855" rtlCol="0">
            <a:spAutoFit/>
          </a:bodyPr>
          <a:lstStyle/>
          <a:p>
            <a:pPr algn="ctr"/>
            <a:r>
              <a:rPr lang="en-US" altLang="ja-JP" sz="900" b="1" dirty="0">
                <a:latin typeface="Arial"/>
                <a:cs typeface="Arial"/>
              </a:rPr>
              <a:t>0</a:t>
            </a:r>
          </a:p>
          <a:p>
            <a:pPr algn="ctr"/>
            <a:r>
              <a:rPr lang="en-US" altLang="ja-JP" sz="900" b="1" dirty="0">
                <a:latin typeface="Arial"/>
                <a:cs typeface="Arial"/>
              </a:rPr>
              <a:t>–</a:t>
            </a:r>
            <a:endParaRPr kumimoji="1" lang="ja-JP" altLang="en-US" sz="900" b="1" dirty="0">
              <a:latin typeface="Arial"/>
              <a:cs typeface="Arial"/>
            </a:endParaRPr>
          </a:p>
        </p:txBody>
      </p:sp>
      <p:sp>
        <p:nvSpPr>
          <p:cNvPr id="34" name="テキスト ボックス 33"/>
          <p:cNvSpPr txBox="1"/>
          <p:nvPr/>
        </p:nvSpPr>
        <p:spPr>
          <a:xfrm>
            <a:off x="1636854" y="2659432"/>
            <a:ext cx="252748" cy="323109"/>
          </a:xfrm>
          <a:prstGeom prst="rect">
            <a:avLst/>
          </a:prstGeom>
          <a:noFill/>
        </p:spPr>
        <p:txBody>
          <a:bodyPr wrap="none" lIns="45711" tIns="22855" rIns="45711" bIns="22855" rtlCol="0">
            <a:spAutoFit/>
          </a:bodyPr>
          <a:lstStyle/>
          <a:p>
            <a:pPr algn="ctr"/>
            <a:r>
              <a:rPr lang="en-US" altLang="ja-JP" sz="900" b="1" dirty="0">
                <a:latin typeface="Arial"/>
                <a:cs typeface="Arial"/>
              </a:rPr>
              <a:t>0.1</a:t>
            </a:r>
          </a:p>
          <a:p>
            <a:pPr algn="ctr"/>
            <a:r>
              <a:rPr lang="en-US" altLang="ja-JP" sz="900" b="1" dirty="0">
                <a:latin typeface="Arial"/>
                <a:cs typeface="Arial"/>
              </a:rPr>
              <a:t>–</a:t>
            </a:r>
            <a:endParaRPr kumimoji="1" lang="ja-JP" altLang="en-US" sz="900" b="1" dirty="0">
              <a:latin typeface="Arial"/>
              <a:cs typeface="Arial"/>
            </a:endParaRPr>
          </a:p>
        </p:txBody>
      </p:sp>
      <p:sp>
        <p:nvSpPr>
          <p:cNvPr id="35" name="テキスト ボックス 34"/>
          <p:cNvSpPr txBox="1"/>
          <p:nvPr/>
        </p:nvSpPr>
        <p:spPr>
          <a:xfrm>
            <a:off x="2064517" y="2659432"/>
            <a:ext cx="156504" cy="323109"/>
          </a:xfrm>
          <a:prstGeom prst="rect">
            <a:avLst/>
          </a:prstGeom>
          <a:noFill/>
        </p:spPr>
        <p:txBody>
          <a:bodyPr wrap="none" lIns="45711" tIns="22855" rIns="45711" bIns="22855" rtlCol="0">
            <a:spAutoFit/>
          </a:bodyPr>
          <a:lstStyle/>
          <a:p>
            <a:pPr algn="ctr"/>
            <a:r>
              <a:rPr lang="en-US" altLang="ja-JP" sz="900" b="1" dirty="0">
                <a:latin typeface="Arial"/>
                <a:cs typeface="Arial"/>
              </a:rPr>
              <a:t>1</a:t>
            </a:r>
          </a:p>
          <a:p>
            <a:pPr algn="ctr"/>
            <a:r>
              <a:rPr lang="en-US" altLang="ja-JP" sz="900" b="1" dirty="0">
                <a:latin typeface="Arial"/>
                <a:cs typeface="Arial"/>
              </a:rPr>
              <a:t>–</a:t>
            </a:r>
            <a:endParaRPr kumimoji="1" lang="ja-JP" altLang="en-US" sz="900" b="1" dirty="0">
              <a:latin typeface="Arial"/>
              <a:cs typeface="Arial"/>
            </a:endParaRPr>
          </a:p>
        </p:txBody>
      </p:sp>
      <p:sp>
        <p:nvSpPr>
          <p:cNvPr id="36" name="テキスト ボックス 35"/>
          <p:cNvSpPr txBox="1"/>
          <p:nvPr/>
        </p:nvSpPr>
        <p:spPr>
          <a:xfrm>
            <a:off x="2404913" y="2659432"/>
            <a:ext cx="220685" cy="323109"/>
          </a:xfrm>
          <a:prstGeom prst="rect">
            <a:avLst/>
          </a:prstGeom>
          <a:noFill/>
        </p:spPr>
        <p:txBody>
          <a:bodyPr wrap="none" lIns="45711" tIns="22855" rIns="45711" bIns="22855" rtlCol="0">
            <a:spAutoFit/>
          </a:bodyPr>
          <a:lstStyle/>
          <a:p>
            <a:pPr algn="ctr"/>
            <a:r>
              <a:rPr lang="en-US" altLang="ja-JP" sz="900" b="1" dirty="0">
                <a:latin typeface="Arial"/>
                <a:cs typeface="Arial"/>
              </a:rPr>
              <a:t>10</a:t>
            </a:r>
          </a:p>
          <a:p>
            <a:pPr algn="ctr"/>
            <a:r>
              <a:rPr lang="en-US" altLang="ja-JP" sz="900" b="1" dirty="0">
                <a:latin typeface="Arial"/>
                <a:cs typeface="Arial"/>
              </a:rPr>
              <a:t>–</a:t>
            </a:r>
            <a:endParaRPr kumimoji="1" lang="ja-JP" altLang="en-US" sz="900" b="1" dirty="0">
              <a:latin typeface="Arial"/>
              <a:cs typeface="Arial"/>
            </a:endParaRPr>
          </a:p>
        </p:txBody>
      </p:sp>
      <p:sp>
        <p:nvSpPr>
          <p:cNvPr id="37" name="テキスト ボックス 36"/>
          <p:cNvSpPr txBox="1"/>
          <p:nvPr/>
        </p:nvSpPr>
        <p:spPr>
          <a:xfrm>
            <a:off x="2777399" y="2659432"/>
            <a:ext cx="220685" cy="323109"/>
          </a:xfrm>
          <a:prstGeom prst="rect">
            <a:avLst/>
          </a:prstGeom>
          <a:noFill/>
        </p:spPr>
        <p:txBody>
          <a:bodyPr wrap="none" lIns="45711" tIns="22855" rIns="45711" bIns="22855" rtlCol="0">
            <a:spAutoFit/>
          </a:bodyPr>
          <a:lstStyle/>
          <a:p>
            <a:pPr algn="ctr"/>
            <a:r>
              <a:rPr lang="en-US" altLang="ja-JP" sz="900" b="1" dirty="0">
                <a:latin typeface="Arial"/>
                <a:cs typeface="Arial"/>
              </a:rPr>
              <a:t>50</a:t>
            </a:r>
          </a:p>
          <a:p>
            <a:pPr algn="ctr"/>
            <a:r>
              <a:rPr lang="en-US" altLang="ja-JP" sz="900" b="1" dirty="0">
                <a:latin typeface="Arial"/>
                <a:cs typeface="Arial"/>
              </a:rPr>
              <a:t>–</a:t>
            </a:r>
            <a:endParaRPr kumimoji="1" lang="ja-JP" altLang="en-US" sz="900" b="1" dirty="0">
              <a:latin typeface="Arial"/>
              <a:cs typeface="Arial"/>
            </a:endParaRPr>
          </a:p>
        </p:txBody>
      </p:sp>
      <p:sp>
        <p:nvSpPr>
          <p:cNvPr id="38" name="テキスト ボックス 37"/>
          <p:cNvSpPr txBox="1"/>
          <p:nvPr/>
        </p:nvSpPr>
        <p:spPr>
          <a:xfrm>
            <a:off x="3163995" y="2659432"/>
            <a:ext cx="220685" cy="323109"/>
          </a:xfrm>
          <a:prstGeom prst="rect">
            <a:avLst/>
          </a:prstGeom>
          <a:noFill/>
        </p:spPr>
        <p:txBody>
          <a:bodyPr wrap="none" lIns="45711" tIns="22855" rIns="45711" bIns="22855" rtlCol="0">
            <a:spAutoFit/>
          </a:bodyPr>
          <a:lstStyle/>
          <a:p>
            <a:pPr algn="ctr"/>
            <a:r>
              <a:rPr lang="en-US" altLang="ja-JP" sz="900" b="1" dirty="0">
                <a:latin typeface="Arial"/>
                <a:cs typeface="Arial"/>
              </a:rPr>
              <a:t>50</a:t>
            </a:r>
          </a:p>
          <a:p>
            <a:pPr algn="ctr"/>
            <a:r>
              <a:rPr lang="en-US" altLang="ja-JP" sz="900" b="1" dirty="0">
                <a:latin typeface="Arial"/>
                <a:cs typeface="Arial"/>
              </a:rPr>
              <a:t>+</a:t>
            </a:r>
            <a:endParaRPr kumimoji="1" lang="ja-JP" altLang="en-US" sz="900" b="1" dirty="0">
              <a:latin typeface="Arial"/>
              <a:cs typeface="Arial"/>
            </a:endParaRPr>
          </a:p>
        </p:txBody>
      </p:sp>
      <p:sp>
        <p:nvSpPr>
          <p:cNvPr id="40" name="テキスト ボックス 39"/>
          <p:cNvSpPr txBox="1"/>
          <p:nvPr/>
        </p:nvSpPr>
        <p:spPr>
          <a:xfrm>
            <a:off x="4161157" y="2665078"/>
            <a:ext cx="156504" cy="323109"/>
          </a:xfrm>
          <a:prstGeom prst="rect">
            <a:avLst/>
          </a:prstGeom>
          <a:noFill/>
        </p:spPr>
        <p:txBody>
          <a:bodyPr wrap="none" lIns="45711" tIns="22855" rIns="45711" bIns="22855" rtlCol="0">
            <a:spAutoFit/>
          </a:bodyPr>
          <a:lstStyle/>
          <a:p>
            <a:pPr algn="ctr"/>
            <a:r>
              <a:rPr lang="en-US" altLang="ja-JP" sz="900" b="1" dirty="0">
                <a:latin typeface="Arial"/>
                <a:cs typeface="Arial"/>
              </a:rPr>
              <a:t>0</a:t>
            </a:r>
          </a:p>
          <a:p>
            <a:pPr algn="ctr"/>
            <a:r>
              <a:rPr lang="en-US" altLang="ja-JP" sz="900" b="1" dirty="0">
                <a:latin typeface="Arial"/>
                <a:cs typeface="Arial"/>
              </a:rPr>
              <a:t>–</a:t>
            </a:r>
            <a:endParaRPr kumimoji="1" lang="ja-JP" altLang="en-US" sz="900" b="1" dirty="0">
              <a:latin typeface="Arial"/>
              <a:cs typeface="Arial"/>
            </a:endParaRPr>
          </a:p>
        </p:txBody>
      </p:sp>
      <p:sp>
        <p:nvSpPr>
          <p:cNvPr id="41" name="テキスト ボックス 40"/>
          <p:cNvSpPr txBox="1"/>
          <p:nvPr/>
        </p:nvSpPr>
        <p:spPr>
          <a:xfrm>
            <a:off x="4485522" y="2665078"/>
            <a:ext cx="252748" cy="323109"/>
          </a:xfrm>
          <a:prstGeom prst="rect">
            <a:avLst/>
          </a:prstGeom>
          <a:noFill/>
        </p:spPr>
        <p:txBody>
          <a:bodyPr wrap="none" lIns="45711" tIns="22855" rIns="45711" bIns="22855" rtlCol="0">
            <a:spAutoFit/>
          </a:bodyPr>
          <a:lstStyle/>
          <a:p>
            <a:pPr algn="ctr"/>
            <a:r>
              <a:rPr lang="en-US" altLang="ja-JP" sz="900" b="1" dirty="0">
                <a:latin typeface="Arial"/>
                <a:cs typeface="Arial"/>
              </a:rPr>
              <a:t>0.1</a:t>
            </a:r>
          </a:p>
          <a:p>
            <a:pPr algn="ctr"/>
            <a:r>
              <a:rPr lang="en-US" altLang="ja-JP" sz="900" b="1" dirty="0">
                <a:latin typeface="Arial"/>
                <a:cs typeface="Arial"/>
              </a:rPr>
              <a:t>–</a:t>
            </a:r>
            <a:endParaRPr kumimoji="1" lang="ja-JP" altLang="en-US" sz="900" b="1" dirty="0">
              <a:latin typeface="Arial"/>
              <a:cs typeface="Arial"/>
            </a:endParaRPr>
          </a:p>
        </p:txBody>
      </p:sp>
      <p:sp>
        <p:nvSpPr>
          <p:cNvPr id="42" name="テキスト ボックス 41"/>
          <p:cNvSpPr txBox="1"/>
          <p:nvPr/>
        </p:nvSpPr>
        <p:spPr>
          <a:xfrm>
            <a:off x="4913185" y="2665078"/>
            <a:ext cx="156504" cy="323109"/>
          </a:xfrm>
          <a:prstGeom prst="rect">
            <a:avLst/>
          </a:prstGeom>
          <a:noFill/>
        </p:spPr>
        <p:txBody>
          <a:bodyPr wrap="none" lIns="45711" tIns="22855" rIns="45711" bIns="22855" rtlCol="0">
            <a:spAutoFit/>
          </a:bodyPr>
          <a:lstStyle/>
          <a:p>
            <a:pPr algn="ctr"/>
            <a:r>
              <a:rPr lang="en-US" altLang="ja-JP" sz="900" b="1" dirty="0">
                <a:latin typeface="Arial"/>
                <a:cs typeface="Arial"/>
              </a:rPr>
              <a:t>1</a:t>
            </a:r>
          </a:p>
          <a:p>
            <a:pPr algn="ctr"/>
            <a:r>
              <a:rPr lang="en-US" altLang="ja-JP" sz="900" b="1" dirty="0">
                <a:latin typeface="Arial"/>
                <a:cs typeface="Arial"/>
              </a:rPr>
              <a:t>–</a:t>
            </a:r>
            <a:endParaRPr kumimoji="1" lang="ja-JP" altLang="en-US" sz="900" b="1" dirty="0">
              <a:latin typeface="Arial"/>
              <a:cs typeface="Arial"/>
            </a:endParaRPr>
          </a:p>
        </p:txBody>
      </p:sp>
      <p:sp>
        <p:nvSpPr>
          <p:cNvPr id="43" name="テキスト ボックス 42"/>
          <p:cNvSpPr txBox="1"/>
          <p:nvPr/>
        </p:nvSpPr>
        <p:spPr>
          <a:xfrm>
            <a:off x="5253580" y="2665078"/>
            <a:ext cx="220685" cy="323109"/>
          </a:xfrm>
          <a:prstGeom prst="rect">
            <a:avLst/>
          </a:prstGeom>
          <a:noFill/>
        </p:spPr>
        <p:txBody>
          <a:bodyPr wrap="none" lIns="45711" tIns="22855" rIns="45711" bIns="22855" rtlCol="0">
            <a:spAutoFit/>
          </a:bodyPr>
          <a:lstStyle/>
          <a:p>
            <a:pPr algn="ctr"/>
            <a:r>
              <a:rPr lang="en-US" altLang="ja-JP" sz="900" b="1" dirty="0">
                <a:latin typeface="Arial"/>
                <a:cs typeface="Arial"/>
              </a:rPr>
              <a:t>10</a:t>
            </a:r>
          </a:p>
          <a:p>
            <a:pPr algn="ctr"/>
            <a:r>
              <a:rPr lang="en-US" altLang="ja-JP" sz="900" b="1" dirty="0">
                <a:latin typeface="Arial"/>
                <a:cs typeface="Arial"/>
              </a:rPr>
              <a:t>–</a:t>
            </a:r>
            <a:endParaRPr kumimoji="1" lang="ja-JP" altLang="en-US" sz="900" b="1" dirty="0">
              <a:latin typeface="Arial"/>
              <a:cs typeface="Arial"/>
            </a:endParaRPr>
          </a:p>
        </p:txBody>
      </p:sp>
      <p:sp>
        <p:nvSpPr>
          <p:cNvPr id="44" name="テキスト ボックス 43"/>
          <p:cNvSpPr txBox="1"/>
          <p:nvPr/>
        </p:nvSpPr>
        <p:spPr>
          <a:xfrm>
            <a:off x="5626067" y="2665078"/>
            <a:ext cx="220685" cy="323109"/>
          </a:xfrm>
          <a:prstGeom prst="rect">
            <a:avLst/>
          </a:prstGeom>
          <a:noFill/>
        </p:spPr>
        <p:txBody>
          <a:bodyPr wrap="none" lIns="45711" tIns="22855" rIns="45711" bIns="22855" rtlCol="0">
            <a:spAutoFit/>
          </a:bodyPr>
          <a:lstStyle/>
          <a:p>
            <a:pPr algn="ctr"/>
            <a:r>
              <a:rPr lang="en-US" altLang="ja-JP" sz="900" b="1" dirty="0">
                <a:latin typeface="Arial"/>
                <a:cs typeface="Arial"/>
              </a:rPr>
              <a:t>50</a:t>
            </a:r>
          </a:p>
          <a:p>
            <a:pPr algn="ctr"/>
            <a:r>
              <a:rPr lang="en-US" altLang="ja-JP" sz="900" b="1" dirty="0">
                <a:latin typeface="Arial"/>
                <a:cs typeface="Arial"/>
              </a:rPr>
              <a:t>–</a:t>
            </a:r>
            <a:endParaRPr kumimoji="1" lang="ja-JP" altLang="en-US" sz="900" b="1" dirty="0">
              <a:latin typeface="Arial"/>
              <a:cs typeface="Arial"/>
            </a:endParaRPr>
          </a:p>
        </p:txBody>
      </p:sp>
      <p:sp>
        <p:nvSpPr>
          <p:cNvPr id="45" name="テキスト ボックス 44"/>
          <p:cNvSpPr txBox="1"/>
          <p:nvPr/>
        </p:nvSpPr>
        <p:spPr>
          <a:xfrm>
            <a:off x="6012663" y="2665078"/>
            <a:ext cx="220685" cy="323109"/>
          </a:xfrm>
          <a:prstGeom prst="rect">
            <a:avLst/>
          </a:prstGeom>
          <a:noFill/>
        </p:spPr>
        <p:txBody>
          <a:bodyPr wrap="none" lIns="45711" tIns="22855" rIns="45711" bIns="22855" rtlCol="0">
            <a:spAutoFit/>
          </a:bodyPr>
          <a:lstStyle/>
          <a:p>
            <a:pPr algn="ctr"/>
            <a:r>
              <a:rPr lang="en-US" altLang="ja-JP" sz="900" b="1" dirty="0">
                <a:latin typeface="Arial"/>
                <a:cs typeface="Arial"/>
              </a:rPr>
              <a:t>50</a:t>
            </a:r>
          </a:p>
          <a:p>
            <a:pPr algn="ctr"/>
            <a:r>
              <a:rPr lang="en-US" altLang="ja-JP" sz="900" b="1" dirty="0">
                <a:latin typeface="Arial"/>
                <a:cs typeface="Arial"/>
              </a:rPr>
              <a:t>+</a:t>
            </a:r>
            <a:endParaRPr kumimoji="1" lang="ja-JP" altLang="en-US" sz="900" b="1" dirty="0">
              <a:latin typeface="Arial"/>
              <a:cs typeface="Arial"/>
            </a:endParaRPr>
          </a:p>
        </p:txBody>
      </p:sp>
      <p:sp>
        <p:nvSpPr>
          <p:cNvPr id="46" name="テキスト ボックス 45"/>
          <p:cNvSpPr txBox="1"/>
          <p:nvPr/>
        </p:nvSpPr>
        <p:spPr>
          <a:xfrm>
            <a:off x="524871" y="5062139"/>
            <a:ext cx="752564" cy="323109"/>
          </a:xfrm>
          <a:prstGeom prst="rect">
            <a:avLst/>
          </a:prstGeom>
          <a:noFill/>
        </p:spPr>
        <p:txBody>
          <a:bodyPr wrap="none" lIns="45711" tIns="22855" rIns="45711" bIns="22855" rtlCol="0">
            <a:spAutoFit/>
          </a:bodyPr>
          <a:lstStyle/>
          <a:p>
            <a:pPr algn="ctr"/>
            <a:r>
              <a:rPr kumimoji="1" lang="en-US" altLang="ja-JP" sz="900" b="1" dirty="0">
                <a:latin typeface="Arial"/>
                <a:cs typeface="Arial"/>
              </a:rPr>
              <a:t>HGF (</a:t>
            </a:r>
            <a:r>
              <a:rPr kumimoji="1" lang="en-US" altLang="ja-JP" sz="900" b="1" dirty="0" err="1">
                <a:latin typeface="Arial"/>
                <a:cs typeface="Arial"/>
              </a:rPr>
              <a:t>ng</a:t>
            </a:r>
            <a:r>
              <a:rPr kumimoji="1" lang="en-US" altLang="ja-JP" sz="900" b="1" dirty="0">
                <a:latin typeface="Arial"/>
                <a:cs typeface="Arial"/>
              </a:rPr>
              <a:t>/ml)</a:t>
            </a:r>
          </a:p>
          <a:p>
            <a:pPr algn="ctr"/>
            <a:r>
              <a:rPr lang="en-US" altLang="ja-JP" sz="900" b="1" dirty="0">
                <a:latin typeface="Arial"/>
                <a:cs typeface="Arial"/>
              </a:rPr>
              <a:t>EGF (</a:t>
            </a:r>
            <a:r>
              <a:rPr lang="en-US" altLang="ja-JP" sz="900" b="1" dirty="0" err="1">
                <a:latin typeface="Arial"/>
                <a:cs typeface="Arial"/>
              </a:rPr>
              <a:t>ng</a:t>
            </a:r>
            <a:r>
              <a:rPr lang="en-US" altLang="ja-JP" sz="900" b="1" dirty="0">
                <a:latin typeface="Arial"/>
                <a:cs typeface="Arial"/>
              </a:rPr>
              <a:t>/ml</a:t>
            </a:r>
            <a:r>
              <a:rPr lang="en-US" altLang="ja-JP" sz="900" b="1" dirty="0">
                <a:latin typeface="Arial"/>
                <a:cs typeface="Arial"/>
              </a:rPr>
              <a:t>)</a:t>
            </a:r>
            <a:endParaRPr kumimoji="1" lang="ja-JP" altLang="en-US" sz="900" b="1" dirty="0">
              <a:latin typeface="Arial"/>
              <a:cs typeface="Arial"/>
            </a:endParaRPr>
          </a:p>
        </p:txBody>
      </p:sp>
      <p:sp>
        <p:nvSpPr>
          <p:cNvPr id="47" name="テキスト ボックス 46"/>
          <p:cNvSpPr txBox="1"/>
          <p:nvPr/>
        </p:nvSpPr>
        <p:spPr>
          <a:xfrm>
            <a:off x="1350590" y="5062139"/>
            <a:ext cx="156504" cy="323109"/>
          </a:xfrm>
          <a:prstGeom prst="rect">
            <a:avLst/>
          </a:prstGeom>
          <a:noFill/>
        </p:spPr>
        <p:txBody>
          <a:bodyPr wrap="none" lIns="45711" tIns="22855" rIns="45711" bIns="22855" rtlCol="0">
            <a:spAutoFit/>
          </a:bodyPr>
          <a:lstStyle/>
          <a:p>
            <a:pPr algn="ctr"/>
            <a:r>
              <a:rPr lang="en-US" altLang="ja-JP" sz="900" b="1" dirty="0">
                <a:latin typeface="Arial"/>
                <a:cs typeface="Arial"/>
              </a:rPr>
              <a:t>0</a:t>
            </a:r>
          </a:p>
          <a:p>
            <a:pPr algn="ctr"/>
            <a:r>
              <a:rPr lang="en-US" altLang="ja-JP" sz="900" b="1" dirty="0">
                <a:latin typeface="Arial"/>
                <a:cs typeface="Arial"/>
              </a:rPr>
              <a:t>0</a:t>
            </a:r>
            <a:endParaRPr kumimoji="1" lang="ja-JP" altLang="en-US" sz="900" b="1" dirty="0">
              <a:latin typeface="Arial"/>
              <a:cs typeface="Arial"/>
            </a:endParaRPr>
          </a:p>
        </p:txBody>
      </p:sp>
      <p:sp>
        <p:nvSpPr>
          <p:cNvPr id="48" name="テキスト ボックス 47"/>
          <p:cNvSpPr txBox="1"/>
          <p:nvPr/>
        </p:nvSpPr>
        <p:spPr>
          <a:xfrm>
            <a:off x="1762139" y="5062139"/>
            <a:ext cx="220685" cy="323109"/>
          </a:xfrm>
          <a:prstGeom prst="rect">
            <a:avLst/>
          </a:prstGeom>
          <a:noFill/>
        </p:spPr>
        <p:txBody>
          <a:bodyPr wrap="none" lIns="45711" tIns="22855" rIns="45711" bIns="22855" rtlCol="0">
            <a:spAutoFit/>
          </a:bodyPr>
          <a:lstStyle/>
          <a:p>
            <a:pPr algn="ctr"/>
            <a:r>
              <a:rPr lang="en-US" altLang="ja-JP" sz="900" b="1" dirty="0">
                <a:latin typeface="Arial"/>
                <a:cs typeface="Arial"/>
              </a:rPr>
              <a:t>10</a:t>
            </a:r>
          </a:p>
          <a:p>
            <a:pPr algn="ctr"/>
            <a:r>
              <a:rPr lang="en-US" altLang="ja-JP" sz="900" b="1" dirty="0">
                <a:latin typeface="Arial"/>
                <a:cs typeface="Arial"/>
              </a:rPr>
              <a:t>0</a:t>
            </a:r>
            <a:endParaRPr kumimoji="1" lang="ja-JP" altLang="en-US" sz="900" b="1" dirty="0">
              <a:latin typeface="Arial"/>
              <a:cs typeface="Arial"/>
            </a:endParaRPr>
          </a:p>
        </p:txBody>
      </p:sp>
      <p:sp>
        <p:nvSpPr>
          <p:cNvPr id="49" name="テキスト ボックス 48"/>
          <p:cNvSpPr txBox="1"/>
          <p:nvPr/>
        </p:nvSpPr>
        <p:spPr>
          <a:xfrm>
            <a:off x="2212834" y="5062139"/>
            <a:ext cx="220685" cy="323109"/>
          </a:xfrm>
          <a:prstGeom prst="rect">
            <a:avLst/>
          </a:prstGeom>
          <a:noFill/>
        </p:spPr>
        <p:txBody>
          <a:bodyPr wrap="none" lIns="45711" tIns="22855" rIns="45711" bIns="22855" rtlCol="0">
            <a:spAutoFit/>
          </a:bodyPr>
          <a:lstStyle/>
          <a:p>
            <a:pPr algn="ctr"/>
            <a:r>
              <a:rPr lang="en-US" altLang="ja-JP" sz="900" b="1" dirty="0">
                <a:latin typeface="Arial"/>
                <a:cs typeface="Arial"/>
              </a:rPr>
              <a:t>50</a:t>
            </a:r>
          </a:p>
          <a:p>
            <a:pPr algn="ctr"/>
            <a:r>
              <a:rPr lang="en-US" altLang="ja-JP" sz="900" b="1" dirty="0">
                <a:latin typeface="Arial"/>
                <a:cs typeface="Arial"/>
              </a:rPr>
              <a:t>0</a:t>
            </a:r>
            <a:endParaRPr kumimoji="1" lang="ja-JP" altLang="en-US" sz="900" b="1" dirty="0">
              <a:latin typeface="Arial"/>
              <a:cs typeface="Arial"/>
            </a:endParaRPr>
          </a:p>
        </p:txBody>
      </p:sp>
      <p:sp>
        <p:nvSpPr>
          <p:cNvPr id="50" name="テキスト ボックス 49"/>
          <p:cNvSpPr txBox="1"/>
          <p:nvPr/>
        </p:nvSpPr>
        <p:spPr>
          <a:xfrm>
            <a:off x="2656474" y="5062139"/>
            <a:ext cx="220685" cy="323109"/>
          </a:xfrm>
          <a:prstGeom prst="rect">
            <a:avLst/>
          </a:prstGeom>
          <a:noFill/>
        </p:spPr>
        <p:txBody>
          <a:bodyPr wrap="none" lIns="45711" tIns="22855" rIns="45711" bIns="22855" rtlCol="0">
            <a:spAutoFit/>
          </a:bodyPr>
          <a:lstStyle/>
          <a:p>
            <a:pPr algn="ctr"/>
            <a:r>
              <a:rPr lang="en-US" altLang="ja-JP" sz="900" b="1" dirty="0">
                <a:latin typeface="Arial"/>
                <a:cs typeface="Arial"/>
              </a:rPr>
              <a:t>0</a:t>
            </a:r>
          </a:p>
          <a:p>
            <a:pPr algn="ctr"/>
            <a:r>
              <a:rPr lang="en-US" altLang="ja-JP" sz="900" b="1" dirty="0">
                <a:latin typeface="Arial"/>
                <a:cs typeface="Arial"/>
              </a:rPr>
              <a:t>10</a:t>
            </a:r>
            <a:endParaRPr kumimoji="1" lang="ja-JP" altLang="en-US" sz="900" b="1" dirty="0">
              <a:latin typeface="Arial"/>
              <a:cs typeface="Arial"/>
            </a:endParaRPr>
          </a:p>
        </p:txBody>
      </p:sp>
      <p:sp>
        <p:nvSpPr>
          <p:cNvPr id="51" name="テキスト ボックス 50"/>
          <p:cNvSpPr txBox="1"/>
          <p:nvPr/>
        </p:nvSpPr>
        <p:spPr>
          <a:xfrm>
            <a:off x="3105588" y="5062139"/>
            <a:ext cx="220685" cy="323109"/>
          </a:xfrm>
          <a:prstGeom prst="rect">
            <a:avLst/>
          </a:prstGeom>
          <a:noFill/>
        </p:spPr>
        <p:txBody>
          <a:bodyPr wrap="none" lIns="45711" tIns="22855" rIns="45711" bIns="22855" rtlCol="0">
            <a:spAutoFit/>
          </a:bodyPr>
          <a:lstStyle/>
          <a:p>
            <a:pPr algn="ctr"/>
            <a:r>
              <a:rPr lang="en-US" altLang="ja-JP" sz="900" b="1" dirty="0">
                <a:latin typeface="Arial"/>
                <a:cs typeface="Arial"/>
              </a:rPr>
              <a:t>0</a:t>
            </a:r>
            <a:endParaRPr lang="en-US" altLang="ja-JP" sz="900" b="1" dirty="0">
              <a:latin typeface="Arial"/>
              <a:cs typeface="Arial"/>
            </a:endParaRPr>
          </a:p>
          <a:p>
            <a:pPr algn="ctr"/>
            <a:r>
              <a:rPr lang="en-US" altLang="ja-JP" sz="900" b="1" dirty="0">
                <a:latin typeface="Arial"/>
                <a:cs typeface="Arial"/>
              </a:rPr>
              <a:t>50</a:t>
            </a:r>
            <a:endParaRPr kumimoji="1" lang="ja-JP" altLang="en-US" sz="900" b="1" dirty="0">
              <a:latin typeface="Arial"/>
              <a:cs typeface="Arial"/>
            </a:endParaRPr>
          </a:p>
        </p:txBody>
      </p:sp>
      <p:sp>
        <p:nvSpPr>
          <p:cNvPr id="53" name="テキスト ボックス 52"/>
          <p:cNvSpPr txBox="1"/>
          <p:nvPr/>
        </p:nvSpPr>
        <p:spPr>
          <a:xfrm>
            <a:off x="4199257" y="5062139"/>
            <a:ext cx="156504" cy="323109"/>
          </a:xfrm>
          <a:prstGeom prst="rect">
            <a:avLst/>
          </a:prstGeom>
          <a:noFill/>
        </p:spPr>
        <p:txBody>
          <a:bodyPr wrap="none" lIns="45711" tIns="22855" rIns="45711" bIns="22855" rtlCol="0">
            <a:spAutoFit/>
          </a:bodyPr>
          <a:lstStyle/>
          <a:p>
            <a:pPr algn="ctr"/>
            <a:r>
              <a:rPr lang="en-US" altLang="ja-JP" sz="900" b="1" dirty="0">
                <a:latin typeface="Arial"/>
                <a:cs typeface="Arial"/>
              </a:rPr>
              <a:t>0</a:t>
            </a:r>
          </a:p>
          <a:p>
            <a:pPr algn="ctr"/>
            <a:r>
              <a:rPr lang="en-US" altLang="ja-JP" sz="900" b="1" dirty="0">
                <a:latin typeface="Arial"/>
                <a:cs typeface="Arial"/>
              </a:rPr>
              <a:t>0</a:t>
            </a:r>
            <a:endParaRPr kumimoji="1" lang="ja-JP" altLang="en-US" sz="900" b="1" dirty="0">
              <a:latin typeface="Arial"/>
              <a:cs typeface="Arial"/>
            </a:endParaRPr>
          </a:p>
        </p:txBody>
      </p:sp>
      <p:sp>
        <p:nvSpPr>
          <p:cNvPr id="54" name="テキスト ボックス 53"/>
          <p:cNvSpPr txBox="1"/>
          <p:nvPr/>
        </p:nvSpPr>
        <p:spPr>
          <a:xfrm>
            <a:off x="4610807" y="5062139"/>
            <a:ext cx="220685" cy="323109"/>
          </a:xfrm>
          <a:prstGeom prst="rect">
            <a:avLst/>
          </a:prstGeom>
          <a:noFill/>
        </p:spPr>
        <p:txBody>
          <a:bodyPr wrap="none" lIns="45711" tIns="22855" rIns="45711" bIns="22855" rtlCol="0">
            <a:spAutoFit/>
          </a:bodyPr>
          <a:lstStyle/>
          <a:p>
            <a:pPr algn="ctr"/>
            <a:r>
              <a:rPr lang="en-US" altLang="ja-JP" sz="900" b="1" dirty="0">
                <a:latin typeface="Arial"/>
                <a:cs typeface="Arial"/>
              </a:rPr>
              <a:t>10</a:t>
            </a:r>
          </a:p>
          <a:p>
            <a:pPr algn="ctr"/>
            <a:r>
              <a:rPr lang="en-US" altLang="ja-JP" sz="900" b="1" dirty="0">
                <a:latin typeface="Arial"/>
                <a:cs typeface="Arial"/>
              </a:rPr>
              <a:t>0</a:t>
            </a:r>
            <a:endParaRPr kumimoji="1" lang="ja-JP" altLang="en-US" sz="900" b="1" dirty="0">
              <a:latin typeface="Arial"/>
              <a:cs typeface="Arial"/>
            </a:endParaRPr>
          </a:p>
        </p:txBody>
      </p:sp>
      <p:sp>
        <p:nvSpPr>
          <p:cNvPr id="55" name="テキスト ボックス 54"/>
          <p:cNvSpPr txBox="1"/>
          <p:nvPr/>
        </p:nvSpPr>
        <p:spPr>
          <a:xfrm>
            <a:off x="5061502" y="5062139"/>
            <a:ext cx="220685" cy="323109"/>
          </a:xfrm>
          <a:prstGeom prst="rect">
            <a:avLst/>
          </a:prstGeom>
          <a:noFill/>
        </p:spPr>
        <p:txBody>
          <a:bodyPr wrap="none" lIns="45711" tIns="22855" rIns="45711" bIns="22855" rtlCol="0">
            <a:spAutoFit/>
          </a:bodyPr>
          <a:lstStyle/>
          <a:p>
            <a:pPr algn="ctr"/>
            <a:r>
              <a:rPr lang="en-US" altLang="ja-JP" sz="900" b="1" dirty="0">
                <a:latin typeface="Arial"/>
                <a:cs typeface="Arial"/>
              </a:rPr>
              <a:t>50</a:t>
            </a:r>
          </a:p>
          <a:p>
            <a:pPr algn="ctr"/>
            <a:r>
              <a:rPr lang="en-US" altLang="ja-JP" sz="900" b="1" dirty="0">
                <a:latin typeface="Arial"/>
                <a:cs typeface="Arial"/>
              </a:rPr>
              <a:t>0</a:t>
            </a:r>
            <a:endParaRPr kumimoji="1" lang="ja-JP" altLang="en-US" sz="900" b="1" dirty="0">
              <a:latin typeface="Arial"/>
              <a:cs typeface="Arial"/>
            </a:endParaRPr>
          </a:p>
        </p:txBody>
      </p:sp>
      <p:sp>
        <p:nvSpPr>
          <p:cNvPr id="56" name="テキスト ボックス 55"/>
          <p:cNvSpPr txBox="1"/>
          <p:nvPr/>
        </p:nvSpPr>
        <p:spPr>
          <a:xfrm>
            <a:off x="5505142" y="5062139"/>
            <a:ext cx="220685" cy="323109"/>
          </a:xfrm>
          <a:prstGeom prst="rect">
            <a:avLst/>
          </a:prstGeom>
          <a:noFill/>
        </p:spPr>
        <p:txBody>
          <a:bodyPr wrap="none" lIns="45711" tIns="22855" rIns="45711" bIns="22855" rtlCol="0">
            <a:spAutoFit/>
          </a:bodyPr>
          <a:lstStyle/>
          <a:p>
            <a:pPr algn="ctr"/>
            <a:r>
              <a:rPr lang="en-US" altLang="ja-JP" sz="900" b="1" dirty="0">
                <a:latin typeface="Arial"/>
                <a:cs typeface="Arial"/>
              </a:rPr>
              <a:t>0</a:t>
            </a:r>
          </a:p>
          <a:p>
            <a:pPr algn="ctr"/>
            <a:r>
              <a:rPr lang="en-US" altLang="ja-JP" sz="900" b="1" dirty="0">
                <a:latin typeface="Arial"/>
                <a:cs typeface="Arial"/>
              </a:rPr>
              <a:t>10</a:t>
            </a:r>
            <a:endParaRPr kumimoji="1" lang="ja-JP" altLang="en-US" sz="900" b="1" dirty="0">
              <a:latin typeface="Arial"/>
              <a:cs typeface="Arial"/>
            </a:endParaRPr>
          </a:p>
        </p:txBody>
      </p:sp>
      <p:sp>
        <p:nvSpPr>
          <p:cNvPr id="57" name="テキスト ボックス 56"/>
          <p:cNvSpPr txBox="1"/>
          <p:nvPr/>
        </p:nvSpPr>
        <p:spPr>
          <a:xfrm>
            <a:off x="5948782" y="5062139"/>
            <a:ext cx="220685" cy="323109"/>
          </a:xfrm>
          <a:prstGeom prst="rect">
            <a:avLst/>
          </a:prstGeom>
          <a:noFill/>
        </p:spPr>
        <p:txBody>
          <a:bodyPr wrap="none" lIns="45711" tIns="22855" rIns="45711" bIns="22855" rtlCol="0">
            <a:spAutoFit/>
          </a:bodyPr>
          <a:lstStyle/>
          <a:p>
            <a:pPr algn="ctr"/>
            <a:r>
              <a:rPr lang="en-US" altLang="ja-JP" sz="900" b="1" dirty="0">
                <a:latin typeface="Arial"/>
                <a:cs typeface="Arial"/>
              </a:rPr>
              <a:t>0</a:t>
            </a:r>
          </a:p>
          <a:p>
            <a:pPr algn="ctr"/>
            <a:r>
              <a:rPr lang="en-US" altLang="ja-JP" sz="900" b="1" dirty="0">
                <a:latin typeface="Arial"/>
                <a:cs typeface="Arial"/>
              </a:rPr>
              <a:t>50</a:t>
            </a:r>
            <a:endParaRPr kumimoji="1" lang="ja-JP" altLang="en-US" sz="900" b="1" dirty="0">
              <a:latin typeface="Arial"/>
              <a:cs typeface="Arial"/>
            </a:endParaRPr>
          </a:p>
        </p:txBody>
      </p:sp>
      <p:sp>
        <p:nvSpPr>
          <p:cNvPr id="59" name="テキスト ボックス 58"/>
          <p:cNvSpPr txBox="1"/>
          <p:nvPr/>
        </p:nvSpPr>
        <p:spPr>
          <a:xfrm>
            <a:off x="513085" y="7425270"/>
            <a:ext cx="752564" cy="323109"/>
          </a:xfrm>
          <a:prstGeom prst="rect">
            <a:avLst/>
          </a:prstGeom>
          <a:noFill/>
        </p:spPr>
        <p:txBody>
          <a:bodyPr wrap="none" lIns="45711" tIns="22855" rIns="45711" bIns="22855" rtlCol="0">
            <a:spAutoFit/>
          </a:bodyPr>
          <a:lstStyle/>
          <a:p>
            <a:pPr algn="ctr"/>
            <a:r>
              <a:rPr kumimoji="1" lang="en-US" altLang="ja-JP" sz="900" b="1" dirty="0">
                <a:latin typeface="Arial"/>
                <a:cs typeface="Arial"/>
              </a:rPr>
              <a:t>HGF (</a:t>
            </a:r>
            <a:r>
              <a:rPr kumimoji="1" lang="en-US" altLang="ja-JP" sz="900" b="1" dirty="0" err="1">
                <a:latin typeface="Arial"/>
                <a:cs typeface="Arial"/>
              </a:rPr>
              <a:t>ng</a:t>
            </a:r>
            <a:r>
              <a:rPr kumimoji="1" lang="en-US" altLang="ja-JP" sz="900" b="1" dirty="0">
                <a:latin typeface="Arial"/>
                <a:cs typeface="Arial"/>
              </a:rPr>
              <a:t>/ml)</a:t>
            </a:r>
          </a:p>
          <a:p>
            <a:pPr algn="ctr"/>
            <a:r>
              <a:rPr lang="en-US" altLang="ja-JP" sz="900" b="1" dirty="0">
                <a:latin typeface="Arial"/>
                <a:cs typeface="Arial"/>
              </a:rPr>
              <a:t>EGF (</a:t>
            </a:r>
            <a:r>
              <a:rPr lang="en-US" altLang="ja-JP" sz="900" b="1" dirty="0" err="1">
                <a:latin typeface="Arial"/>
                <a:cs typeface="Arial"/>
              </a:rPr>
              <a:t>ng</a:t>
            </a:r>
            <a:r>
              <a:rPr lang="en-US" altLang="ja-JP" sz="900" b="1" dirty="0">
                <a:latin typeface="Arial"/>
                <a:cs typeface="Arial"/>
              </a:rPr>
              <a:t>/ml</a:t>
            </a:r>
            <a:r>
              <a:rPr lang="en-US" altLang="ja-JP" sz="900" b="1" dirty="0">
                <a:latin typeface="Arial"/>
                <a:cs typeface="Arial"/>
              </a:rPr>
              <a:t>)</a:t>
            </a:r>
            <a:endParaRPr kumimoji="1" lang="ja-JP" altLang="en-US" sz="900" b="1" dirty="0">
              <a:latin typeface="Arial"/>
              <a:cs typeface="Arial"/>
            </a:endParaRPr>
          </a:p>
        </p:txBody>
      </p:sp>
      <p:sp>
        <p:nvSpPr>
          <p:cNvPr id="60" name="テキスト ボックス 59"/>
          <p:cNvSpPr txBox="1"/>
          <p:nvPr/>
        </p:nvSpPr>
        <p:spPr>
          <a:xfrm>
            <a:off x="1338804" y="7425270"/>
            <a:ext cx="156504" cy="323109"/>
          </a:xfrm>
          <a:prstGeom prst="rect">
            <a:avLst/>
          </a:prstGeom>
          <a:noFill/>
        </p:spPr>
        <p:txBody>
          <a:bodyPr wrap="none" lIns="45711" tIns="22855" rIns="45711" bIns="22855" rtlCol="0">
            <a:spAutoFit/>
          </a:bodyPr>
          <a:lstStyle/>
          <a:p>
            <a:pPr algn="ctr"/>
            <a:r>
              <a:rPr lang="en-US" altLang="ja-JP" sz="900" b="1" dirty="0">
                <a:latin typeface="Arial"/>
                <a:cs typeface="Arial"/>
              </a:rPr>
              <a:t>0</a:t>
            </a:r>
          </a:p>
          <a:p>
            <a:pPr algn="ctr"/>
            <a:r>
              <a:rPr lang="en-US" altLang="ja-JP" sz="900" b="1" dirty="0">
                <a:latin typeface="Arial"/>
                <a:cs typeface="Arial"/>
              </a:rPr>
              <a:t>0</a:t>
            </a:r>
            <a:endParaRPr kumimoji="1" lang="ja-JP" altLang="en-US" sz="900" b="1" dirty="0">
              <a:latin typeface="Arial"/>
              <a:cs typeface="Arial"/>
            </a:endParaRPr>
          </a:p>
        </p:txBody>
      </p:sp>
      <p:sp>
        <p:nvSpPr>
          <p:cNvPr id="61" name="テキスト ボックス 60"/>
          <p:cNvSpPr txBox="1"/>
          <p:nvPr/>
        </p:nvSpPr>
        <p:spPr>
          <a:xfrm>
            <a:off x="1750354" y="7425270"/>
            <a:ext cx="220685" cy="323109"/>
          </a:xfrm>
          <a:prstGeom prst="rect">
            <a:avLst/>
          </a:prstGeom>
          <a:noFill/>
        </p:spPr>
        <p:txBody>
          <a:bodyPr wrap="none" lIns="45711" tIns="22855" rIns="45711" bIns="22855" rtlCol="0">
            <a:spAutoFit/>
          </a:bodyPr>
          <a:lstStyle/>
          <a:p>
            <a:pPr algn="ctr"/>
            <a:r>
              <a:rPr lang="en-US" altLang="ja-JP" sz="900" b="1" dirty="0">
                <a:latin typeface="Arial"/>
                <a:cs typeface="Arial"/>
              </a:rPr>
              <a:t>10</a:t>
            </a:r>
          </a:p>
          <a:p>
            <a:pPr algn="ctr"/>
            <a:r>
              <a:rPr lang="en-US" altLang="ja-JP" sz="900" b="1" dirty="0">
                <a:latin typeface="Arial"/>
                <a:cs typeface="Arial"/>
              </a:rPr>
              <a:t>0</a:t>
            </a:r>
            <a:endParaRPr kumimoji="1" lang="ja-JP" altLang="en-US" sz="900" b="1" dirty="0">
              <a:latin typeface="Arial"/>
              <a:cs typeface="Arial"/>
            </a:endParaRPr>
          </a:p>
        </p:txBody>
      </p:sp>
      <p:sp>
        <p:nvSpPr>
          <p:cNvPr id="62" name="テキスト ボックス 61"/>
          <p:cNvSpPr txBox="1"/>
          <p:nvPr/>
        </p:nvSpPr>
        <p:spPr>
          <a:xfrm>
            <a:off x="2201048" y="7425270"/>
            <a:ext cx="220685" cy="323109"/>
          </a:xfrm>
          <a:prstGeom prst="rect">
            <a:avLst/>
          </a:prstGeom>
          <a:noFill/>
        </p:spPr>
        <p:txBody>
          <a:bodyPr wrap="none" lIns="45711" tIns="22855" rIns="45711" bIns="22855" rtlCol="0">
            <a:spAutoFit/>
          </a:bodyPr>
          <a:lstStyle/>
          <a:p>
            <a:pPr algn="ctr"/>
            <a:r>
              <a:rPr lang="en-US" altLang="ja-JP" sz="900" b="1" dirty="0">
                <a:latin typeface="Arial"/>
                <a:cs typeface="Arial"/>
              </a:rPr>
              <a:t>50</a:t>
            </a:r>
          </a:p>
          <a:p>
            <a:pPr algn="ctr"/>
            <a:r>
              <a:rPr lang="en-US" altLang="ja-JP" sz="900" b="1" dirty="0">
                <a:latin typeface="Arial"/>
                <a:cs typeface="Arial"/>
              </a:rPr>
              <a:t>0</a:t>
            </a:r>
            <a:endParaRPr kumimoji="1" lang="ja-JP" altLang="en-US" sz="900" b="1" dirty="0">
              <a:latin typeface="Arial"/>
              <a:cs typeface="Arial"/>
            </a:endParaRPr>
          </a:p>
        </p:txBody>
      </p:sp>
      <p:sp>
        <p:nvSpPr>
          <p:cNvPr id="63" name="テキスト ボックス 62"/>
          <p:cNvSpPr txBox="1"/>
          <p:nvPr/>
        </p:nvSpPr>
        <p:spPr>
          <a:xfrm>
            <a:off x="2644689" y="7425270"/>
            <a:ext cx="220685" cy="323109"/>
          </a:xfrm>
          <a:prstGeom prst="rect">
            <a:avLst/>
          </a:prstGeom>
          <a:noFill/>
        </p:spPr>
        <p:txBody>
          <a:bodyPr wrap="none" lIns="45711" tIns="22855" rIns="45711" bIns="22855" rtlCol="0">
            <a:spAutoFit/>
          </a:bodyPr>
          <a:lstStyle/>
          <a:p>
            <a:pPr algn="ctr"/>
            <a:r>
              <a:rPr lang="en-US" altLang="ja-JP" sz="900" b="1" dirty="0">
                <a:latin typeface="Arial"/>
                <a:cs typeface="Arial"/>
              </a:rPr>
              <a:t>0</a:t>
            </a:r>
          </a:p>
          <a:p>
            <a:pPr algn="ctr"/>
            <a:r>
              <a:rPr lang="en-US" altLang="ja-JP" sz="900" b="1" dirty="0">
                <a:latin typeface="Arial"/>
                <a:cs typeface="Arial"/>
              </a:rPr>
              <a:t>10</a:t>
            </a:r>
            <a:endParaRPr kumimoji="1" lang="ja-JP" altLang="en-US" sz="900" b="1" dirty="0">
              <a:latin typeface="Arial"/>
              <a:cs typeface="Arial"/>
            </a:endParaRPr>
          </a:p>
        </p:txBody>
      </p:sp>
      <p:sp>
        <p:nvSpPr>
          <p:cNvPr id="64" name="テキスト ボックス 63"/>
          <p:cNvSpPr txBox="1"/>
          <p:nvPr/>
        </p:nvSpPr>
        <p:spPr>
          <a:xfrm>
            <a:off x="3093802" y="7425270"/>
            <a:ext cx="220685" cy="323109"/>
          </a:xfrm>
          <a:prstGeom prst="rect">
            <a:avLst/>
          </a:prstGeom>
          <a:noFill/>
        </p:spPr>
        <p:txBody>
          <a:bodyPr wrap="none" lIns="45711" tIns="22855" rIns="45711" bIns="22855" rtlCol="0">
            <a:spAutoFit/>
          </a:bodyPr>
          <a:lstStyle/>
          <a:p>
            <a:pPr algn="ctr"/>
            <a:r>
              <a:rPr lang="en-US" altLang="ja-JP" sz="900" b="1" dirty="0">
                <a:latin typeface="Arial"/>
                <a:cs typeface="Arial"/>
              </a:rPr>
              <a:t>0</a:t>
            </a:r>
            <a:endParaRPr lang="en-US" altLang="ja-JP" sz="900" b="1" dirty="0">
              <a:latin typeface="Arial"/>
              <a:cs typeface="Arial"/>
            </a:endParaRPr>
          </a:p>
          <a:p>
            <a:pPr algn="ctr"/>
            <a:r>
              <a:rPr lang="en-US" altLang="ja-JP" sz="900" b="1" dirty="0">
                <a:latin typeface="Arial"/>
                <a:cs typeface="Arial"/>
              </a:rPr>
              <a:t>50</a:t>
            </a:r>
            <a:endParaRPr kumimoji="1" lang="ja-JP" altLang="en-US" sz="900" b="1" dirty="0">
              <a:latin typeface="Arial"/>
              <a:cs typeface="Arial"/>
            </a:endParaRPr>
          </a:p>
        </p:txBody>
      </p:sp>
      <p:sp>
        <p:nvSpPr>
          <p:cNvPr id="65" name="テキスト ボックス 64"/>
          <p:cNvSpPr txBox="1"/>
          <p:nvPr/>
        </p:nvSpPr>
        <p:spPr>
          <a:xfrm>
            <a:off x="4187472" y="7425270"/>
            <a:ext cx="156504" cy="323109"/>
          </a:xfrm>
          <a:prstGeom prst="rect">
            <a:avLst/>
          </a:prstGeom>
          <a:noFill/>
        </p:spPr>
        <p:txBody>
          <a:bodyPr wrap="none" lIns="45711" tIns="22855" rIns="45711" bIns="22855" rtlCol="0">
            <a:spAutoFit/>
          </a:bodyPr>
          <a:lstStyle/>
          <a:p>
            <a:pPr algn="ctr"/>
            <a:r>
              <a:rPr lang="en-US" altLang="ja-JP" sz="900" b="1" dirty="0">
                <a:latin typeface="Arial"/>
                <a:cs typeface="Arial"/>
              </a:rPr>
              <a:t>0</a:t>
            </a:r>
          </a:p>
          <a:p>
            <a:pPr algn="ctr"/>
            <a:r>
              <a:rPr lang="en-US" altLang="ja-JP" sz="900" b="1" dirty="0">
                <a:latin typeface="Arial"/>
                <a:cs typeface="Arial"/>
              </a:rPr>
              <a:t>0</a:t>
            </a:r>
            <a:endParaRPr kumimoji="1" lang="ja-JP" altLang="en-US" sz="900" b="1" dirty="0">
              <a:latin typeface="Arial"/>
              <a:cs typeface="Arial"/>
            </a:endParaRPr>
          </a:p>
        </p:txBody>
      </p:sp>
      <p:sp>
        <p:nvSpPr>
          <p:cNvPr id="66" name="テキスト ボックス 65"/>
          <p:cNvSpPr txBox="1"/>
          <p:nvPr/>
        </p:nvSpPr>
        <p:spPr>
          <a:xfrm>
            <a:off x="4599021" y="7425270"/>
            <a:ext cx="220685" cy="323109"/>
          </a:xfrm>
          <a:prstGeom prst="rect">
            <a:avLst/>
          </a:prstGeom>
          <a:noFill/>
        </p:spPr>
        <p:txBody>
          <a:bodyPr wrap="none" lIns="45711" tIns="22855" rIns="45711" bIns="22855" rtlCol="0">
            <a:spAutoFit/>
          </a:bodyPr>
          <a:lstStyle/>
          <a:p>
            <a:pPr algn="ctr"/>
            <a:r>
              <a:rPr lang="en-US" altLang="ja-JP" sz="900" b="1" dirty="0">
                <a:latin typeface="Arial"/>
                <a:cs typeface="Arial"/>
              </a:rPr>
              <a:t>10</a:t>
            </a:r>
          </a:p>
          <a:p>
            <a:pPr algn="ctr"/>
            <a:r>
              <a:rPr lang="en-US" altLang="ja-JP" sz="900" b="1" dirty="0">
                <a:latin typeface="Arial"/>
                <a:cs typeface="Arial"/>
              </a:rPr>
              <a:t>0</a:t>
            </a:r>
            <a:endParaRPr kumimoji="1" lang="ja-JP" altLang="en-US" sz="900" b="1" dirty="0">
              <a:latin typeface="Arial"/>
              <a:cs typeface="Arial"/>
            </a:endParaRPr>
          </a:p>
        </p:txBody>
      </p:sp>
      <p:sp>
        <p:nvSpPr>
          <p:cNvPr id="67" name="テキスト ボックス 66"/>
          <p:cNvSpPr txBox="1"/>
          <p:nvPr/>
        </p:nvSpPr>
        <p:spPr>
          <a:xfrm>
            <a:off x="5049716" y="7425270"/>
            <a:ext cx="220685" cy="323109"/>
          </a:xfrm>
          <a:prstGeom prst="rect">
            <a:avLst/>
          </a:prstGeom>
          <a:noFill/>
        </p:spPr>
        <p:txBody>
          <a:bodyPr wrap="none" lIns="45711" tIns="22855" rIns="45711" bIns="22855" rtlCol="0">
            <a:spAutoFit/>
          </a:bodyPr>
          <a:lstStyle/>
          <a:p>
            <a:pPr algn="ctr"/>
            <a:r>
              <a:rPr lang="en-US" altLang="ja-JP" sz="900" b="1" dirty="0">
                <a:latin typeface="Arial"/>
                <a:cs typeface="Arial"/>
              </a:rPr>
              <a:t>50</a:t>
            </a:r>
          </a:p>
          <a:p>
            <a:pPr algn="ctr"/>
            <a:r>
              <a:rPr lang="en-US" altLang="ja-JP" sz="900" b="1" dirty="0">
                <a:latin typeface="Arial"/>
                <a:cs typeface="Arial"/>
              </a:rPr>
              <a:t>0</a:t>
            </a:r>
            <a:endParaRPr kumimoji="1" lang="ja-JP" altLang="en-US" sz="900" b="1" dirty="0">
              <a:latin typeface="Arial"/>
              <a:cs typeface="Arial"/>
            </a:endParaRPr>
          </a:p>
        </p:txBody>
      </p:sp>
      <p:sp>
        <p:nvSpPr>
          <p:cNvPr id="68" name="テキスト ボックス 67"/>
          <p:cNvSpPr txBox="1"/>
          <p:nvPr/>
        </p:nvSpPr>
        <p:spPr>
          <a:xfrm>
            <a:off x="5493356" y="7425270"/>
            <a:ext cx="220685" cy="323109"/>
          </a:xfrm>
          <a:prstGeom prst="rect">
            <a:avLst/>
          </a:prstGeom>
          <a:noFill/>
        </p:spPr>
        <p:txBody>
          <a:bodyPr wrap="none" lIns="45711" tIns="22855" rIns="45711" bIns="22855" rtlCol="0">
            <a:spAutoFit/>
          </a:bodyPr>
          <a:lstStyle/>
          <a:p>
            <a:pPr algn="ctr"/>
            <a:r>
              <a:rPr lang="en-US" altLang="ja-JP" sz="900" b="1" dirty="0">
                <a:latin typeface="Arial"/>
                <a:cs typeface="Arial"/>
              </a:rPr>
              <a:t>0</a:t>
            </a:r>
          </a:p>
          <a:p>
            <a:pPr algn="ctr"/>
            <a:r>
              <a:rPr lang="en-US" altLang="ja-JP" sz="900" b="1" dirty="0">
                <a:latin typeface="Arial"/>
                <a:cs typeface="Arial"/>
              </a:rPr>
              <a:t>10</a:t>
            </a:r>
            <a:endParaRPr kumimoji="1" lang="ja-JP" altLang="en-US" sz="900" b="1" dirty="0">
              <a:latin typeface="Arial"/>
              <a:cs typeface="Arial"/>
            </a:endParaRPr>
          </a:p>
        </p:txBody>
      </p:sp>
      <p:sp>
        <p:nvSpPr>
          <p:cNvPr id="69" name="テキスト ボックス 68"/>
          <p:cNvSpPr txBox="1"/>
          <p:nvPr/>
        </p:nvSpPr>
        <p:spPr>
          <a:xfrm>
            <a:off x="5936996" y="7425270"/>
            <a:ext cx="220685" cy="323109"/>
          </a:xfrm>
          <a:prstGeom prst="rect">
            <a:avLst/>
          </a:prstGeom>
          <a:noFill/>
        </p:spPr>
        <p:txBody>
          <a:bodyPr wrap="none" lIns="45711" tIns="22855" rIns="45711" bIns="22855" rtlCol="0">
            <a:spAutoFit/>
          </a:bodyPr>
          <a:lstStyle/>
          <a:p>
            <a:pPr algn="ctr"/>
            <a:r>
              <a:rPr lang="en-US" altLang="ja-JP" sz="900" b="1" dirty="0">
                <a:latin typeface="Arial"/>
                <a:cs typeface="Arial"/>
              </a:rPr>
              <a:t>0</a:t>
            </a:r>
          </a:p>
          <a:p>
            <a:pPr algn="ctr"/>
            <a:r>
              <a:rPr lang="en-US" altLang="ja-JP" sz="900" b="1" dirty="0">
                <a:latin typeface="Arial"/>
                <a:cs typeface="Arial"/>
              </a:rPr>
              <a:t>50</a:t>
            </a:r>
            <a:endParaRPr kumimoji="1" lang="ja-JP" altLang="en-US" sz="900" b="1" dirty="0">
              <a:latin typeface="Arial"/>
              <a:cs typeface="Arial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2866" y="968844"/>
            <a:ext cx="2627696" cy="16813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3368" y="954324"/>
            <a:ext cx="2627696" cy="17101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テキスト ボックス 4"/>
          <p:cNvSpPr txBox="1"/>
          <p:nvPr/>
        </p:nvSpPr>
        <p:spPr>
          <a:xfrm>
            <a:off x="1859732" y="775498"/>
            <a:ext cx="1001120" cy="261565"/>
          </a:xfrm>
          <a:prstGeom prst="rect">
            <a:avLst/>
          </a:prstGeom>
          <a:noFill/>
        </p:spPr>
        <p:txBody>
          <a:bodyPr wrap="none" lIns="45711" tIns="22855" rIns="45711" bIns="22855" rtlCol="0">
            <a:spAutoFit/>
          </a:bodyPr>
          <a:lstStyle/>
          <a:p>
            <a:r>
              <a:rPr lang="en-US" altLang="ja-JP" sz="1400" b="1" dirty="0">
                <a:latin typeface="Arial"/>
                <a:cs typeface="Arial"/>
              </a:rPr>
              <a:t>m</a:t>
            </a:r>
            <a:r>
              <a:rPr lang="en-US" altLang="ja-JP" sz="1400" b="1" dirty="0">
                <a:latin typeface="Arial"/>
                <a:cs typeface="Arial"/>
              </a:rPr>
              <a:t>onolayer</a:t>
            </a:r>
            <a:endParaRPr kumimoji="1" lang="ja-JP" altLang="en-US" sz="1400" b="1" dirty="0">
              <a:latin typeface="Arial"/>
              <a:cs typeface="Arial"/>
            </a:endParaRPr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4150107" y="775498"/>
            <a:ext cx="2120688" cy="261565"/>
          </a:xfrm>
          <a:prstGeom prst="rect">
            <a:avLst/>
          </a:prstGeom>
          <a:noFill/>
        </p:spPr>
        <p:txBody>
          <a:bodyPr wrap="none" lIns="45711" tIns="22855" rIns="45711" bIns="22855" rtlCol="0">
            <a:spAutoFit/>
          </a:bodyPr>
          <a:lstStyle/>
          <a:p>
            <a:r>
              <a:rPr lang="en-US" altLang="ja-JP" sz="1400" b="1" dirty="0">
                <a:latin typeface="Arial"/>
                <a:cs typeface="Arial"/>
              </a:rPr>
              <a:t>a</a:t>
            </a:r>
            <a:r>
              <a:rPr lang="en-US" altLang="ja-JP" sz="1400" b="1" dirty="0">
                <a:latin typeface="Arial"/>
                <a:cs typeface="Arial"/>
              </a:rPr>
              <a:t>nchorage independent</a:t>
            </a:r>
            <a:endParaRPr kumimoji="1" lang="ja-JP" altLang="en-US" sz="1400" b="1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951013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135</Words>
  <Application>Microsoft Office PowerPoint</Application>
  <PresentationFormat>On-screen Show (4:3)</PresentationFormat>
  <Paragraphs>86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UCSF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Shui, Helen</dc:creator>
  <cp:lastModifiedBy>Shui, Helen</cp:lastModifiedBy>
  <cp:revision>5</cp:revision>
  <dcterms:created xsi:type="dcterms:W3CDTF">2015-03-23T21:35:48Z</dcterms:created>
  <dcterms:modified xsi:type="dcterms:W3CDTF">2015-03-23T21:41:57Z</dcterms:modified>
</cp:coreProperties>
</file>