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5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FCF91-9658-4938-AFA2-24E01A96868C}" type="datetimeFigureOut">
              <a:rPr lang="en-US" smtClean="0"/>
              <a:t>4/11/2015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24F4C-F4BD-48C3-B3F0-1B9656B52F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0217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FCF91-9658-4938-AFA2-24E01A96868C}" type="datetimeFigureOut">
              <a:rPr lang="en-US" smtClean="0"/>
              <a:t>4/11/2015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24F4C-F4BD-48C3-B3F0-1B9656B52F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0541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FCF91-9658-4938-AFA2-24E01A96868C}" type="datetimeFigureOut">
              <a:rPr lang="en-US" smtClean="0"/>
              <a:t>4/11/2015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24F4C-F4BD-48C3-B3F0-1B9656B52F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3214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FCF91-9658-4938-AFA2-24E01A96868C}" type="datetimeFigureOut">
              <a:rPr lang="en-US" smtClean="0"/>
              <a:t>4/11/2015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24F4C-F4BD-48C3-B3F0-1B9656B52F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5843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FCF91-9658-4938-AFA2-24E01A96868C}" type="datetimeFigureOut">
              <a:rPr lang="en-US" smtClean="0"/>
              <a:t>4/11/2015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24F4C-F4BD-48C3-B3F0-1B9656B52F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9585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FCF91-9658-4938-AFA2-24E01A96868C}" type="datetimeFigureOut">
              <a:rPr lang="en-US" smtClean="0"/>
              <a:t>4/11/2015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24F4C-F4BD-48C3-B3F0-1B9656B52F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072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FCF91-9658-4938-AFA2-24E01A96868C}" type="datetimeFigureOut">
              <a:rPr lang="en-US" smtClean="0"/>
              <a:t>4/11/2015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24F4C-F4BD-48C3-B3F0-1B9656B52F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0699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FCF91-9658-4938-AFA2-24E01A96868C}" type="datetimeFigureOut">
              <a:rPr lang="en-US" smtClean="0"/>
              <a:t>4/11/2015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24F4C-F4BD-48C3-B3F0-1B9656B52F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16507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FCF91-9658-4938-AFA2-24E01A96868C}" type="datetimeFigureOut">
              <a:rPr lang="en-US" smtClean="0"/>
              <a:t>4/11/2015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24F4C-F4BD-48C3-B3F0-1B9656B52F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5397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FCF91-9658-4938-AFA2-24E01A96868C}" type="datetimeFigureOut">
              <a:rPr lang="en-US" smtClean="0"/>
              <a:t>4/11/2015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24F4C-F4BD-48C3-B3F0-1B9656B52F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2398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FCF91-9658-4938-AFA2-24E01A96868C}" type="datetimeFigureOut">
              <a:rPr lang="en-US" smtClean="0"/>
              <a:t>4/11/2015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24F4C-F4BD-48C3-B3F0-1B9656B52F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7925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FFCF91-9658-4938-AFA2-24E01A96868C}" type="datetimeFigureOut">
              <a:rPr lang="en-US" smtClean="0"/>
              <a:t>4/11/2015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24F4C-F4BD-48C3-B3F0-1B9656B52F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5512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3" Type="http://schemas.openxmlformats.org/officeDocument/2006/relationships/image" Target="../media/image3.jpeg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5.jpeg"/><Relationship Id="rId10" Type="http://schemas.openxmlformats.org/officeDocument/2006/relationships/image" Target="../media/image6.jpeg"/><Relationship Id="rId4" Type="http://schemas.openxmlformats.org/officeDocument/2006/relationships/image" Target="../media/image4.jpeg"/><Relationship Id="rId9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201613" y="161925"/>
            <a:ext cx="2097087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b="1" dirty="0"/>
              <a:t>Figure </a:t>
            </a:r>
            <a:r>
              <a:rPr lang="en-US" altLang="en-US" sz="1200" b="1" dirty="0" smtClean="0"/>
              <a:t>S2A</a:t>
            </a:r>
            <a:endParaRPr lang="en-US" altLang="en-US" sz="1200" b="1" dirty="0"/>
          </a:p>
        </p:txBody>
      </p:sp>
      <p:sp>
        <p:nvSpPr>
          <p:cNvPr id="4099" name="AutoShape 3"/>
          <p:cNvSpPr>
            <a:spLocks/>
          </p:cNvSpPr>
          <p:nvPr/>
        </p:nvSpPr>
        <p:spPr bwMode="auto">
          <a:xfrm rot="5400000">
            <a:off x="2401887" y="-150812"/>
            <a:ext cx="79375" cy="1257300"/>
          </a:xfrm>
          <a:prstGeom prst="leftBracket">
            <a:avLst>
              <a:gd name="adj" fmla="val 132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100" name="AutoShape 4"/>
          <p:cNvSpPr>
            <a:spLocks/>
          </p:cNvSpPr>
          <p:nvPr/>
        </p:nvSpPr>
        <p:spPr bwMode="auto">
          <a:xfrm rot="5400000">
            <a:off x="3735387" y="-150812"/>
            <a:ext cx="79375" cy="1257300"/>
          </a:xfrm>
          <a:prstGeom prst="leftBracket">
            <a:avLst>
              <a:gd name="adj" fmla="val 132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101" name="AutoShape 5"/>
          <p:cNvSpPr>
            <a:spLocks/>
          </p:cNvSpPr>
          <p:nvPr/>
        </p:nvSpPr>
        <p:spPr bwMode="auto">
          <a:xfrm rot="5400000">
            <a:off x="5059362" y="-150812"/>
            <a:ext cx="79375" cy="1257300"/>
          </a:xfrm>
          <a:prstGeom prst="leftBracket">
            <a:avLst>
              <a:gd name="adj" fmla="val 132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102" name="AutoShape 6"/>
          <p:cNvSpPr>
            <a:spLocks/>
          </p:cNvSpPr>
          <p:nvPr/>
        </p:nvSpPr>
        <p:spPr bwMode="auto">
          <a:xfrm rot="5400000">
            <a:off x="6440487" y="-150812"/>
            <a:ext cx="79375" cy="1257300"/>
          </a:xfrm>
          <a:prstGeom prst="leftBracket">
            <a:avLst>
              <a:gd name="adj" fmla="val 132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971675" y="195263"/>
            <a:ext cx="8604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altLang="en-US" sz="1000"/>
              <a:t>WT-Sham</a:t>
            </a:r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3333750" y="195263"/>
            <a:ext cx="8604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altLang="en-US" sz="1000"/>
              <a:t>WT-TAC</a:t>
            </a:r>
          </a:p>
        </p:txBody>
      </p:sp>
      <p:pic>
        <p:nvPicPr>
          <p:cNvPr id="4105" name="Picture 9" descr="New Project4"/>
          <p:cNvPicPr>
            <a:picLocks noChangeAspect="1" noChangeArrowheads="1"/>
          </p:cNvPicPr>
          <p:nvPr/>
        </p:nvPicPr>
        <p:blipFill>
          <a:blip r:embed="rId3">
            <a:lum bright="-32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23" t="80960" r="34706" b="14720"/>
          <a:stretch>
            <a:fillRect/>
          </a:stretch>
        </p:blipFill>
        <p:spPr bwMode="auto">
          <a:xfrm>
            <a:off x="1690688" y="4054475"/>
            <a:ext cx="5472112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6" name="Picture 10" descr="Stds"/>
          <p:cNvPicPr>
            <a:picLocks noChangeAspect="1" noChangeArrowheads="1"/>
          </p:cNvPicPr>
          <p:nvPr/>
        </p:nvPicPr>
        <p:blipFill>
          <a:blip r:embed="rId4">
            <a:lum bright="-50000" contrast="4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34" t="70917" r="34026" b="25067"/>
          <a:stretch>
            <a:fillRect/>
          </a:stretch>
        </p:blipFill>
        <p:spPr bwMode="auto">
          <a:xfrm>
            <a:off x="1711325" y="982663"/>
            <a:ext cx="5459413" cy="29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7" name="Picture 11" descr="Stds"/>
          <p:cNvPicPr>
            <a:picLocks noChangeAspect="1" noChangeArrowheads="1"/>
          </p:cNvPicPr>
          <p:nvPr/>
        </p:nvPicPr>
        <p:blipFill>
          <a:blip r:embed="rId5">
            <a:lum bright="-48000" contrast="5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69" t="76784" r="34026" b="20776"/>
          <a:stretch>
            <a:fillRect/>
          </a:stretch>
        </p:blipFill>
        <p:spPr bwMode="auto">
          <a:xfrm>
            <a:off x="1682750" y="4478338"/>
            <a:ext cx="5462588" cy="25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8" name="AutoShape 12"/>
          <p:cNvSpPr>
            <a:spLocks/>
          </p:cNvSpPr>
          <p:nvPr/>
        </p:nvSpPr>
        <p:spPr bwMode="auto">
          <a:xfrm rot="5400000">
            <a:off x="2363787" y="3303588"/>
            <a:ext cx="79375" cy="1257300"/>
          </a:xfrm>
          <a:prstGeom prst="leftBracket">
            <a:avLst>
              <a:gd name="adj" fmla="val 132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109" name="AutoShape 13"/>
          <p:cNvSpPr>
            <a:spLocks/>
          </p:cNvSpPr>
          <p:nvPr/>
        </p:nvSpPr>
        <p:spPr bwMode="auto">
          <a:xfrm rot="5400000">
            <a:off x="3697287" y="3303588"/>
            <a:ext cx="79375" cy="1257300"/>
          </a:xfrm>
          <a:prstGeom prst="leftBracket">
            <a:avLst>
              <a:gd name="adj" fmla="val 132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110" name="AutoShape 14"/>
          <p:cNvSpPr>
            <a:spLocks/>
          </p:cNvSpPr>
          <p:nvPr/>
        </p:nvSpPr>
        <p:spPr bwMode="auto">
          <a:xfrm rot="5400000">
            <a:off x="5021262" y="3303588"/>
            <a:ext cx="79375" cy="1257300"/>
          </a:xfrm>
          <a:prstGeom prst="leftBracket">
            <a:avLst>
              <a:gd name="adj" fmla="val 132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111" name="AutoShape 15"/>
          <p:cNvSpPr>
            <a:spLocks/>
          </p:cNvSpPr>
          <p:nvPr/>
        </p:nvSpPr>
        <p:spPr bwMode="auto">
          <a:xfrm rot="5400000">
            <a:off x="6402387" y="3303588"/>
            <a:ext cx="79375" cy="1257300"/>
          </a:xfrm>
          <a:prstGeom prst="leftBracket">
            <a:avLst>
              <a:gd name="adj" fmla="val 132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112" name="Text Box 16"/>
          <p:cNvSpPr txBox="1">
            <a:spLocks noChangeArrowheads="1"/>
          </p:cNvSpPr>
          <p:nvPr/>
        </p:nvSpPr>
        <p:spPr bwMode="auto">
          <a:xfrm>
            <a:off x="1933575" y="3649663"/>
            <a:ext cx="8604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altLang="en-US" sz="1000"/>
              <a:t>WT-Sham</a:t>
            </a:r>
          </a:p>
        </p:txBody>
      </p:sp>
      <p:sp>
        <p:nvSpPr>
          <p:cNvPr id="4113" name="Text Box 17"/>
          <p:cNvSpPr txBox="1">
            <a:spLocks noChangeArrowheads="1"/>
          </p:cNvSpPr>
          <p:nvPr/>
        </p:nvSpPr>
        <p:spPr bwMode="auto">
          <a:xfrm>
            <a:off x="3295650" y="3649663"/>
            <a:ext cx="86042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altLang="en-US" sz="1000"/>
              <a:t>WT-TAC</a:t>
            </a:r>
          </a:p>
        </p:txBody>
      </p:sp>
      <p:sp>
        <p:nvSpPr>
          <p:cNvPr id="4114" name="Text Box 18"/>
          <p:cNvSpPr txBox="1">
            <a:spLocks noChangeArrowheads="1"/>
          </p:cNvSpPr>
          <p:nvPr/>
        </p:nvSpPr>
        <p:spPr bwMode="auto">
          <a:xfrm>
            <a:off x="4278313" y="3636963"/>
            <a:ext cx="16002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altLang="en-US" sz="1000"/>
              <a:t>AKAP13-∆PKD1 Sham</a:t>
            </a:r>
          </a:p>
        </p:txBody>
      </p:sp>
      <p:graphicFrame>
        <p:nvGraphicFramePr>
          <p:cNvPr id="4115" name="Object 19"/>
          <p:cNvGraphicFramePr>
            <a:graphicFrameLocks noGrp="1" noChangeAspect="1"/>
          </p:cNvGraphicFramePr>
          <p:nvPr>
            <p:ph sz="half" idx="1"/>
          </p:nvPr>
        </p:nvGraphicFramePr>
        <p:xfrm>
          <a:off x="1724025" y="1343025"/>
          <a:ext cx="5446713" cy="1611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Chart" r:id="rId6" imgW="6134136" imgH="2448028" progId="Excel.Chart.8">
                  <p:embed/>
                </p:oleObj>
              </mc:Choice>
              <mc:Fallback>
                <p:oleObj name="Chart" r:id="rId6" imgW="6134136" imgH="2448028" progId="Excel.Char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24025" y="1343025"/>
                        <a:ext cx="5446713" cy="1611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16" name="Object 20"/>
          <p:cNvGraphicFramePr>
            <a:graphicFrameLocks noGrp="1"/>
          </p:cNvGraphicFramePr>
          <p:nvPr>
            <p:ph sz="half" idx="2"/>
          </p:nvPr>
        </p:nvGraphicFramePr>
        <p:xfrm>
          <a:off x="1692275" y="5003800"/>
          <a:ext cx="5448300" cy="1611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Chart" r:id="rId8" imgW="6134136" imgH="2448028" progId="Excel.Chart.8">
                  <p:embed/>
                </p:oleObj>
              </mc:Choice>
              <mc:Fallback>
                <p:oleObj name="Chart" r:id="rId8" imgW="6134136" imgH="2448028" progId="Excel.Chart.8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92275" y="5003800"/>
                        <a:ext cx="5448300" cy="1611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17" name="Line 21"/>
          <p:cNvSpPr>
            <a:spLocks noChangeShapeType="1"/>
          </p:cNvSpPr>
          <p:nvPr/>
        </p:nvSpPr>
        <p:spPr bwMode="auto">
          <a:xfrm flipH="1" flipV="1">
            <a:off x="2763838" y="1555750"/>
            <a:ext cx="1181100" cy="63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18" name="Text Box 22"/>
          <p:cNvSpPr txBox="1">
            <a:spLocks noChangeArrowheads="1"/>
          </p:cNvSpPr>
          <p:nvPr/>
        </p:nvSpPr>
        <p:spPr bwMode="auto">
          <a:xfrm>
            <a:off x="3233738" y="1400175"/>
            <a:ext cx="3048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/>
              <a:t>*</a:t>
            </a:r>
          </a:p>
        </p:txBody>
      </p:sp>
      <p:sp>
        <p:nvSpPr>
          <p:cNvPr id="4119" name="Line 23"/>
          <p:cNvSpPr>
            <a:spLocks noChangeShapeType="1"/>
          </p:cNvSpPr>
          <p:nvPr/>
        </p:nvSpPr>
        <p:spPr bwMode="auto">
          <a:xfrm flipH="1" flipV="1">
            <a:off x="2725738" y="5187950"/>
            <a:ext cx="1181100" cy="63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120" name="Text Box 24"/>
          <p:cNvSpPr txBox="1">
            <a:spLocks noChangeArrowheads="1"/>
          </p:cNvSpPr>
          <p:nvPr/>
        </p:nvSpPr>
        <p:spPr bwMode="auto">
          <a:xfrm>
            <a:off x="3195638" y="5019675"/>
            <a:ext cx="3048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/>
              <a:t>*</a:t>
            </a:r>
          </a:p>
        </p:txBody>
      </p:sp>
      <p:pic>
        <p:nvPicPr>
          <p:cNvPr id="4121" name="Picture 25" descr="2-14-3-New Project2"/>
          <p:cNvPicPr>
            <a:picLocks noChangeAspect="1" noChangeArrowheads="1"/>
          </p:cNvPicPr>
          <p:nvPr/>
        </p:nvPicPr>
        <p:blipFill>
          <a:blip r:embed="rId10">
            <a:lum bright="-10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47" t="74173" r="33679" b="21773"/>
          <a:stretch>
            <a:fillRect/>
          </a:stretch>
        </p:blipFill>
        <p:spPr bwMode="auto">
          <a:xfrm>
            <a:off x="1722438" y="571500"/>
            <a:ext cx="5457825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22" name="Text Box 26"/>
          <p:cNvSpPr txBox="1">
            <a:spLocks noChangeArrowheads="1"/>
          </p:cNvSpPr>
          <p:nvPr/>
        </p:nvSpPr>
        <p:spPr bwMode="auto">
          <a:xfrm>
            <a:off x="201613" y="3679825"/>
            <a:ext cx="2097087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200" b="1" dirty="0" smtClean="0"/>
              <a:t>Figure S2B</a:t>
            </a:r>
            <a:endParaRPr lang="en-US" altLang="en-US" sz="1200" b="1" dirty="0"/>
          </a:p>
        </p:txBody>
      </p:sp>
      <p:sp>
        <p:nvSpPr>
          <p:cNvPr id="4123" name="Text Box 27"/>
          <p:cNvSpPr txBox="1">
            <a:spLocks noChangeArrowheads="1"/>
          </p:cNvSpPr>
          <p:nvPr/>
        </p:nvSpPr>
        <p:spPr bwMode="auto">
          <a:xfrm>
            <a:off x="7196138" y="592138"/>
            <a:ext cx="12636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l-GR" altLang="en-US" sz="1000"/>
              <a:t>α</a:t>
            </a:r>
            <a:r>
              <a:rPr lang="en-US" altLang="en-US" sz="1000"/>
              <a:t>-actinin</a:t>
            </a:r>
            <a:endParaRPr lang="el-GR" altLang="en-US" sz="1000"/>
          </a:p>
        </p:txBody>
      </p:sp>
      <p:sp>
        <p:nvSpPr>
          <p:cNvPr id="4124" name="Text Box 28"/>
          <p:cNvSpPr txBox="1">
            <a:spLocks noChangeArrowheads="1"/>
          </p:cNvSpPr>
          <p:nvPr/>
        </p:nvSpPr>
        <p:spPr bwMode="auto">
          <a:xfrm>
            <a:off x="7196138" y="973138"/>
            <a:ext cx="12636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000"/>
              <a:t>Tubulin</a:t>
            </a:r>
            <a:endParaRPr lang="el-GR" altLang="en-US" sz="1000"/>
          </a:p>
        </p:txBody>
      </p:sp>
      <p:sp>
        <p:nvSpPr>
          <p:cNvPr id="4125" name="Text Box 29"/>
          <p:cNvSpPr txBox="1">
            <a:spLocks noChangeArrowheads="1"/>
          </p:cNvSpPr>
          <p:nvPr/>
        </p:nvSpPr>
        <p:spPr bwMode="auto">
          <a:xfrm>
            <a:off x="7196138" y="4071938"/>
            <a:ext cx="12636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000" dirty="0" smtClean="0"/>
              <a:t>Myh7</a:t>
            </a:r>
            <a:endParaRPr lang="el-GR" altLang="en-US" sz="1000" dirty="0"/>
          </a:p>
        </p:txBody>
      </p:sp>
      <p:sp>
        <p:nvSpPr>
          <p:cNvPr id="4126" name="Text Box 30"/>
          <p:cNvSpPr txBox="1">
            <a:spLocks noChangeArrowheads="1"/>
          </p:cNvSpPr>
          <p:nvPr/>
        </p:nvSpPr>
        <p:spPr bwMode="auto">
          <a:xfrm>
            <a:off x="7196138" y="4491038"/>
            <a:ext cx="12636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1000"/>
              <a:t>Tubulin</a:t>
            </a:r>
            <a:endParaRPr lang="el-GR" altLang="en-US" sz="1000"/>
          </a:p>
        </p:txBody>
      </p:sp>
      <p:sp>
        <p:nvSpPr>
          <p:cNvPr id="4127" name="Text Box 31"/>
          <p:cNvSpPr txBox="1">
            <a:spLocks noChangeArrowheads="1"/>
          </p:cNvSpPr>
          <p:nvPr/>
        </p:nvSpPr>
        <p:spPr bwMode="auto">
          <a:xfrm>
            <a:off x="5675313" y="3636963"/>
            <a:ext cx="16002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altLang="en-US" sz="1000"/>
              <a:t>AKAP13-∆PKD1 TAC</a:t>
            </a:r>
          </a:p>
        </p:txBody>
      </p:sp>
      <p:sp>
        <p:nvSpPr>
          <p:cNvPr id="4128" name="Text Box 32"/>
          <p:cNvSpPr txBox="1">
            <a:spLocks noChangeArrowheads="1"/>
          </p:cNvSpPr>
          <p:nvPr/>
        </p:nvSpPr>
        <p:spPr bwMode="auto">
          <a:xfrm>
            <a:off x="4303713" y="207963"/>
            <a:ext cx="16002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altLang="en-US" sz="1000"/>
              <a:t>AKAP13-∆PKD1 Sham</a:t>
            </a:r>
          </a:p>
        </p:txBody>
      </p:sp>
      <p:sp>
        <p:nvSpPr>
          <p:cNvPr id="4129" name="Text Box 33"/>
          <p:cNvSpPr txBox="1">
            <a:spLocks noChangeArrowheads="1"/>
          </p:cNvSpPr>
          <p:nvPr/>
        </p:nvSpPr>
        <p:spPr bwMode="auto">
          <a:xfrm>
            <a:off x="5700713" y="207963"/>
            <a:ext cx="16002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altLang="en-US" sz="1000"/>
              <a:t>AKAP13-∆PKD1 TAC</a:t>
            </a:r>
          </a:p>
        </p:txBody>
      </p:sp>
    </p:spTree>
    <p:extLst>
      <p:ext uri="{BB962C8B-B14F-4D97-AF65-F5344CB8AC3E}">
        <p14:creationId xmlns:p14="http://schemas.microsoft.com/office/powerpoint/2010/main" val="24262611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31</Words>
  <Application>Microsoft Office PowerPoint</Application>
  <PresentationFormat>On-screen Show (4:3)</PresentationFormat>
  <Paragraphs>16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Chart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Keven</dc:creator>
  <cp:lastModifiedBy>Keven</cp:lastModifiedBy>
  <cp:revision>3</cp:revision>
  <dcterms:created xsi:type="dcterms:W3CDTF">2015-04-08T20:02:04Z</dcterms:created>
  <dcterms:modified xsi:type="dcterms:W3CDTF">2015-04-11T14:41:44Z</dcterms:modified>
</cp:coreProperties>
</file>