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2256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BF1BD-CD98-45A9-9D35-AA82B775ECB9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2297-0411-4B31-9F02-F52FF14F7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23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BF1BD-CD98-45A9-9D35-AA82B775ECB9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2297-0411-4B31-9F02-F52FF14F7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136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BF1BD-CD98-45A9-9D35-AA82B775ECB9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2297-0411-4B31-9F02-F52FF14F7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47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BF1BD-CD98-45A9-9D35-AA82B775ECB9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2297-0411-4B31-9F02-F52FF14F7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564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BF1BD-CD98-45A9-9D35-AA82B775ECB9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2297-0411-4B31-9F02-F52FF14F7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550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BF1BD-CD98-45A9-9D35-AA82B775ECB9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2297-0411-4B31-9F02-F52FF14F7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611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BF1BD-CD98-45A9-9D35-AA82B775ECB9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2297-0411-4B31-9F02-F52FF14F7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1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BF1BD-CD98-45A9-9D35-AA82B775ECB9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2297-0411-4B31-9F02-F52FF14F7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526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BF1BD-CD98-45A9-9D35-AA82B775ECB9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2297-0411-4B31-9F02-F52FF14F7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55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BF1BD-CD98-45A9-9D35-AA82B775ECB9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2297-0411-4B31-9F02-F52FF14F7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64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BF1BD-CD98-45A9-9D35-AA82B775ECB9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32297-0411-4B31-9F02-F52FF14F7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4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BF1BD-CD98-45A9-9D35-AA82B775ECB9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32297-0411-4B31-9F02-F52FF14F7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055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microsoft.com/office/2007/relationships/hdphoto" Target="../media/hdphoto1.wdp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Picture 128"/>
          <p:cNvPicPr>
            <a:picLocks noChangeAspect="1" noChangeArrowheads="1"/>
          </p:cNvPicPr>
          <p:nvPr/>
        </p:nvPicPr>
        <p:blipFill>
          <a:blip r:embed="rId2" cstate="print"/>
          <a:srcRect l="7680" t="10667" r="11520"/>
          <a:stretch>
            <a:fillRect/>
          </a:stretch>
        </p:blipFill>
        <p:spPr bwMode="auto">
          <a:xfrm>
            <a:off x="5562600" y="2730117"/>
            <a:ext cx="114868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8" name="Picture 127"/>
          <p:cNvPicPr>
            <a:picLocks noChangeAspect="1" noChangeArrowheads="1"/>
          </p:cNvPicPr>
          <p:nvPr/>
        </p:nvPicPr>
        <p:blipFill>
          <a:blip r:embed="rId3" cstate="print"/>
          <a:srcRect l="7680" t="10667" r="11520"/>
          <a:stretch>
            <a:fillRect/>
          </a:stretch>
        </p:blipFill>
        <p:spPr bwMode="auto">
          <a:xfrm>
            <a:off x="4495800" y="2734732"/>
            <a:ext cx="114868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7" name="Picture 126"/>
          <p:cNvPicPr>
            <a:picLocks noChangeAspect="1" noChangeArrowheads="1"/>
          </p:cNvPicPr>
          <p:nvPr/>
        </p:nvPicPr>
        <p:blipFill>
          <a:blip r:embed="rId4" cstate="print"/>
          <a:srcRect l="7680" t="10667" r="11520"/>
          <a:stretch>
            <a:fillRect/>
          </a:stretch>
        </p:blipFill>
        <p:spPr bwMode="auto">
          <a:xfrm>
            <a:off x="3429000" y="2734734"/>
            <a:ext cx="114868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6" name="Picture 125"/>
          <p:cNvPicPr>
            <a:picLocks noChangeAspect="1" noChangeArrowheads="1"/>
          </p:cNvPicPr>
          <p:nvPr/>
        </p:nvPicPr>
        <p:blipFill>
          <a:blip r:embed="rId5" cstate="print"/>
          <a:srcRect l="7680" t="10667" r="11520"/>
          <a:stretch>
            <a:fillRect/>
          </a:stretch>
        </p:blipFill>
        <p:spPr bwMode="auto">
          <a:xfrm>
            <a:off x="2356514" y="2743200"/>
            <a:ext cx="114868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5" name="Picture 3"/>
          <p:cNvPicPr>
            <a:picLocks noChangeAspect="1" noChangeArrowheads="1"/>
          </p:cNvPicPr>
          <p:nvPr/>
        </p:nvPicPr>
        <p:blipFill>
          <a:blip r:embed="rId6" cstate="print"/>
          <a:srcRect l="7680" t="10667" r="11520"/>
          <a:stretch>
            <a:fillRect/>
          </a:stretch>
        </p:blipFill>
        <p:spPr bwMode="auto">
          <a:xfrm>
            <a:off x="1289714" y="2743200"/>
            <a:ext cx="114868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4" name="Picture 2"/>
          <p:cNvPicPr>
            <a:picLocks noChangeAspect="1" noChangeArrowheads="1"/>
          </p:cNvPicPr>
          <p:nvPr/>
        </p:nvPicPr>
        <p:blipFill>
          <a:blip r:embed="rId7" cstate="print"/>
          <a:srcRect t="10667" r="11520"/>
          <a:stretch>
            <a:fillRect/>
          </a:stretch>
        </p:blipFill>
        <p:spPr bwMode="auto">
          <a:xfrm>
            <a:off x="26160" y="2729625"/>
            <a:ext cx="125786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TextBox 33"/>
          <p:cNvSpPr txBox="1"/>
          <p:nvPr/>
        </p:nvSpPr>
        <p:spPr>
          <a:xfrm>
            <a:off x="67350" y="189142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53" name="TextBox 7"/>
          <p:cNvSpPr txBox="1">
            <a:spLocks noChangeArrowheads="1"/>
          </p:cNvSpPr>
          <p:nvPr/>
        </p:nvSpPr>
        <p:spPr bwMode="auto">
          <a:xfrm>
            <a:off x="547197" y="2725160"/>
            <a:ext cx="6706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200" dirty="0" smtClean="0">
                <a:latin typeface="Calibri" pitchFamily="34" charset="0"/>
              </a:rPr>
              <a:t>MR:</a:t>
            </a:r>
            <a:endParaRPr lang="en-US" sz="1200" dirty="0">
              <a:latin typeface="Calibri" pitchFamily="34" charset="0"/>
            </a:endParaRPr>
          </a:p>
          <a:p>
            <a:pPr algn="r"/>
            <a:r>
              <a:rPr lang="en-US" sz="1200" dirty="0" smtClean="0">
                <a:latin typeface="Calibri" pitchFamily="34" charset="0"/>
              </a:rPr>
              <a:t>1.0%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57" name="TextBox 8"/>
          <p:cNvSpPr txBox="1">
            <a:spLocks noChangeArrowheads="1"/>
          </p:cNvSpPr>
          <p:nvPr/>
        </p:nvSpPr>
        <p:spPr bwMode="auto">
          <a:xfrm>
            <a:off x="1524000" y="2725160"/>
            <a:ext cx="8508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dirty="0">
                <a:latin typeface="Calibri" pitchFamily="34" charset="0"/>
              </a:rPr>
              <a:t>DC-SIGN:</a:t>
            </a:r>
          </a:p>
          <a:p>
            <a:pPr algn="r"/>
            <a:r>
              <a:rPr lang="en-US" sz="1200" dirty="0" smtClean="0">
                <a:latin typeface="Calibri" pitchFamily="34" charset="0"/>
              </a:rPr>
              <a:t>1.8%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60" name="TextBox 9"/>
          <p:cNvSpPr txBox="1">
            <a:spLocks noChangeArrowheads="1"/>
          </p:cNvSpPr>
          <p:nvPr/>
        </p:nvSpPr>
        <p:spPr bwMode="auto">
          <a:xfrm>
            <a:off x="2743200" y="2725160"/>
            <a:ext cx="71628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dirty="0">
                <a:latin typeface="Calibri" pitchFamily="34" charset="0"/>
              </a:rPr>
              <a:t>SR-A1:</a:t>
            </a:r>
          </a:p>
          <a:p>
            <a:pPr algn="r"/>
            <a:r>
              <a:rPr lang="en-US" sz="1200" dirty="0" smtClean="0">
                <a:latin typeface="Calibri" pitchFamily="34" charset="0"/>
              </a:rPr>
              <a:t>0.9%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84" name="TextBox 10"/>
          <p:cNvSpPr txBox="1">
            <a:spLocks noChangeArrowheads="1"/>
          </p:cNvSpPr>
          <p:nvPr/>
        </p:nvSpPr>
        <p:spPr bwMode="auto">
          <a:xfrm>
            <a:off x="3962400" y="2708028"/>
            <a:ext cx="5943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 dirty="0">
                <a:latin typeface="Calibri" pitchFamily="34" charset="0"/>
              </a:rPr>
              <a:t>LOX-1:</a:t>
            </a:r>
          </a:p>
          <a:p>
            <a:pPr algn="r"/>
            <a:r>
              <a:rPr lang="en-US" sz="1200" dirty="0" smtClean="0">
                <a:latin typeface="Calibri" pitchFamily="34" charset="0"/>
              </a:rPr>
              <a:t>29.8%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87" name="TextBox 11"/>
          <p:cNvSpPr txBox="1">
            <a:spLocks noChangeArrowheads="1"/>
          </p:cNvSpPr>
          <p:nvPr/>
        </p:nvSpPr>
        <p:spPr bwMode="auto">
          <a:xfrm>
            <a:off x="4958686" y="2723217"/>
            <a:ext cx="6283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latin typeface="Calibri" pitchFamily="34" charset="0"/>
              </a:rPr>
              <a:t>CD36:</a:t>
            </a:r>
          </a:p>
          <a:p>
            <a:pPr algn="r"/>
            <a:r>
              <a:rPr lang="en-US" sz="1200" dirty="0" smtClean="0">
                <a:latin typeface="Calibri" pitchFamily="34" charset="0"/>
              </a:rPr>
              <a:t>83.2%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90" name="TextBox 12"/>
          <p:cNvSpPr txBox="1">
            <a:spLocks noChangeArrowheads="1"/>
          </p:cNvSpPr>
          <p:nvPr/>
        </p:nvSpPr>
        <p:spPr bwMode="auto">
          <a:xfrm>
            <a:off x="6025486" y="2719683"/>
            <a:ext cx="6259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latin typeface="Calibri" pitchFamily="34" charset="0"/>
              </a:rPr>
              <a:t>SR-B1:</a:t>
            </a:r>
          </a:p>
          <a:p>
            <a:pPr algn="r"/>
            <a:r>
              <a:rPr lang="en-US" sz="1200" dirty="0" smtClean="0">
                <a:latin typeface="Calibri" pitchFamily="34" charset="0"/>
              </a:rPr>
              <a:t>29.4%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91" name="TextBox 90"/>
          <p:cNvSpPr txBox="1">
            <a:spLocks noChangeArrowheads="1"/>
          </p:cNvSpPr>
          <p:nvPr/>
        </p:nvSpPr>
        <p:spPr bwMode="auto">
          <a:xfrm>
            <a:off x="228600" y="2348625"/>
            <a:ext cx="207191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/>
              <a:t>C-type </a:t>
            </a:r>
            <a:r>
              <a:rPr lang="en-US" sz="1600" dirty="0" err="1"/>
              <a:t>lectin</a:t>
            </a:r>
            <a:r>
              <a:rPr lang="en-US" sz="1600" dirty="0"/>
              <a:t> </a:t>
            </a:r>
            <a:r>
              <a:rPr lang="en-US" sz="1600" dirty="0" smtClean="0"/>
              <a:t>receptors</a:t>
            </a:r>
            <a:endParaRPr lang="en-US" sz="1600" dirty="0"/>
          </a:p>
        </p:txBody>
      </p:sp>
      <p:sp>
        <p:nvSpPr>
          <p:cNvPr id="92" name="TextBox 91"/>
          <p:cNvSpPr txBox="1">
            <a:spLocks noChangeArrowheads="1"/>
          </p:cNvSpPr>
          <p:nvPr/>
        </p:nvSpPr>
        <p:spPr bwMode="auto">
          <a:xfrm>
            <a:off x="3618901" y="2348625"/>
            <a:ext cx="18674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/>
              <a:t>Scavenger </a:t>
            </a:r>
            <a:r>
              <a:rPr lang="en-US" sz="1600" dirty="0" smtClean="0"/>
              <a:t>receptors</a:t>
            </a:r>
            <a:endParaRPr lang="en-US" sz="1600" dirty="0"/>
          </a:p>
        </p:txBody>
      </p:sp>
      <p:cxnSp>
        <p:nvCxnSpPr>
          <p:cNvPr id="95" name="Straight Connector 94"/>
          <p:cNvCxnSpPr/>
          <p:nvPr/>
        </p:nvCxnSpPr>
        <p:spPr>
          <a:xfrm>
            <a:off x="2514600" y="2653420"/>
            <a:ext cx="403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304800" y="2653420"/>
            <a:ext cx="19202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8" cstate="print"/>
          <a:srcRect t="10667"/>
          <a:stretch>
            <a:fillRect/>
          </a:stretch>
        </p:blipFill>
        <p:spPr bwMode="auto">
          <a:xfrm>
            <a:off x="343249" y="443625"/>
            <a:ext cx="1524000" cy="1470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9" cstate="print"/>
          <a:srcRect t="10667"/>
          <a:stretch>
            <a:fillRect/>
          </a:stretch>
        </p:blipFill>
        <p:spPr bwMode="auto">
          <a:xfrm>
            <a:off x="1662064" y="446560"/>
            <a:ext cx="1524000" cy="1470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" name="TextBox 32"/>
          <p:cNvSpPr txBox="1">
            <a:spLocks noChangeArrowheads="1"/>
          </p:cNvSpPr>
          <p:nvPr/>
        </p:nvSpPr>
        <p:spPr bwMode="auto">
          <a:xfrm>
            <a:off x="1111599" y="479511"/>
            <a:ext cx="838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Calibri" pitchFamily="34" charset="0"/>
              </a:rPr>
              <a:t>nAFP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47" name="TextBox 30"/>
          <p:cNvSpPr txBox="1">
            <a:spLocks noChangeArrowheads="1"/>
          </p:cNvSpPr>
          <p:nvPr/>
        </p:nvSpPr>
        <p:spPr bwMode="auto">
          <a:xfrm>
            <a:off x="2405014" y="493881"/>
            <a:ext cx="685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err="1" smtClean="0">
                <a:latin typeface="Calibri" pitchFamily="34" charset="0"/>
              </a:rPr>
              <a:t>tAFP</a:t>
            </a:r>
            <a:endParaRPr lang="en-US" sz="1400" dirty="0">
              <a:latin typeface="Calibri" pitchFamily="34" charset="0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>
            <a:off x="3093720" y="838692"/>
            <a:ext cx="1828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 bwMode="auto">
          <a:xfrm>
            <a:off x="3086449" y="1105718"/>
            <a:ext cx="18288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21"/>
          <p:cNvSpPr txBox="1">
            <a:spLocks noChangeArrowheads="1"/>
          </p:cNvSpPr>
          <p:nvPr/>
        </p:nvSpPr>
        <p:spPr bwMode="auto">
          <a:xfrm>
            <a:off x="3276600" y="687530"/>
            <a:ext cx="3577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4°</a:t>
            </a:r>
          </a:p>
        </p:txBody>
      </p:sp>
      <p:sp>
        <p:nvSpPr>
          <p:cNvPr id="37" name="TextBox 22"/>
          <p:cNvSpPr txBox="1">
            <a:spLocks noChangeArrowheads="1"/>
          </p:cNvSpPr>
          <p:nvPr/>
        </p:nvSpPr>
        <p:spPr bwMode="auto">
          <a:xfrm>
            <a:off x="3271814" y="948146"/>
            <a:ext cx="4619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latin typeface="Calibri" pitchFamily="34" charset="0"/>
              </a:rPr>
              <a:t>37°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7350" y="7620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105950" y="7620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pic>
        <p:nvPicPr>
          <p:cNvPr id="49" name="Picture 3"/>
          <p:cNvPicPr preferRelativeResize="0">
            <a:picLocks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92" y="4267200"/>
            <a:ext cx="3088298" cy="261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2"/>
          <p:cNvPicPr preferRelativeResize="0">
            <a:picLocks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902" y="4267200"/>
            <a:ext cx="3088298" cy="261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152400" y="7086600"/>
            <a:ext cx="6477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i="1" dirty="0" smtClean="0"/>
              <a:t>Supplementary Fig. S1. HepG2 </a:t>
            </a:r>
            <a:r>
              <a:rPr lang="en-US" sz="1200" b="1" i="1" dirty="0"/>
              <a:t>cells </a:t>
            </a:r>
            <a:r>
              <a:rPr lang="en-US" sz="1200" b="1" i="1" dirty="0" err="1"/>
              <a:t>endocytose</a:t>
            </a:r>
            <a:r>
              <a:rPr lang="en-US" sz="1200" b="1" i="1" dirty="0"/>
              <a:t> AFP primarily via </a:t>
            </a:r>
            <a:r>
              <a:rPr lang="en-US" sz="1200" b="1" i="1" dirty="0" smtClean="0"/>
              <a:t>pinocytosis and scavenger receptors. </a:t>
            </a:r>
            <a:r>
              <a:rPr lang="en-US" sz="1200" dirty="0" smtClean="0"/>
              <a:t>(</a:t>
            </a:r>
            <a:r>
              <a:rPr lang="en-US" sz="1200" dirty="0"/>
              <a:t>A)</a:t>
            </a:r>
            <a:r>
              <a:rPr lang="en-US" sz="1200" b="1" dirty="0"/>
              <a:t> </a:t>
            </a:r>
            <a:r>
              <a:rPr lang="en-US" sz="1200" dirty="0" err="1"/>
              <a:t>nAFP</a:t>
            </a:r>
            <a:r>
              <a:rPr lang="en-US" sz="1200" dirty="0"/>
              <a:t> and </a:t>
            </a:r>
            <a:r>
              <a:rPr lang="en-US" sz="1200" dirty="0" err="1"/>
              <a:t>tAFP</a:t>
            </a:r>
            <a:r>
              <a:rPr lang="en-US" sz="1200" dirty="0"/>
              <a:t> were Alexa Fluor 488-labeled. </a:t>
            </a:r>
            <a:r>
              <a:rPr lang="en-US" sz="1200" dirty="0" smtClean="0"/>
              <a:t>HepG2 cells </a:t>
            </a:r>
            <a:r>
              <a:rPr lang="en-US" sz="1200" dirty="0"/>
              <a:t>were co-cultured with AFP (10 </a:t>
            </a:r>
            <a:r>
              <a:rPr lang="en-US" sz="1200" dirty="0">
                <a:sym typeface="Symbol"/>
              </a:rPr>
              <a:t></a:t>
            </a:r>
            <a:r>
              <a:rPr lang="en-US" sz="1200" dirty="0"/>
              <a:t>g/ml) for 1hr at 4°C or 37°C, and analyzed by flow cytometry. (B) </a:t>
            </a:r>
            <a:r>
              <a:rPr lang="en-US" sz="1200" dirty="0" smtClean="0"/>
              <a:t>HepG2 cells </a:t>
            </a:r>
            <a:r>
              <a:rPr lang="en-US" sz="1200" dirty="0"/>
              <a:t>were co-cultured with fluorescently-labeled </a:t>
            </a:r>
            <a:r>
              <a:rPr lang="en-US" sz="1200" dirty="0" err="1"/>
              <a:t>nAFP</a:t>
            </a:r>
            <a:r>
              <a:rPr lang="en-US" sz="1200" dirty="0"/>
              <a:t> for 2hr, </a:t>
            </a:r>
            <a:r>
              <a:rPr lang="en-US" sz="1200" dirty="0" smtClean="0"/>
              <a:t>then </a:t>
            </a:r>
            <a:r>
              <a:rPr lang="en-US" sz="1200" dirty="0"/>
              <a:t>fixed, stained for actin (described in Materials and Methods), and analyzed by confocal microscopy. </a:t>
            </a:r>
            <a:r>
              <a:rPr lang="en-US" sz="1200" dirty="0" smtClean="0"/>
              <a:t>(C) HepG2 cells </a:t>
            </a:r>
            <a:r>
              <a:rPr lang="en-US" sz="1200" dirty="0"/>
              <a:t>were stained for flow </a:t>
            </a:r>
            <a:r>
              <a:rPr lang="en-US" sz="1200" dirty="0" err="1"/>
              <a:t>cytometric</a:t>
            </a:r>
            <a:r>
              <a:rPr lang="en-US" sz="1200" dirty="0"/>
              <a:t> analysis. Red histogram represents </a:t>
            </a:r>
            <a:r>
              <a:rPr lang="en-US" sz="1200" dirty="0" err="1"/>
              <a:t>endocytic</a:t>
            </a:r>
            <a:r>
              <a:rPr lang="en-US" sz="1200" dirty="0"/>
              <a:t> receptor staining; black histogram represents isotype control staining. Data from one representative </a:t>
            </a:r>
            <a:r>
              <a:rPr lang="en-US" sz="1200" dirty="0" smtClean="0"/>
              <a:t>experiment (of </a:t>
            </a:r>
            <a:r>
              <a:rPr lang="en-US" sz="1200" dirty="0"/>
              <a:t>three total </a:t>
            </a:r>
            <a:r>
              <a:rPr lang="en-US" sz="1200" dirty="0" smtClean="0"/>
              <a:t>) </a:t>
            </a:r>
            <a:r>
              <a:rPr lang="en-US" sz="1200" dirty="0"/>
              <a:t>is shown. </a:t>
            </a:r>
            <a:r>
              <a:rPr lang="en-US" sz="1200" dirty="0" smtClean="0"/>
              <a:t>(D) HepG2 cells </a:t>
            </a:r>
            <a:r>
              <a:rPr lang="en-US" sz="1200" dirty="0"/>
              <a:t>were pre-treated with inhibitors for 30min, and co-cultured with fluorescently-labeled </a:t>
            </a:r>
            <a:r>
              <a:rPr lang="en-US" sz="1200" dirty="0" err="1"/>
              <a:t>nAFP</a:t>
            </a:r>
            <a:r>
              <a:rPr lang="en-US" sz="1200" dirty="0"/>
              <a:t> (left panel) or </a:t>
            </a:r>
            <a:r>
              <a:rPr lang="en-US" sz="1200" dirty="0" err="1"/>
              <a:t>tAFP</a:t>
            </a:r>
            <a:r>
              <a:rPr lang="en-US" sz="1200" dirty="0"/>
              <a:t> (right panel) for an additional 1hr. Percent inhibition was calculated based on untreated control cells. Columns, mean of </a:t>
            </a:r>
            <a:r>
              <a:rPr lang="en-US" sz="1200" dirty="0" smtClean="0"/>
              <a:t>three independent experiments; </a:t>
            </a:r>
            <a:r>
              <a:rPr lang="en-US" sz="1200" dirty="0"/>
              <a:t>bars, standard deviation.</a:t>
            </a:r>
            <a:endParaRPr lang="en-US" sz="1200" b="1" i="1" dirty="0"/>
          </a:p>
        </p:txBody>
      </p:sp>
      <p:sp>
        <p:nvSpPr>
          <p:cNvPr id="52" name="TextBox 51"/>
          <p:cNvSpPr txBox="1"/>
          <p:nvPr/>
        </p:nvSpPr>
        <p:spPr>
          <a:xfrm>
            <a:off x="76200" y="411033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14000" contrast="5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80" t="19088" r="18180" b="23328"/>
          <a:stretch/>
        </p:blipFill>
        <p:spPr>
          <a:xfrm>
            <a:off x="4597712" y="436263"/>
            <a:ext cx="1773709" cy="140413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810327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  <p:bldP spid="44" grpId="0"/>
      <p:bldP spid="47" grpId="0"/>
      <p:bldP spid="36" grpId="0"/>
      <p:bldP spid="3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216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UPMC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H. Butterfield</dc:creator>
  <cp:lastModifiedBy>Lisa H. Butterfield</cp:lastModifiedBy>
  <cp:revision>1</cp:revision>
  <dcterms:created xsi:type="dcterms:W3CDTF">2015-03-17T15:48:02Z</dcterms:created>
  <dcterms:modified xsi:type="dcterms:W3CDTF">2015-03-17T15:50:40Z</dcterms:modified>
</cp:coreProperties>
</file>