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CF462-1E16-4806-882F-E4EFF19BEF97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F0035-B249-4C09-A03B-8E6A981C1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030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CF462-1E16-4806-882F-E4EFF19BEF97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F0035-B249-4C09-A03B-8E6A981C1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646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CF462-1E16-4806-882F-E4EFF19BEF97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F0035-B249-4C09-A03B-8E6A981C1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136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CF462-1E16-4806-882F-E4EFF19BEF97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F0035-B249-4C09-A03B-8E6A981C1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464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CF462-1E16-4806-882F-E4EFF19BEF97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F0035-B249-4C09-A03B-8E6A981C1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880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CF462-1E16-4806-882F-E4EFF19BEF97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F0035-B249-4C09-A03B-8E6A981C1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789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CF462-1E16-4806-882F-E4EFF19BEF97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F0035-B249-4C09-A03B-8E6A981C1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195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CF462-1E16-4806-882F-E4EFF19BEF97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F0035-B249-4C09-A03B-8E6A981C1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131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CF462-1E16-4806-882F-E4EFF19BEF97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F0035-B249-4C09-A03B-8E6A981C1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676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CF462-1E16-4806-882F-E4EFF19BEF97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F0035-B249-4C09-A03B-8E6A981C1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869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CF462-1E16-4806-882F-E4EFF19BEF97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F0035-B249-4C09-A03B-8E6A981C1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047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2CF462-1E16-4806-882F-E4EFF19BEF97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8F0035-B249-4C09-A03B-8E6A981C1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392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21728" y="5565338"/>
            <a:ext cx="1093984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/>
              <a:t>FIG. S1</a:t>
            </a:r>
            <a:r>
              <a:rPr lang="en-US" sz="1200" dirty="0"/>
              <a:t> Immunization regimens used in this study.  Mice were administered 200 µg anti-IL-10R or isotype control antibody 1 day prior to immunization with ChAdV63.HIVconsv.  Mice were sacrificed 1 day post-immunization to determine CD11c</a:t>
            </a:r>
            <a:r>
              <a:rPr lang="en-US" sz="1200" baseline="30000" dirty="0"/>
              <a:t>+</a:t>
            </a:r>
            <a:r>
              <a:rPr lang="en-US" sz="1200" dirty="0"/>
              <a:t> dendritic cell responses to ChAdV63.HIVconsv (A) and 14 or 21 days post-immunization to determine T cell responses to ChAdV63.HIVconsv (B, C).  (D) To assess the lytic capacity of vaccine-induced CD8</a:t>
            </a:r>
            <a:r>
              <a:rPr lang="en-US" sz="1200" baseline="30000" dirty="0"/>
              <a:t>+</a:t>
            </a:r>
            <a:r>
              <a:rPr lang="en-US" sz="1200" dirty="0"/>
              <a:t> T cells, peptide-pulsed, CFSE-stained splenocytes were injected into mice immunized 21 days previously with ChAdV63.HIVconsv.  Mice were sacrificed 1 day later and the number of CFSE-stained cells in the spleen was quantified. </a:t>
            </a:r>
          </a:p>
          <a:p>
            <a:pPr algn="just"/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6074" y="231820"/>
            <a:ext cx="6611155" cy="4958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099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205" y="1018290"/>
            <a:ext cx="10058400" cy="371486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7745" y="5461686"/>
            <a:ext cx="111293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/>
              <a:t>FIG. S2</a:t>
            </a:r>
            <a:r>
              <a:rPr lang="en-US" sz="1200" dirty="0"/>
              <a:t> (A) Frequency of antigen-specific IFN-γ</a:t>
            </a:r>
            <a:r>
              <a:rPr lang="en-US" sz="1200" baseline="30000" dirty="0"/>
              <a:t>+</a:t>
            </a:r>
            <a:r>
              <a:rPr lang="en-US" sz="1200" dirty="0"/>
              <a:t> CD8</a:t>
            </a:r>
            <a:r>
              <a:rPr lang="en-US" sz="1200" baseline="30000" dirty="0"/>
              <a:t>+</a:t>
            </a:r>
            <a:r>
              <a:rPr lang="en-US" sz="1200" dirty="0"/>
              <a:t> T cells in mice immunized 14 days previously with </a:t>
            </a:r>
            <a:r>
              <a:rPr lang="en-US" sz="1200" dirty="0" err="1"/>
              <a:t>ChAdV.HIVconsv</a:t>
            </a:r>
            <a:r>
              <a:rPr lang="en-US" sz="1200" dirty="0"/>
              <a:t> in combination with </a:t>
            </a:r>
            <a:r>
              <a:rPr lang="en-US" sz="1200" dirty="0" smtClean="0"/>
              <a:t>anti-IL-10R </a:t>
            </a:r>
            <a:r>
              <a:rPr lang="en-US" sz="1200" dirty="0"/>
              <a:t>(gray boxes; n = 5) or isotype control antibody (white boxes; n = 5).  (B) Frequency of antigen-specific IFN-γ</a:t>
            </a:r>
            <a:r>
              <a:rPr lang="en-US" sz="1200" baseline="30000" dirty="0"/>
              <a:t>+</a:t>
            </a:r>
            <a:r>
              <a:rPr lang="en-US" sz="1200" dirty="0"/>
              <a:t> (left panel) and IL-2</a:t>
            </a:r>
            <a:r>
              <a:rPr lang="en-US" sz="1200" baseline="30000" dirty="0"/>
              <a:t>+</a:t>
            </a:r>
            <a:r>
              <a:rPr lang="en-US" sz="1200" dirty="0"/>
              <a:t> (right panel) CD4</a:t>
            </a:r>
            <a:r>
              <a:rPr lang="en-US" sz="1200" baseline="30000" dirty="0"/>
              <a:t>+</a:t>
            </a:r>
            <a:r>
              <a:rPr lang="en-US" sz="1200" dirty="0"/>
              <a:t> T cells in mice immunized 14 days previously with </a:t>
            </a:r>
            <a:r>
              <a:rPr lang="en-US" sz="1200" dirty="0" err="1"/>
              <a:t>ChAdV.HIVconsv</a:t>
            </a:r>
            <a:r>
              <a:rPr lang="en-US" sz="1200" dirty="0"/>
              <a:t> in combination with </a:t>
            </a:r>
            <a:r>
              <a:rPr lang="en-US" sz="1200" dirty="0" smtClean="0"/>
              <a:t>anti-IL-10R </a:t>
            </a:r>
            <a:r>
              <a:rPr lang="en-US" sz="1200" dirty="0"/>
              <a:t>(gray boxes; n = 5) or isotype control antibody (white boxes; n = 5).     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407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6533" y="1293341"/>
            <a:ext cx="7420843" cy="375007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84078" y="5321643"/>
            <a:ext cx="110057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smtClean="0"/>
              <a:t>FIG</a:t>
            </a:r>
            <a:r>
              <a:rPr lang="en-US" sz="1200" b="1" dirty="0"/>
              <a:t>. </a:t>
            </a:r>
            <a:r>
              <a:rPr lang="en-US" sz="1200" b="1" dirty="0" smtClean="0"/>
              <a:t>S3</a:t>
            </a:r>
            <a:r>
              <a:rPr lang="en-US" sz="1200" dirty="0" smtClean="0"/>
              <a:t> </a:t>
            </a:r>
            <a:r>
              <a:rPr lang="en-US" sz="1200" dirty="0"/>
              <a:t>In vivo killing of target cells pulsed with H, P and G1 peptides from HIVconsv.  (A) Representative plot showing H-, P- and G1-pulsed target cells and </a:t>
            </a:r>
            <a:r>
              <a:rPr lang="en-US" sz="1200" dirty="0" err="1"/>
              <a:t>unpulsed</a:t>
            </a:r>
            <a:r>
              <a:rPr lang="en-US" sz="1200" dirty="0"/>
              <a:t> target cells </a:t>
            </a:r>
            <a:r>
              <a:rPr lang="en-US" sz="1200" dirty="0" smtClean="0"/>
              <a:t>recovered from the spleen </a:t>
            </a:r>
            <a:r>
              <a:rPr lang="en-US" sz="1200" dirty="0"/>
              <a:t>16 hours after injection into a mouse immunized 21 days previously with ChAdV63.HIVconsv.  (B) Proportion of H-, P- and G1-pulsed targets killed in vivo 21 days post-immunization in mice immunized with ChAdV63.HIVconsv in combination with anti-IL-10R (</a:t>
            </a:r>
            <a:r>
              <a:rPr lang="en-US" sz="1200" dirty="0" smtClean="0"/>
              <a:t>gray </a:t>
            </a:r>
            <a:r>
              <a:rPr lang="en-US" sz="1200" dirty="0"/>
              <a:t>boxes; n =5) or isotype control antibody (white boxes; n = 4).             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398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84078" y="5321643"/>
            <a:ext cx="1100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smtClean="0"/>
              <a:t>FIG</a:t>
            </a:r>
            <a:r>
              <a:rPr lang="en-US" sz="1200" b="1" dirty="0"/>
              <a:t>. </a:t>
            </a:r>
            <a:r>
              <a:rPr lang="en-US" sz="1200" b="1" dirty="0" smtClean="0"/>
              <a:t>S4 </a:t>
            </a:r>
            <a:r>
              <a:rPr lang="en-US" sz="1200" dirty="0" smtClean="0"/>
              <a:t>IL-10 measured by a </a:t>
            </a:r>
            <a:r>
              <a:rPr lang="en-US" sz="1200" dirty="0" err="1" smtClean="0"/>
              <a:t>cytometric</a:t>
            </a:r>
            <a:r>
              <a:rPr lang="en-US" sz="1200" dirty="0" smtClean="0"/>
              <a:t> bead array assay in serum taken from naïve mice (n = 4; left) and mice immunized 24 hours previously with ChAdV9.ME.TRAP (n = 6; right).  ChAdV9 belongs to the same </a:t>
            </a:r>
            <a:r>
              <a:rPr lang="en-US" sz="1200" dirty="0" err="1" smtClean="0"/>
              <a:t>serogroup</a:t>
            </a:r>
            <a:r>
              <a:rPr lang="en-US" sz="1200" dirty="0" smtClean="0"/>
              <a:t> as the ChAdV63 vector used in all other experiments.  The dashed line indicates the limit of detection of the assay.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3170" y="1090897"/>
            <a:ext cx="3675888" cy="3489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2231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382</Words>
  <Application>Microsoft Office PowerPoint</Application>
  <PresentationFormat>Widescreen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Dept. of Medicine, Univ. North Carolina-Chapel Hill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Clutton, Genevieve</dc:creator>
  <cp:lastModifiedBy>Clutton, Genevieve</cp:lastModifiedBy>
  <cp:revision>16</cp:revision>
  <dcterms:created xsi:type="dcterms:W3CDTF">2014-11-17T15:33:09Z</dcterms:created>
  <dcterms:modified xsi:type="dcterms:W3CDTF">2014-12-11T01:23:56Z</dcterms:modified>
</cp:coreProperties>
</file>