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662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805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1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6746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820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7938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584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3089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5863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1414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071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E8A9F-9E73-44B4-BEF1-F9EB3F12CC3D}" type="datetimeFigureOut">
              <a:rPr lang="nl-NL" smtClean="0"/>
              <a:t>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C5A86-1B03-4848-AAAE-1C47E7AFB51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005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" t="6276" r="39286"/>
          <a:stretch/>
        </p:blipFill>
        <p:spPr>
          <a:xfrm>
            <a:off x="117566" y="1412776"/>
            <a:ext cx="4561938" cy="545885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54526"/>
            <a:ext cx="4634910" cy="54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51520" y="99789"/>
            <a:ext cx="87849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Additional </a:t>
            </a:r>
            <a:r>
              <a:rPr lang="en-US" sz="1200" b="1"/>
              <a:t>file </a:t>
            </a:r>
            <a:r>
              <a:rPr lang="en-US" sz="1200" b="1" smtClean="0"/>
              <a:t>11: </a:t>
            </a:r>
            <a:r>
              <a:rPr lang="en-US" sz="1200" b="1" dirty="0"/>
              <a:t>Copy number of various </a:t>
            </a:r>
            <a:r>
              <a:rPr lang="en-US" sz="1200" b="1" i="1" dirty="0"/>
              <a:t>Bacillus</a:t>
            </a:r>
            <a:r>
              <a:rPr lang="en-US" sz="1200" b="1" dirty="0"/>
              <a:t> genera.</a:t>
            </a:r>
            <a:endParaRPr lang="nl-NL" sz="1200" dirty="0"/>
          </a:p>
          <a:p>
            <a:r>
              <a:rPr lang="en-US" sz="1200" dirty="0"/>
              <a:t>Using our </a:t>
            </a:r>
            <a:r>
              <a:rPr lang="en-US" sz="1200" i="1" dirty="0" err="1"/>
              <a:t>Geobacillus</a:t>
            </a:r>
            <a:r>
              <a:rPr lang="en-US" sz="1200" i="1" dirty="0"/>
              <a:t> </a:t>
            </a:r>
            <a:r>
              <a:rPr lang="en-US" sz="1200" i="1" dirty="0" err="1"/>
              <a:t>thermoglucosidans</a:t>
            </a:r>
            <a:r>
              <a:rPr lang="en-US" sz="1200" dirty="0"/>
              <a:t> TNO 09.020 16S </a:t>
            </a:r>
            <a:r>
              <a:rPr lang="en-US" sz="1200" dirty="0" err="1"/>
              <a:t>rRNA</a:t>
            </a:r>
            <a:r>
              <a:rPr lang="en-US" sz="1200" dirty="0"/>
              <a:t> V5-V7-sequence (OTU 3) as a BLASTN query, we reported the 16S </a:t>
            </a:r>
            <a:r>
              <a:rPr lang="en-US" sz="1200" dirty="0" err="1"/>
              <a:t>rRNA</a:t>
            </a:r>
            <a:r>
              <a:rPr lang="en-US" sz="1200" dirty="0"/>
              <a:t> copy numbers in various sections of the </a:t>
            </a:r>
            <a:r>
              <a:rPr lang="en-US" sz="1200" dirty="0" err="1"/>
              <a:t>Genbank</a:t>
            </a:r>
            <a:r>
              <a:rPr lang="en-US" sz="1200" dirty="0"/>
              <a:t> full genomes library. A) For the </a:t>
            </a:r>
            <a:r>
              <a:rPr lang="en-US" sz="1200" i="1" dirty="0"/>
              <a:t>Bacillus</a:t>
            </a:r>
            <a:r>
              <a:rPr lang="en-US" sz="1200" dirty="0"/>
              <a:t> genera within the </a:t>
            </a:r>
            <a:r>
              <a:rPr lang="en-US" sz="1200" i="1" dirty="0" err="1"/>
              <a:t>Firmicutes</a:t>
            </a:r>
            <a:r>
              <a:rPr lang="en-US" sz="1200" dirty="0"/>
              <a:t> class, the number of genera with genome sequence available), the total number of 16S </a:t>
            </a:r>
            <a:r>
              <a:rPr lang="en-US" sz="1200" dirty="0" err="1"/>
              <a:t>rRNA</a:t>
            </a:r>
            <a:r>
              <a:rPr lang="en-US" sz="1200" dirty="0"/>
              <a:t> copies within those strains, and the average number of 16S copies are shown. B) The number of 16S </a:t>
            </a:r>
            <a:r>
              <a:rPr lang="en-US" sz="1200" dirty="0" err="1"/>
              <a:t>rRNA</a:t>
            </a:r>
            <a:r>
              <a:rPr lang="en-US" sz="1200" dirty="0"/>
              <a:t> copies within complete genomes of </a:t>
            </a:r>
            <a:r>
              <a:rPr lang="en-US" sz="1200" i="1" dirty="0"/>
              <a:t>B. cereus, B. </a:t>
            </a:r>
            <a:r>
              <a:rPr lang="en-US" sz="1200" i="1" dirty="0" err="1"/>
              <a:t>subtilis</a:t>
            </a:r>
            <a:r>
              <a:rPr lang="en-US" sz="1200" dirty="0"/>
              <a:t> and </a:t>
            </a:r>
            <a:r>
              <a:rPr lang="en-US" sz="1200" i="1" dirty="0" err="1"/>
              <a:t>Geobacillus</a:t>
            </a:r>
            <a:r>
              <a:rPr lang="en-US" sz="1200" dirty="0"/>
              <a:t> sp. is indicated. C) For </a:t>
            </a:r>
            <a:r>
              <a:rPr lang="en-US" sz="1200" i="1" dirty="0" err="1"/>
              <a:t>Geobacillus</a:t>
            </a:r>
            <a:r>
              <a:rPr lang="en-US" sz="1200" dirty="0"/>
              <a:t> sp. an overview of complete and draft genomes is shown. A clear underrepresentation of the number of 16S </a:t>
            </a:r>
            <a:r>
              <a:rPr lang="en-US" sz="1200" dirty="0" err="1"/>
              <a:t>rRNA</a:t>
            </a:r>
            <a:r>
              <a:rPr lang="en-US" sz="1200" dirty="0"/>
              <a:t> copies within the draft genomes is visible.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203221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146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8</cp:revision>
  <dcterms:created xsi:type="dcterms:W3CDTF">2015-05-01T20:53:39Z</dcterms:created>
  <dcterms:modified xsi:type="dcterms:W3CDTF">2015-05-01T21:48:21Z</dcterms:modified>
</cp:coreProperties>
</file>