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</p:sldIdLst>
  <p:sldSz cx="9144000" cy="6858000" type="screen4x3"/>
  <p:notesSz cx="7053263" cy="93932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266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5.0351755096033554E-2"/>
          <c:y val="0.12890496293703377"/>
          <c:w val="0.90405427532567606"/>
          <c:h val="0.7639459655825880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Income</c:v>
                </c:pt>
              </c:strCache>
            </c:strRef>
          </c:tx>
          <c:spPr>
            <a:solidFill>
              <a:srgbClr val="00B0F0"/>
            </a:solidFill>
          </c:spPr>
          <c:invertIfNegative val="0"/>
          <c:dPt>
            <c:idx val="0"/>
            <c:invertIfNegative val="0"/>
            <c:bubble3D val="0"/>
            <c:spPr>
              <a:solidFill>
                <a:srgbClr val="00B0F0"/>
              </a:solidFill>
              <a:ln>
                <a:solidFill>
                  <a:schemeClr val="accent1"/>
                </a:solidFill>
              </a:ln>
            </c:spPr>
          </c:dPt>
          <c:dPt>
            <c:idx val="3"/>
            <c:invertIfNegative val="0"/>
            <c:bubble3D val="0"/>
            <c:spPr>
              <a:solidFill>
                <a:srgbClr val="00B0F0"/>
              </a:solidFill>
            </c:spPr>
          </c:dPt>
          <c:cat>
            <c:strRef>
              <c:f>Sheet1!$A$2:$A$8</c:f>
              <c:strCache>
                <c:ptCount val="7"/>
                <c:pt idx="0">
                  <c:v>Low</c:v>
                </c:pt>
                <c:pt idx="1">
                  <c:v>Middle</c:v>
                </c:pt>
                <c:pt idx="2">
                  <c:v>High</c:v>
                </c:pt>
                <c:pt idx="4">
                  <c:v>Low</c:v>
                </c:pt>
                <c:pt idx="5">
                  <c:v>Middle</c:v>
                </c:pt>
                <c:pt idx="6">
                  <c:v>High</c:v>
                </c:pt>
              </c:strCache>
            </c:strRef>
          </c:cat>
          <c:val>
            <c:numRef>
              <c:f>Sheet1!$B$2:$B$8</c:f>
              <c:numCache>
                <c:formatCode>General</c:formatCode>
                <c:ptCount val="7"/>
                <c:pt idx="0">
                  <c:v>3.68</c:v>
                </c:pt>
                <c:pt idx="1">
                  <c:v>3.15</c:v>
                </c:pt>
                <c:pt idx="2">
                  <c:v>2.71</c:v>
                </c:pt>
                <c:pt idx="4">
                  <c:v>3.62</c:v>
                </c:pt>
                <c:pt idx="5" formatCode="0.00">
                  <c:v>3.19</c:v>
                </c:pt>
                <c:pt idx="6">
                  <c:v>2.74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Education</c:v>
                </c:pt>
              </c:strCache>
            </c:strRef>
          </c:tx>
          <c:spPr>
            <a:solidFill>
              <a:srgbClr val="0070C0"/>
            </a:solidFill>
          </c:spPr>
          <c:invertIfNegative val="0"/>
          <c:cat>
            <c:strRef>
              <c:f>Sheet1!$A$2:$A$8</c:f>
              <c:strCache>
                <c:ptCount val="7"/>
                <c:pt idx="0">
                  <c:v>Low</c:v>
                </c:pt>
                <c:pt idx="1">
                  <c:v>Middle</c:v>
                </c:pt>
                <c:pt idx="2">
                  <c:v>High</c:v>
                </c:pt>
                <c:pt idx="4">
                  <c:v>Low</c:v>
                </c:pt>
                <c:pt idx="5">
                  <c:v>Middle</c:v>
                </c:pt>
                <c:pt idx="6">
                  <c:v>High</c:v>
                </c:pt>
              </c:strCache>
            </c:strRef>
          </c:cat>
          <c:val>
            <c:numRef>
              <c:f>Sheet1!$C$2:$C$8</c:f>
              <c:numCache>
                <c:formatCode>General</c:formatCode>
                <c:ptCount val="7"/>
                <c:pt idx="0">
                  <c:v>5.86</c:v>
                </c:pt>
                <c:pt idx="1">
                  <c:v>5.34</c:v>
                </c:pt>
                <c:pt idx="2">
                  <c:v>4.7300000000000004</c:v>
                </c:pt>
                <c:pt idx="4">
                  <c:v>5.64</c:v>
                </c:pt>
                <c:pt idx="5">
                  <c:v>5.35</c:v>
                </c:pt>
                <c:pt idx="6">
                  <c:v>4.92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63"/>
        <c:axId val="25000576"/>
        <c:axId val="25022848"/>
      </c:barChart>
      <c:catAx>
        <c:axId val="25000576"/>
        <c:scaling>
          <c:orientation val="minMax"/>
        </c:scaling>
        <c:delete val="0"/>
        <c:axPos val="b"/>
        <c:majorTickMark val="none"/>
        <c:minorTickMark val="none"/>
        <c:tickLblPos val="nextTo"/>
        <c:crossAx val="25022848"/>
        <c:crosses val="autoZero"/>
        <c:auto val="1"/>
        <c:lblAlgn val="ctr"/>
        <c:lblOffset val="100"/>
        <c:noMultiLvlLbl val="0"/>
      </c:catAx>
      <c:valAx>
        <c:axId val="25022848"/>
        <c:scaling>
          <c:orientation val="minMax"/>
        </c:scaling>
        <c:delete val="0"/>
        <c:axPos val="l"/>
        <c:majorGridlines>
          <c:spPr>
            <a:ln>
              <a:noFill/>
            </a:ln>
          </c:spPr>
        </c:majorGridlines>
        <c:numFmt formatCode="General" sourceLinked="1"/>
        <c:majorTickMark val="none"/>
        <c:minorTickMark val="none"/>
        <c:tickLblPos val="nextTo"/>
        <c:crossAx val="25000576"/>
        <c:crosses val="autoZero"/>
        <c:crossBetween val="between"/>
        <c:majorUnit val="1"/>
      </c:valAx>
    </c:plotArea>
    <c:legend>
      <c:legendPos val="r"/>
      <c:layout>
        <c:manualLayout>
          <c:xMode val="edge"/>
          <c:yMode val="edge"/>
          <c:x val="0.82442233138288912"/>
          <c:y val="9.3930309270318264E-4"/>
          <c:w val="0.15108960003852728"/>
          <c:h val="0.1333182550634337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4.9427869681427435E-2"/>
          <c:y val="4.4467678211768266E-2"/>
          <c:w val="0.94102314913338536"/>
          <c:h val="0.86377642268077037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Income</c:v>
                </c:pt>
              </c:strCache>
            </c:strRef>
          </c:tx>
          <c:spPr>
            <a:solidFill>
              <a:srgbClr val="00B0F0"/>
            </a:solidFill>
          </c:spPr>
          <c:invertIfNegative val="0"/>
          <c:dPt>
            <c:idx val="0"/>
            <c:invertIfNegative val="0"/>
            <c:bubble3D val="0"/>
            <c:spPr>
              <a:solidFill>
                <a:srgbClr val="00B0F0"/>
              </a:solidFill>
              <a:ln>
                <a:solidFill>
                  <a:schemeClr val="accent1"/>
                </a:solidFill>
              </a:ln>
            </c:spPr>
          </c:dPt>
          <c:dPt>
            <c:idx val="3"/>
            <c:invertIfNegative val="0"/>
            <c:bubble3D val="0"/>
          </c:dPt>
          <c:cat>
            <c:strRef>
              <c:f>Sheet1!$A$2:$A$8</c:f>
              <c:strCache>
                <c:ptCount val="7"/>
                <c:pt idx="0">
                  <c:v>Low</c:v>
                </c:pt>
                <c:pt idx="1">
                  <c:v>Middle</c:v>
                </c:pt>
                <c:pt idx="2">
                  <c:v>High</c:v>
                </c:pt>
                <c:pt idx="4">
                  <c:v>Low</c:v>
                </c:pt>
                <c:pt idx="5">
                  <c:v>Middle</c:v>
                </c:pt>
                <c:pt idx="6">
                  <c:v>High</c:v>
                </c:pt>
              </c:strCache>
            </c:strRef>
          </c:cat>
          <c:val>
            <c:numRef>
              <c:f>Sheet1!$B$2:$B$8</c:f>
              <c:numCache>
                <c:formatCode>General</c:formatCode>
                <c:ptCount val="7"/>
                <c:pt idx="0">
                  <c:v>3.34</c:v>
                </c:pt>
                <c:pt idx="1">
                  <c:v>3.01</c:v>
                </c:pt>
                <c:pt idx="2">
                  <c:v>2.5</c:v>
                </c:pt>
                <c:pt idx="4">
                  <c:v>3.34</c:v>
                </c:pt>
                <c:pt idx="5" formatCode="0.00">
                  <c:v>3.01</c:v>
                </c:pt>
                <c:pt idx="6">
                  <c:v>2.54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Education</c:v>
                </c:pt>
              </c:strCache>
            </c:strRef>
          </c:tx>
          <c:spPr>
            <a:solidFill>
              <a:srgbClr val="0070C0"/>
            </a:solidFill>
          </c:spPr>
          <c:invertIfNegative val="0"/>
          <c:cat>
            <c:strRef>
              <c:f>Sheet1!$A$2:$A$8</c:f>
              <c:strCache>
                <c:ptCount val="7"/>
                <c:pt idx="0">
                  <c:v>Low</c:v>
                </c:pt>
                <c:pt idx="1">
                  <c:v>Middle</c:v>
                </c:pt>
                <c:pt idx="2">
                  <c:v>High</c:v>
                </c:pt>
                <c:pt idx="4">
                  <c:v>Low</c:v>
                </c:pt>
                <c:pt idx="5">
                  <c:v>Middle</c:v>
                </c:pt>
                <c:pt idx="6">
                  <c:v>High</c:v>
                </c:pt>
              </c:strCache>
            </c:strRef>
          </c:cat>
          <c:val>
            <c:numRef>
              <c:f>Sheet1!$C$2:$C$8</c:f>
              <c:numCache>
                <c:formatCode>General</c:formatCode>
                <c:ptCount val="7"/>
                <c:pt idx="0">
                  <c:v>4.2</c:v>
                </c:pt>
                <c:pt idx="1">
                  <c:v>3.81</c:v>
                </c:pt>
                <c:pt idx="2">
                  <c:v>3.26</c:v>
                </c:pt>
                <c:pt idx="4">
                  <c:v>4.0999999999999996</c:v>
                </c:pt>
                <c:pt idx="5">
                  <c:v>3.78</c:v>
                </c:pt>
                <c:pt idx="6">
                  <c:v>3.34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63"/>
        <c:axId val="28561792"/>
        <c:axId val="28563328"/>
      </c:barChart>
      <c:catAx>
        <c:axId val="28561792"/>
        <c:scaling>
          <c:orientation val="minMax"/>
        </c:scaling>
        <c:delete val="0"/>
        <c:axPos val="b"/>
        <c:majorTickMark val="none"/>
        <c:minorTickMark val="none"/>
        <c:tickLblPos val="nextTo"/>
        <c:crossAx val="28563328"/>
        <c:crosses val="autoZero"/>
        <c:auto val="1"/>
        <c:lblAlgn val="ctr"/>
        <c:lblOffset val="100"/>
        <c:noMultiLvlLbl val="0"/>
      </c:catAx>
      <c:valAx>
        <c:axId val="28563328"/>
        <c:scaling>
          <c:orientation val="minMax"/>
        </c:scaling>
        <c:delete val="0"/>
        <c:axPos val="l"/>
        <c:majorGridlines>
          <c:spPr>
            <a:ln>
              <a:noFill/>
            </a:ln>
          </c:spPr>
        </c:majorGridlines>
        <c:numFmt formatCode="General" sourceLinked="1"/>
        <c:majorTickMark val="none"/>
        <c:minorTickMark val="none"/>
        <c:tickLblPos val="nextTo"/>
        <c:crossAx val="28561792"/>
        <c:crosses val="autoZero"/>
        <c:crossBetween val="between"/>
        <c:majorUnit val="1"/>
      </c:valAx>
    </c:plotArea>
    <c:legend>
      <c:legendPos val="r"/>
      <c:layout>
        <c:manualLayout>
          <c:xMode val="edge"/>
          <c:yMode val="edge"/>
          <c:x val="0.8163356931301019"/>
          <c:y val="6.2675874413438881E-4"/>
          <c:w val="0.14836726490269797"/>
          <c:h val="0.13526747091147467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5.2399098697568473E-2"/>
          <c:y val="6.3143972407604249E-2"/>
          <c:w val="0.93187763086218001"/>
          <c:h val="0.83184918469151747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Column1</c:v>
                </c:pt>
              </c:strCache>
            </c:strRef>
          </c:tx>
          <c:spPr>
            <a:solidFill>
              <a:schemeClr val="tx2">
                <a:lumMod val="75000"/>
              </a:schemeClr>
            </a:solidFill>
          </c:spPr>
          <c:invertIfNegative val="0"/>
          <c:dPt>
            <c:idx val="0"/>
            <c:invertIfNegative val="0"/>
            <c:bubble3D val="0"/>
            <c:spPr>
              <a:solidFill>
                <a:srgbClr val="0070C0"/>
              </a:solidFill>
              <a:ln>
                <a:solidFill>
                  <a:schemeClr val="accent1"/>
                </a:solidFill>
              </a:ln>
            </c:spPr>
          </c:dPt>
          <c:dPt>
            <c:idx val="3"/>
            <c:invertIfNegative val="0"/>
            <c:bubble3D val="0"/>
            <c:spPr>
              <a:solidFill>
                <a:srgbClr val="0070C0"/>
              </a:solidFill>
            </c:spPr>
          </c:dPt>
          <c:cat>
            <c:strRef>
              <c:f>Sheet1!$A$2:$A$8</c:f>
              <c:strCache>
                <c:ptCount val="7"/>
                <c:pt idx="0">
                  <c:v>Life Line</c:v>
                </c:pt>
                <c:pt idx="1">
                  <c:v>NHANES¹'² </c:v>
                </c:pt>
                <c:pt idx="2">
                  <c:v>  </c:v>
                </c:pt>
                <c:pt idx="3">
                  <c:v>Life Line</c:v>
                </c:pt>
                <c:pt idx="4">
                  <c:v>DTC³</c:v>
                </c:pt>
                <c:pt idx="5">
                  <c:v>Hupp⁴</c:v>
                </c:pt>
                <c:pt idx="6">
                  <c:v>CHS⁵</c:v>
                </c:pt>
              </c:strCache>
            </c:strRef>
          </c:cat>
          <c:val>
            <c:numRef>
              <c:f>Sheet1!$B$2:$B$8</c:f>
              <c:numCache>
                <c:formatCode>General</c:formatCode>
                <c:ptCount val="7"/>
                <c:pt idx="0">
                  <c:v>4.0999999999999996</c:v>
                </c:pt>
                <c:pt idx="1">
                  <c:v>4.3</c:v>
                </c:pt>
                <c:pt idx="3">
                  <c:v>3.3</c:v>
                </c:pt>
                <c:pt idx="4" formatCode="0.00">
                  <c:v>4.4000000000000004</c:v>
                </c:pt>
                <c:pt idx="5">
                  <c:v>3.7</c:v>
                </c:pt>
                <c:pt idx="6" formatCode="0.00">
                  <c:v>3.4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63"/>
        <c:overlap val="46"/>
        <c:axId val="160193152"/>
        <c:axId val="160219520"/>
      </c:barChart>
      <c:catAx>
        <c:axId val="160193152"/>
        <c:scaling>
          <c:orientation val="minMax"/>
        </c:scaling>
        <c:delete val="0"/>
        <c:axPos val="b"/>
        <c:majorTickMark val="out"/>
        <c:minorTickMark val="none"/>
        <c:tickLblPos val="nextTo"/>
        <c:crossAx val="160219520"/>
        <c:crosses val="autoZero"/>
        <c:auto val="1"/>
        <c:lblAlgn val="ctr"/>
        <c:lblOffset val="100"/>
        <c:noMultiLvlLbl val="0"/>
      </c:catAx>
      <c:valAx>
        <c:axId val="160219520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crossAx val="160193152"/>
        <c:crosses val="autoZero"/>
        <c:crossBetween val="between"/>
        <c:majorUnit val="1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14B5C-A7E8-427F-BB5B-A91FC9CFD93B}" type="datetimeFigureOut">
              <a:rPr lang="en-US" smtClean="0"/>
              <a:t>10/1/2014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D61D44-7CE3-45F1-BC21-C897F3CC80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4377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14B5C-A7E8-427F-BB5B-A91FC9CFD93B}" type="datetimeFigureOut">
              <a:rPr lang="en-US" smtClean="0"/>
              <a:t>10/1/2014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D61D44-7CE3-45F1-BC21-C897F3CC80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50142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14B5C-A7E8-427F-BB5B-A91FC9CFD93B}" type="datetimeFigureOut">
              <a:rPr lang="en-US" smtClean="0"/>
              <a:t>10/1/2014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D61D44-7CE3-45F1-BC21-C897F3CC80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30650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14B5C-A7E8-427F-BB5B-A91FC9CFD93B}" type="datetimeFigureOut">
              <a:rPr lang="en-US" smtClean="0"/>
              <a:t>10/1/2014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D61D44-7CE3-45F1-BC21-C897F3CC80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37030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14B5C-A7E8-427F-BB5B-A91FC9CFD93B}" type="datetimeFigureOut">
              <a:rPr lang="en-US" smtClean="0"/>
              <a:t>10/1/2014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D61D44-7CE3-45F1-BC21-C897F3CC80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52209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14B5C-A7E8-427F-BB5B-A91FC9CFD93B}" type="datetimeFigureOut">
              <a:rPr lang="en-US" smtClean="0"/>
              <a:t>10/1/2014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D61D44-7CE3-45F1-BC21-C897F3CC80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45008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14B5C-A7E8-427F-BB5B-A91FC9CFD93B}" type="datetimeFigureOut">
              <a:rPr lang="en-US" smtClean="0"/>
              <a:t>10/1/2014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D61D44-7CE3-45F1-BC21-C897F3CC80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55404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14B5C-A7E8-427F-BB5B-A91FC9CFD93B}" type="datetimeFigureOut">
              <a:rPr lang="en-US" smtClean="0"/>
              <a:t>10/1/2014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D61D44-7CE3-45F1-BC21-C897F3CC80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17610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14B5C-A7E8-427F-BB5B-A91FC9CFD93B}" type="datetimeFigureOut">
              <a:rPr lang="en-US" smtClean="0"/>
              <a:t>10/1/2014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D61D44-7CE3-45F1-BC21-C897F3CC80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83741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14B5C-A7E8-427F-BB5B-A91FC9CFD93B}" type="datetimeFigureOut">
              <a:rPr lang="en-US" smtClean="0"/>
              <a:t>10/1/2014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D61D44-7CE3-45F1-BC21-C897F3CC80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86812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14B5C-A7E8-427F-BB5B-A91FC9CFD93B}" type="datetimeFigureOut">
              <a:rPr lang="en-US" smtClean="0"/>
              <a:t>10/1/2014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D61D44-7CE3-45F1-BC21-C897F3CC80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74799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314B5C-A7E8-427F-BB5B-A91FC9CFD93B}" type="datetimeFigureOut">
              <a:rPr lang="en-US" smtClean="0"/>
              <a:t>10/1/2014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D61D44-7CE3-45F1-BC21-C897F3CC80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92804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25158612"/>
              </p:ext>
            </p:extLst>
          </p:nvPr>
        </p:nvGraphicFramePr>
        <p:xfrm>
          <a:off x="533400" y="990600"/>
          <a:ext cx="8305800" cy="51355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2057400" y="6324600"/>
            <a:ext cx="990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Income</a:t>
            </a:r>
            <a:endParaRPr lang="en-US" b="1" dirty="0"/>
          </a:p>
        </p:txBody>
      </p:sp>
      <p:sp>
        <p:nvSpPr>
          <p:cNvPr id="5" name="TextBox 4"/>
          <p:cNvSpPr txBox="1"/>
          <p:nvPr/>
        </p:nvSpPr>
        <p:spPr>
          <a:xfrm>
            <a:off x="6400800" y="6336268"/>
            <a:ext cx="1219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Education</a:t>
            </a:r>
            <a:endParaRPr lang="en-US" b="1" dirty="0"/>
          </a:p>
        </p:txBody>
      </p:sp>
      <p:sp>
        <p:nvSpPr>
          <p:cNvPr id="6" name="TextBox 5"/>
          <p:cNvSpPr txBox="1"/>
          <p:nvPr/>
        </p:nvSpPr>
        <p:spPr>
          <a:xfrm rot="16200000">
            <a:off x="-920234" y="3648045"/>
            <a:ext cx="2362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PAD Prevalence </a:t>
            </a:r>
            <a:r>
              <a:rPr lang="en-US" sz="2000" b="1" dirty="0" smtClean="0"/>
              <a:t>(%)</a:t>
            </a:r>
            <a:endParaRPr lang="en-US" sz="2000" b="1" dirty="0"/>
          </a:p>
        </p:txBody>
      </p:sp>
      <p:sp>
        <p:nvSpPr>
          <p:cNvPr id="9" name="Right Brace 8"/>
          <p:cNvSpPr/>
          <p:nvPr/>
        </p:nvSpPr>
        <p:spPr>
          <a:xfrm rot="5400000">
            <a:off x="2343150" y="5054879"/>
            <a:ext cx="304800" cy="2324100"/>
          </a:xfrm>
          <a:prstGeom prst="rightBrac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</a:endParaRPr>
          </a:p>
        </p:txBody>
      </p:sp>
      <p:sp>
        <p:nvSpPr>
          <p:cNvPr id="10" name="Right Brace 9"/>
          <p:cNvSpPr/>
          <p:nvPr/>
        </p:nvSpPr>
        <p:spPr>
          <a:xfrm rot="5400000">
            <a:off x="6743700" y="5143500"/>
            <a:ext cx="304800" cy="2209800"/>
          </a:xfrm>
          <a:prstGeom prst="rightBrac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76763" y="286552"/>
            <a:ext cx="706703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Supplementary Figure 1a. </a:t>
            </a:r>
            <a:r>
              <a:rPr lang="en-US" sz="2000" dirty="0" smtClean="0"/>
              <a:t>Prevalence </a:t>
            </a:r>
            <a:r>
              <a:rPr lang="en-US" sz="2000" dirty="0"/>
              <a:t>of </a:t>
            </a:r>
            <a:r>
              <a:rPr lang="en-US" sz="2000" dirty="0" smtClean="0"/>
              <a:t>peripheral </a:t>
            </a:r>
            <a:r>
              <a:rPr lang="en-US" sz="2000" dirty="0"/>
              <a:t>artery disease </a:t>
            </a:r>
            <a:r>
              <a:rPr lang="en-US" sz="2000" dirty="0" smtClean="0"/>
              <a:t>across </a:t>
            </a:r>
            <a:r>
              <a:rPr lang="en-US" sz="2000" dirty="0"/>
              <a:t>socioeconomic strata.</a:t>
            </a:r>
          </a:p>
          <a:p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4059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00602597"/>
              </p:ext>
            </p:extLst>
          </p:nvPr>
        </p:nvGraphicFramePr>
        <p:xfrm>
          <a:off x="457200" y="1066800"/>
          <a:ext cx="8458200" cy="50593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2057400" y="6324600"/>
            <a:ext cx="990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Income</a:t>
            </a:r>
            <a:endParaRPr lang="en-US" b="1" dirty="0"/>
          </a:p>
        </p:txBody>
      </p:sp>
      <p:sp>
        <p:nvSpPr>
          <p:cNvPr id="5" name="TextBox 4"/>
          <p:cNvSpPr txBox="1"/>
          <p:nvPr/>
        </p:nvSpPr>
        <p:spPr>
          <a:xfrm>
            <a:off x="6629400" y="6336268"/>
            <a:ext cx="1219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Education</a:t>
            </a:r>
            <a:endParaRPr lang="en-US" b="1" dirty="0"/>
          </a:p>
        </p:txBody>
      </p:sp>
      <p:sp>
        <p:nvSpPr>
          <p:cNvPr id="9" name="Right Brace 8"/>
          <p:cNvSpPr/>
          <p:nvPr/>
        </p:nvSpPr>
        <p:spPr>
          <a:xfrm rot="5400000">
            <a:off x="2343150" y="5054879"/>
            <a:ext cx="304800" cy="2324100"/>
          </a:xfrm>
          <a:prstGeom prst="rightBrac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</a:endParaRPr>
          </a:p>
        </p:txBody>
      </p:sp>
      <p:sp>
        <p:nvSpPr>
          <p:cNvPr id="10" name="Right Brace 9"/>
          <p:cNvSpPr/>
          <p:nvPr/>
        </p:nvSpPr>
        <p:spPr>
          <a:xfrm rot="5400000">
            <a:off x="7048500" y="5127833"/>
            <a:ext cx="304800" cy="2209800"/>
          </a:xfrm>
          <a:prstGeom prst="rightBrac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 rot="16200000">
            <a:off x="-920234" y="3648045"/>
            <a:ext cx="2362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CAS Prevalence </a:t>
            </a:r>
            <a:r>
              <a:rPr lang="en-US" sz="2000" b="1" dirty="0" smtClean="0"/>
              <a:t>(%)</a:t>
            </a:r>
            <a:endParaRPr lang="en-US" sz="20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476763" y="286552"/>
            <a:ext cx="683843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Supplementary Figure 1a. </a:t>
            </a:r>
            <a:r>
              <a:rPr lang="en-US" sz="2000" dirty="0" smtClean="0"/>
              <a:t>Prevalence </a:t>
            </a:r>
            <a:r>
              <a:rPr lang="en-US" sz="2000" dirty="0"/>
              <a:t>of </a:t>
            </a:r>
            <a:r>
              <a:rPr lang="en-US" sz="2000" dirty="0" smtClean="0"/>
              <a:t>carotid </a:t>
            </a:r>
            <a:r>
              <a:rPr lang="en-US" sz="2000" dirty="0"/>
              <a:t>artery </a:t>
            </a:r>
            <a:r>
              <a:rPr lang="en-US" sz="2000" dirty="0" smtClean="0"/>
              <a:t>stenosis across </a:t>
            </a:r>
            <a:r>
              <a:rPr lang="en-US" sz="2000" dirty="0"/>
              <a:t>socioeconomic strata.</a:t>
            </a:r>
          </a:p>
          <a:p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3614621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86412198"/>
              </p:ext>
            </p:extLst>
          </p:nvPr>
        </p:nvGraphicFramePr>
        <p:xfrm>
          <a:off x="609600" y="1905000"/>
          <a:ext cx="8077200" cy="42211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1676400" y="6324600"/>
            <a:ext cx="609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PAD</a:t>
            </a:r>
            <a:endParaRPr lang="en-US" b="1" dirty="0"/>
          </a:p>
        </p:txBody>
      </p:sp>
      <p:sp>
        <p:nvSpPr>
          <p:cNvPr id="5" name="TextBox 4"/>
          <p:cNvSpPr txBox="1"/>
          <p:nvPr/>
        </p:nvSpPr>
        <p:spPr>
          <a:xfrm>
            <a:off x="6096000" y="6336268"/>
            <a:ext cx="76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CAS</a:t>
            </a:r>
            <a:endParaRPr lang="en-US" b="1" dirty="0"/>
          </a:p>
        </p:txBody>
      </p:sp>
      <p:sp>
        <p:nvSpPr>
          <p:cNvPr id="6" name="TextBox 5"/>
          <p:cNvSpPr txBox="1"/>
          <p:nvPr/>
        </p:nvSpPr>
        <p:spPr>
          <a:xfrm rot="16200000">
            <a:off x="-539234" y="3587234"/>
            <a:ext cx="16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Prevalence (%)</a:t>
            </a:r>
            <a:endParaRPr lang="en-US" b="1" dirty="0"/>
          </a:p>
        </p:txBody>
      </p:sp>
      <p:sp>
        <p:nvSpPr>
          <p:cNvPr id="9" name="Right Brace 8"/>
          <p:cNvSpPr/>
          <p:nvPr/>
        </p:nvSpPr>
        <p:spPr>
          <a:xfrm rot="5400000">
            <a:off x="1828800" y="5645429"/>
            <a:ext cx="304800" cy="1143000"/>
          </a:xfrm>
          <a:prstGeom prst="rightBrac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</a:endParaRPr>
          </a:p>
        </p:txBody>
      </p:sp>
      <p:sp>
        <p:nvSpPr>
          <p:cNvPr id="10" name="Right Brace 9"/>
          <p:cNvSpPr/>
          <p:nvPr/>
        </p:nvSpPr>
        <p:spPr>
          <a:xfrm rot="5400000">
            <a:off x="6286500" y="4610100"/>
            <a:ext cx="304800" cy="3276600"/>
          </a:xfrm>
          <a:prstGeom prst="rightBrac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533400" y="457200"/>
            <a:ext cx="8001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Supplementary </a:t>
            </a:r>
            <a:r>
              <a:rPr lang="en-US" b="1" dirty="0" smtClean="0"/>
              <a:t>Figure 2</a:t>
            </a:r>
            <a:r>
              <a:rPr lang="en-US" dirty="0" smtClean="0"/>
              <a:t>. </a:t>
            </a:r>
            <a:r>
              <a:rPr lang="en-US" dirty="0" smtClean="0"/>
              <a:t>Prevalence of peripheral artery disease and carotid artery stenosis in different datasets.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106481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110</TotalTime>
  <Words>57</Words>
  <Application>Microsoft Office PowerPoint</Application>
  <PresentationFormat>On-screen Show (4:3)</PresentationFormat>
  <Paragraphs>12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PowerPoint Presentation</vt:lpstr>
      <vt:lpstr>PowerPoint Presentation</vt:lpstr>
      <vt:lpstr>PowerPoint Presentation</vt:lpstr>
    </vt:vector>
  </TitlesOfParts>
  <Company>NYU Langone Medical Center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Jeffrey Berger</dc:creator>
  <cp:lastModifiedBy>Jeffrey Berger</cp:lastModifiedBy>
  <cp:revision>6</cp:revision>
  <cp:lastPrinted>2014-09-23T17:35:23Z</cp:lastPrinted>
  <dcterms:created xsi:type="dcterms:W3CDTF">2014-09-23T17:25:13Z</dcterms:created>
  <dcterms:modified xsi:type="dcterms:W3CDTF">2014-10-01T20:27:27Z</dcterms:modified>
</cp:coreProperties>
</file>