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8" r:id="rId2"/>
    <p:sldId id="276" r:id="rId3"/>
    <p:sldId id="269" r:id="rId4"/>
    <p:sldId id="270" r:id="rId5"/>
    <p:sldId id="261" r:id="rId6"/>
    <p:sldId id="257" r:id="rId7"/>
    <p:sldId id="258" r:id="rId8"/>
    <p:sldId id="259" r:id="rId9"/>
    <p:sldId id="264" r:id="rId10"/>
    <p:sldId id="260" r:id="rId11"/>
    <p:sldId id="271" r:id="rId12"/>
    <p:sldId id="263" r:id="rId13"/>
    <p:sldId id="262" r:id="rId14"/>
    <p:sldId id="275" r:id="rId15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0" d="100"/>
          <a:sy n="120" d="100"/>
        </p:scale>
        <p:origin x="-2244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rivastavarm\Desktop\cetuximab%20stat1%20hla_data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rivastavarm\Desktop\cetuximab%20stat1%20hla_data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692749323458527"/>
          <c:y val="4.2866959705565401E-2"/>
          <c:w val="0.8730725067654147"/>
          <c:h val="0.8544004424708583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Result080712!$B$331:$B$335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spPr>
            <a:solidFill>
              <a:schemeClr val="tx1"/>
            </a:solidFill>
          </c:spPr>
          <c:invertIfNegative val="0"/>
          <c:val>
            <c:numRef>
              <c:f>Result080712!$C$331:$C$335</c:f>
              <c:numCache>
                <c:formatCode>General</c:formatCode>
                <c:ptCount val="5"/>
                <c:pt idx="0">
                  <c:v>1</c:v>
                </c:pt>
                <c:pt idx="1">
                  <c:v>2.14</c:v>
                </c:pt>
                <c:pt idx="2">
                  <c:v>50.76</c:v>
                </c:pt>
                <c:pt idx="3">
                  <c:v>3.94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80704"/>
        <c:axId val="7882240"/>
      </c:barChart>
      <c:catAx>
        <c:axId val="78807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7882240"/>
        <c:crosses val="autoZero"/>
        <c:auto val="1"/>
        <c:lblAlgn val="ctr"/>
        <c:lblOffset val="100"/>
        <c:noMultiLvlLbl val="0"/>
      </c:catAx>
      <c:valAx>
        <c:axId val="78822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7880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cat>
            <c:strRef>
              <c:f>Results!$A$135:$A$138</c:f>
              <c:strCache>
                <c:ptCount val="4"/>
                <c:pt idx="0">
                  <c:v>Unt</c:v>
                </c:pt>
                <c:pt idx="1">
                  <c:v>Cetx</c:v>
                </c:pt>
                <c:pt idx="2">
                  <c:v>IFNg</c:v>
                </c:pt>
                <c:pt idx="3">
                  <c:v>IFNg+ cetuximab</c:v>
                </c:pt>
              </c:strCache>
            </c:strRef>
          </c:cat>
          <c:val>
            <c:numRef>
              <c:f>Results!$B$135:$B$138</c:f>
              <c:numCache>
                <c:formatCode>General</c:formatCode>
                <c:ptCount val="4"/>
                <c:pt idx="0">
                  <c:v>1</c:v>
                </c:pt>
                <c:pt idx="1">
                  <c:v>1.08</c:v>
                </c:pt>
                <c:pt idx="2">
                  <c:v>10.414</c:v>
                </c:pt>
                <c:pt idx="3">
                  <c:v>21.95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"/>
        <c:overlap val="-57"/>
        <c:axId val="90758144"/>
        <c:axId val="105386752"/>
      </c:barChart>
      <c:catAx>
        <c:axId val="907581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05386752"/>
        <c:crossesAt val="1"/>
        <c:auto val="1"/>
        <c:lblAlgn val="ctr"/>
        <c:lblOffset val="100"/>
        <c:noMultiLvlLbl val="0"/>
      </c:catAx>
      <c:valAx>
        <c:axId val="105386752"/>
        <c:scaling>
          <c:logBase val="2"/>
          <c:orientation val="minMax"/>
        </c:scaling>
        <c:delete val="0"/>
        <c:axPos val="l"/>
        <c:majorGridlines/>
        <c:numFmt formatCode="General" sourceLinked="1"/>
        <c:majorTickMark val="out"/>
        <c:minorTickMark val="out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90758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764829396325459"/>
          <c:y val="4.3902887139107734E-2"/>
          <c:w val="0.79901837270341203"/>
          <c:h val="0.9066386701662292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cat>
            <c:strRef>
              <c:f>Results!$C$158:$C$161</c:f>
              <c:strCache>
                <c:ptCount val="4"/>
                <c:pt idx="0">
                  <c:v>Unt</c:v>
                </c:pt>
                <c:pt idx="1">
                  <c:v>Cetx</c:v>
                </c:pt>
                <c:pt idx="2">
                  <c:v>IFNg</c:v>
                </c:pt>
                <c:pt idx="3">
                  <c:v>IFNg+ cetuximab</c:v>
                </c:pt>
              </c:strCache>
            </c:strRef>
          </c:cat>
          <c:val>
            <c:numRef>
              <c:f>Results!$D$158:$D$161</c:f>
              <c:numCache>
                <c:formatCode>General</c:formatCode>
                <c:ptCount val="4"/>
                <c:pt idx="0">
                  <c:v>1</c:v>
                </c:pt>
                <c:pt idx="1">
                  <c:v>1.08</c:v>
                </c:pt>
                <c:pt idx="2">
                  <c:v>12.39</c:v>
                </c:pt>
                <c:pt idx="3">
                  <c:v>20.420000000000002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093696"/>
        <c:axId val="94095232"/>
      </c:barChart>
      <c:catAx>
        <c:axId val="9409369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94095232"/>
        <c:crosses val="autoZero"/>
        <c:auto val="1"/>
        <c:lblAlgn val="ctr"/>
        <c:lblOffset val="100"/>
        <c:noMultiLvlLbl val="0"/>
      </c:catAx>
      <c:valAx>
        <c:axId val="94095232"/>
        <c:scaling>
          <c:logBase val="2"/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94093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2477080601328781E-2"/>
          <c:y val="2.8019244452612186E-2"/>
          <c:w val="0.82231569555529416"/>
          <c:h val="0.9152201755750010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EGFR 853-861 L</c:v>
                </c:pt>
              </c:strCache>
            </c:strRef>
          </c:tx>
          <c:spPr>
            <a:ln w="28575">
              <a:solidFill>
                <a:prstClr val="black"/>
              </a:solidFill>
            </a:ln>
          </c:spPr>
          <c:marker>
            <c:spPr>
              <a:noFill/>
              <a:ln w="28575">
                <a:solidFill>
                  <a:sysClr val="windowText" lastClr="000000"/>
                </a:solidFill>
              </a:ln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1.0000000000000071E-2</c:v>
                </c:pt>
                <c:pt idx="1">
                  <c:v>0.1</c:v>
                </c:pt>
                <c:pt idx="2">
                  <c:v>1</c:v>
                </c:pt>
                <c:pt idx="3">
                  <c:v>10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1.029629629629621</c:v>
                </c:pt>
                <c:pt idx="1">
                  <c:v>1.029629629629621</c:v>
                </c:pt>
                <c:pt idx="2">
                  <c:v>0.82962962962963471</c:v>
                </c:pt>
                <c:pt idx="3">
                  <c:v>1.111111111111112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Sheet1!$E$1</c:f>
              <c:strCache>
                <c:ptCount val="1"/>
                <c:pt idx="0">
                  <c:v>MAGE -3 271-279</c:v>
                </c:pt>
              </c:strCache>
            </c:strRef>
          </c:tx>
          <c:spPr>
            <a:ln w="28575">
              <a:solidFill>
                <a:sysClr val="windowText" lastClr="000000"/>
              </a:solidFill>
            </a:ln>
          </c:spPr>
          <c:marker>
            <c:spPr>
              <a:noFill/>
              <a:ln w="28575">
                <a:solidFill>
                  <a:sysClr val="windowText" lastClr="000000"/>
                </a:solidFill>
              </a:ln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1.0000000000000071E-2</c:v>
                </c:pt>
                <c:pt idx="1">
                  <c:v>0.1</c:v>
                </c:pt>
                <c:pt idx="2">
                  <c:v>1</c:v>
                </c:pt>
                <c:pt idx="3">
                  <c:v>10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11.111111111111018</c:v>
                </c:pt>
                <c:pt idx="1">
                  <c:v>14.497354497354499</c:v>
                </c:pt>
                <c:pt idx="2">
                  <c:v>25.185185185185187</c:v>
                </c:pt>
                <c:pt idx="3">
                  <c:v>48.359788359788034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136960"/>
        <c:axId val="94163712"/>
      </c:lineChart>
      <c:catAx>
        <c:axId val="94136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4163712"/>
        <c:crosses val="autoZero"/>
        <c:auto val="1"/>
        <c:lblAlgn val="ctr"/>
        <c:lblOffset val="100"/>
        <c:noMultiLvlLbl val="0"/>
      </c:catAx>
      <c:valAx>
        <c:axId val="94163712"/>
        <c:scaling>
          <c:orientation val="minMax"/>
          <c:max val="5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94136960"/>
        <c:crosses val="autoZero"/>
        <c:crossBetween val="between"/>
        <c:majorUnit val="25"/>
      </c:valAx>
      <c:spPr>
        <a:ln>
          <a:solidFill>
            <a:prstClr val="black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010"/>
          </a:xfrm>
          <a:prstGeom prst="rect">
            <a:avLst/>
          </a:prstGeom>
        </p:spPr>
        <p:txBody>
          <a:bodyPr vert="horz" lIns="92301" tIns="46151" rIns="92301" bIns="461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6" y="0"/>
            <a:ext cx="3004820" cy="461010"/>
          </a:xfrm>
          <a:prstGeom prst="rect">
            <a:avLst/>
          </a:prstGeom>
        </p:spPr>
        <p:txBody>
          <a:bodyPr vert="horz" lIns="92301" tIns="46151" rIns="92301" bIns="46151" rtlCol="0"/>
          <a:lstStyle>
            <a:lvl1pPr algn="r">
              <a:defRPr sz="1200"/>
            </a:lvl1pPr>
          </a:lstStyle>
          <a:p>
            <a:fld id="{0AD6BBEA-E7A2-45E2-AE09-B364ECE6104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590"/>
            <a:ext cx="3004820" cy="461010"/>
          </a:xfrm>
          <a:prstGeom prst="rect">
            <a:avLst/>
          </a:prstGeom>
        </p:spPr>
        <p:txBody>
          <a:bodyPr vert="horz" lIns="92301" tIns="46151" rIns="92301" bIns="461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6" y="8757590"/>
            <a:ext cx="3004820" cy="461010"/>
          </a:xfrm>
          <a:prstGeom prst="rect">
            <a:avLst/>
          </a:prstGeom>
        </p:spPr>
        <p:txBody>
          <a:bodyPr vert="horz" lIns="92301" tIns="46151" rIns="92301" bIns="46151" rtlCol="0" anchor="b"/>
          <a:lstStyle>
            <a:lvl1pPr algn="r">
              <a:defRPr sz="1200"/>
            </a:lvl1pPr>
          </a:lstStyle>
          <a:p>
            <a:fld id="{1EB7A08E-BA85-431F-B6A5-F6A3D02D8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73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010"/>
          </a:xfrm>
          <a:prstGeom prst="rect">
            <a:avLst/>
          </a:prstGeom>
        </p:spPr>
        <p:txBody>
          <a:bodyPr vert="horz" lIns="92301" tIns="46151" rIns="92301" bIns="461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6" y="0"/>
            <a:ext cx="3004820" cy="461010"/>
          </a:xfrm>
          <a:prstGeom prst="rect">
            <a:avLst/>
          </a:prstGeom>
        </p:spPr>
        <p:txBody>
          <a:bodyPr vert="horz" lIns="92301" tIns="46151" rIns="92301" bIns="46151" rtlCol="0"/>
          <a:lstStyle>
            <a:lvl1pPr algn="r">
              <a:defRPr sz="1200"/>
            </a:lvl1pPr>
          </a:lstStyle>
          <a:p>
            <a:fld id="{4B80D592-C3D1-4C7E-8A3E-9E5BA47592EE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0563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1" tIns="46151" rIns="92301" bIns="4615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79595"/>
            <a:ext cx="5547360" cy="4149090"/>
          </a:xfrm>
          <a:prstGeom prst="rect">
            <a:avLst/>
          </a:prstGeom>
        </p:spPr>
        <p:txBody>
          <a:bodyPr vert="horz" lIns="92301" tIns="46151" rIns="92301" bIns="4615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04820" cy="461010"/>
          </a:xfrm>
          <a:prstGeom prst="rect">
            <a:avLst/>
          </a:prstGeom>
        </p:spPr>
        <p:txBody>
          <a:bodyPr vert="horz" lIns="92301" tIns="46151" rIns="92301" bIns="461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6" y="8757590"/>
            <a:ext cx="3004820" cy="461010"/>
          </a:xfrm>
          <a:prstGeom prst="rect">
            <a:avLst/>
          </a:prstGeom>
        </p:spPr>
        <p:txBody>
          <a:bodyPr vert="horz" lIns="92301" tIns="46151" rIns="92301" bIns="46151" rtlCol="0" anchor="b"/>
          <a:lstStyle>
            <a:lvl1pPr algn="r">
              <a:defRPr sz="1200"/>
            </a:lvl1pPr>
          </a:lstStyle>
          <a:p>
            <a:fld id="{AD53F182-1725-45CB-A44D-B5591599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70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E160-C11F-4510-A32B-3C956D0CE05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567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02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36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3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68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83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830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8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0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46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7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054EA-2B94-4BDF-9149-E3DCBCE53392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87D90-8CED-4695-A87E-6C38A9A6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16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6200" y="-20892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S1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167" y="71946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215246" y="3300589"/>
            <a:ext cx="5389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MFI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 l="10976" t="9937" b="17449"/>
          <a:stretch>
            <a:fillRect/>
          </a:stretch>
        </p:blipFill>
        <p:spPr bwMode="auto">
          <a:xfrm>
            <a:off x="706920" y="2105697"/>
            <a:ext cx="1762290" cy="277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1810911" y="2078763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61640" y="2074078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9418640">
            <a:off x="1908551" y="1668766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HC-10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9418640">
            <a:off x="1041020" y="1662194"/>
            <a:ext cx="798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HCA-2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71689" y="2279615"/>
            <a:ext cx="792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P=0.0003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683276" y="2481535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932359"/>
            <a:ext cx="4495800" cy="299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977103" y="956932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  No treatment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65450" y="946299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Cetuximab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05536" y="987107"/>
            <a:ext cx="200607" cy="20116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4" name="Rectangle 53"/>
          <p:cNvSpPr/>
          <p:nvPr/>
        </p:nvSpPr>
        <p:spPr>
          <a:xfrm>
            <a:off x="2066666" y="995033"/>
            <a:ext cx="200607" cy="20116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557967" y="910070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  No treatment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51299" y="914400"/>
            <a:ext cx="588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  EGF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486400" y="940245"/>
            <a:ext cx="200607" cy="20116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8" name="Rectangle 57"/>
          <p:cNvSpPr/>
          <p:nvPr/>
        </p:nvSpPr>
        <p:spPr>
          <a:xfrm>
            <a:off x="6693856" y="939384"/>
            <a:ext cx="200607" cy="20116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549835" y="2207413"/>
            <a:ext cx="741240" cy="823762"/>
            <a:chOff x="4549835" y="2207413"/>
            <a:chExt cx="741240" cy="823762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4549835" y="2207413"/>
              <a:ext cx="7315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5291075" y="2208215"/>
              <a:ext cx="0" cy="8229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5982970" y="2203737"/>
            <a:ext cx="640080" cy="2290102"/>
            <a:chOff x="4599495" y="2198787"/>
            <a:chExt cx="640080" cy="2290102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4599495" y="2198787"/>
              <a:ext cx="64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235376" y="2202889"/>
              <a:ext cx="0" cy="228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Straight Connector 65"/>
          <p:cNvCxnSpPr/>
          <p:nvPr/>
        </p:nvCxnSpPr>
        <p:spPr>
          <a:xfrm>
            <a:off x="7331710" y="2209800"/>
            <a:ext cx="64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969250" y="2210602"/>
            <a:ext cx="0" cy="8229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331974" y="2209800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980676" y="2209800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4876800" y="1998287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232025" y="2004235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 rot="19351573">
            <a:off x="4324322" y="1574811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HLA-A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 rot="19351573">
            <a:off x="4925647" y="1511013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HLA-B/C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6238148" y="1998287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593373" y="2004235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 rot="19351573">
            <a:off x="5619722" y="1573042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HLA-A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 rot="19351573">
            <a:off x="6221047" y="1509244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HLA-B/C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7560121" y="1998287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915346" y="2004235"/>
            <a:ext cx="54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 rot="19351573">
            <a:off x="6941695" y="1573042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HLA-A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 rot="19351573">
            <a:off x="7543020" y="1509244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HLA-B/C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529393" y="1981200"/>
            <a:ext cx="792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P=0.0063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896586" y="71946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5968329" y="1981200"/>
            <a:ext cx="792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P&lt;0.0001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251327" y="1981200"/>
            <a:ext cx="792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P=0.0076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 rot="16200000">
            <a:off x="2965526" y="3200513"/>
            <a:ext cx="1311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Fold change</a:t>
            </a: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 (MFI)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302637" y="4811233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JHU-022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1" name="Straight Connector 120"/>
          <p:cNvCxnSpPr/>
          <p:nvPr/>
        </p:nvCxnSpPr>
        <p:spPr>
          <a:xfrm>
            <a:off x="4267462" y="4844901"/>
            <a:ext cx="10972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5726790" y="4811233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SCC90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5585285" y="4844901"/>
            <a:ext cx="10972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7121425" y="4811233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93VU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>
            <a:off x="6979920" y="4844901"/>
            <a:ext cx="10972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61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790575" y="381655"/>
            <a:ext cx="7239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200" dirty="0" err="1" smtClean="0"/>
              <a:t>mAb</a:t>
            </a:r>
            <a:r>
              <a:rPr lang="en-US" sz="1200" dirty="0" smtClean="0"/>
              <a:t> 12b6  does not  recognize  HLA-A2 restricted EGFR </a:t>
            </a:r>
            <a:r>
              <a:rPr lang="en-US" sz="1200" baseline="-25000" dirty="0" smtClean="0"/>
              <a:t>853-861</a:t>
            </a:r>
            <a:r>
              <a:rPr lang="en-US" sz="1200" dirty="0" smtClean="0"/>
              <a:t> peptide  induced assembled  pan-HLA class I, whereas </a:t>
            </a:r>
            <a:r>
              <a:rPr lang="en-US" sz="1200" dirty="0" err="1" smtClean="0"/>
              <a:t>mAb</a:t>
            </a:r>
            <a:r>
              <a:rPr lang="en-US" sz="1200" dirty="0" smtClean="0"/>
              <a:t> W6/32 recognize assembled pan-HLA class I  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2" t="8781" b="8001"/>
          <a:stretch/>
        </p:blipFill>
        <p:spPr bwMode="auto">
          <a:xfrm>
            <a:off x="1838325" y="1705630"/>
            <a:ext cx="5191124" cy="279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24454" y="990600"/>
            <a:ext cx="254317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dirty="0" err="1" smtClean="0"/>
              <a:t>mAb</a:t>
            </a:r>
            <a:r>
              <a:rPr lang="en-US" sz="1600" dirty="0" smtClean="0"/>
              <a:t> W6/32 binding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3419475" y="4991100"/>
            <a:ext cx="533400" cy="0"/>
          </a:xfrm>
          <a:prstGeom prst="line">
            <a:avLst/>
          </a:prstGeom>
          <a:noFill/>
          <a:ln w="76200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3971925" y="4838700"/>
            <a:ext cx="2514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100" dirty="0"/>
              <a:t>IgG1 Isotype </a:t>
            </a:r>
            <a:r>
              <a:rPr lang="en-US" sz="1100" dirty="0" smtClean="0"/>
              <a:t>10 </a:t>
            </a:r>
            <a:r>
              <a:rPr lang="en-US" sz="1100" dirty="0" smtClean="0">
                <a:latin typeface="Symbol" pitchFamily="18" charset="2"/>
              </a:rPr>
              <a:t>m</a:t>
            </a:r>
            <a:r>
              <a:rPr lang="en-US" sz="1100" dirty="0" smtClean="0"/>
              <a:t>g/ml </a:t>
            </a:r>
            <a:r>
              <a:rPr lang="en-US" sz="1100" dirty="0"/>
              <a:t>(</a:t>
            </a:r>
            <a:r>
              <a:rPr lang="en-US" sz="1100" dirty="0" smtClean="0"/>
              <a:t>MFI: </a:t>
            </a:r>
            <a:r>
              <a:rPr lang="en-US" sz="1100" dirty="0"/>
              <a:t>9.58)</a:t>
            </a: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371475" y="53721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876300" y="5229225"/>
            <a:ext cx="31813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100" dirty="0"/>
              <a:t>EGFR </a:t>
            </a:r>
            <a:r>
              <a:rPr lang="en-US" sz="1100" baseline="-25000" dirty="0" smtClean="0"/>
              <a:t>853-861</a:t>
            </a:r>
            <a:r>
              <a:rPr lang="en-US" sz="1100" dirty="0" smtClean="0"/>
              <a:t> 10 </a:t>
            </a:r>
            <a:r>
              <a:rPr lang="en-US" sz="1100" dirty="0" smtClean="0">
                <a:latin typeface="Symbol" pitchFamily="18" charset="2"/>
              </a:rPr>
              <a:t>m</a:t>
            </a:r>
            <a:r>
              <a:rPr lang="en-US" sz="1100" dirty="0" smtClean="0"/>
              <a:t>g/ml </a:t>
            </a:r>
            <a:r>
              <a:rPr lang="en-US" sz="1100" dirty="0"/>
              <a:t>+ </a:t>
            </a:r>
            <a:r>
              <a:rPr lang="en-US" sz="1100" dirty="0" err="1" smtClean="0"/>
              <a:t>mAb</a:t>
            </a:r>
            <a:r>
              <a:rPr lang="en-US" sz="1100" dirty="0" smtClean="0"/>
              <a:t> 12b6 </a:t>
            </a:r>
            <a:r>
              <a:rPr lang="en-US" sz="1100" dirty="0"/>
              <a:t>(</a:t>
            </a:r>
            <a:r>
              <a:rPr lang="en-US" sz="1100" dirty="0" smtClean="0"/>
              <a:t>MFI: </a:t>
            </a:r>
            <a:r>
              <a:rPr lang="en-US" sz="1100" dirty="0"/>
              <a:t>10.5)</a:t>
            </a: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352425" y="5819775"/>
            <a:ext cx="533400" cy="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866775" y="5391150"/>
            <a:ext cx="3048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100" dirty="0"/>
              <a:t>EGFR </a:t>
            </a:r>
            <a:r>
              <a:rPr lang="en-US" sz="1100" baseline="-25000" dirty="0" smtClean="0"/>
              <a:t>853-861</a:t>
            </a:r>
            <a:r>
              <a:rPr lang="en-US" sz="1100" dirty="0" smtClean="0"/>
              <a:t> 1 </a:t>
            </a:r>
            <a:r>
              <a:rPr lang="en-US" sz="1100" dirty="0" smtClean="0">
                <a:latin typeface="Symbol" pitchFamily="18" charset="2"/>
              </a:rPr>
              <a:t>m</a:t>
            </a:r>
            <a:r>
              <a:rPr lang="en-US" sz="1100" dirty="0" smtClean="0"/>
              <a:t>g/ml </a:t>
            </a:r>
            <a:r>
              <a:rPr lang="en-US" sz="1100" dirty="0"/>
              <a:t>+ </a:t>
            </a:r>
            <a:r>
              <a:rPr lang="en-US" sz="1100" dirty="0" err="1" smtClean="0"/>
              <a:t>mAb</a:t>
            </a:r>
            <a:r>
              <a:rPr lang="en-US" sz="1100" dirty="0" smtClean="0"/>
              <a:t> 12b6 </a:t>
            </a:r>
            <a:r>
              <a:rPr lang="en-US" sz="1100" dirty="0"/>
              <a:t>(</a:t>
            </a:r>
            <a:r>
              <a:rPr lang="en-US" sz="1100" dirty="0" smtClean="0"/>
              <a:t>MFI: </a:t>
            </a:r>
            <a:r>
              <a:rPr lang="en-US" sz="1100" dirty="0"/>
              <a:t>7.84)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866775" y="5553075"/>
            <a:ext cx="31813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100" dirty="0"/>
              <a:t>EGFR </a:t>
            </a:r>
            <a:r>
              <a:rPr lang="en-US" sz="1100" baseline="-25000" dirty="0" smtClean="0"/>
              <a:t>853-861</a:t>
            </a:r>
            <a:r>
              <a:rPr lang="en-US" sz="1100" dirty="0" smtClean="0"/>
              <a:t>  0.1 </a:t>
            </a:r>
            <a:r>
              <a:rPr lang="en-US" sz="1100" dirty="0" smtClean="0">
                <a:latin typeface="Symbol" pitchFamily="18" charset="2"/>
              </a:rPr>
              <a:t>m</a:t>
            </a:r>
            <a:r>
              <a:rPr lang="en-US" sz="1100" dirty="0" smtClean="0"/>
              <a:t>g/ml </a:t>
            </a:r>
            <a:r>
              <a:rPr lang="en-US" sz="1100" dirty="0"/>
              <a:t>+ </a:t>
            </a:r>
            <a:r>
              <a:rPr lang="en-US" sz="1100" dirty="0" err="1" smtClean="0"/>
              <a:t>mAb</a:t>
            </a:r>
            <a:r>
              <a:rPr lang="en-US" sz="1100" dirty="0" smtClean="0"/>
              <a:t> 12b6 </a:t>
            </a:r>
            <a:r>
              <a:rPr lang="en-US" sz="1100" dirty="0"/>
              <a:t>(</a:t>
            </a:r>
            <a:r>
              <a:rPr lang="en-US" sz="1100" dirty="0" smtClean="0"/>
              <a:t>MFI: </a:t>
            </a:r>
            <a:r>
              <a:rPr lang="en-US" sz="1100" dirty="0"/>
              <a:t>9.73)</a:t>
            </a:r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361950" y="5676900"/>
            <a:ext cx="533400" cy="0"/>
          </a:xfrm>
          <a:prstGeom prst="line">
            <a:avLst/>
          </a:prstGeom>
          <a:noFill/>
          <a:ln w="28575">
            <a:solidFill>
              <a:srgbClr val="FF3300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361950" y="5524500"/>
            <a:ext cx="533400" cy="0"/>
          </a:xfrm>
          <a:prstGeom prst="line">
            <a:avLst/>
          </a:prstGeom>
          <a:noFill/>
          <a:ln w="28575">
            <a:solidFill>
              <a:srgbClr val="339933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857250" y="5705475"/>
            <a:ext cx="33337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100" dirty="0"/>
              <a:t>EGFR </a:t>
            </a:r>
            <a:r>
              <a:rPr lang="en-US" sz="1100" baseline="-25000" dirty="0" smtClean="0"/>
              <a:t>853-861</a:t>
            </a:r>
            <a:r>
              <a:rPr lang="en-US" sz="1100" dirty="0" smtClean="0"/>
              <a:t>  0.01</a:t>
            </a:r>
            <a:r>
              <a:rPr lang="en-US" sz="1100" dirty="0" smtClean="0">
                <a:latin typeface="Symbol" pitchFamily="18" charset="2"/>
              </a:rPr>
              <a:t>m</a:t>
            </a:r>
            <a:r>
              <a:rPr lang="en-US" sz="1100" dirty="0" smtClean="0"/>
              <a:t>g/ml </a:t>
            </a:r>
            <a:r>
              <a:rPr lang="en-US" sz="1100" dirty="0"/>
              <a:t>+ </a:t>
            </a:r>
            <a:r>
              <a:rPr lang="en-US" sz="1100" dirty="0" err="1" smtClean="0"/>
              <a:t>mAb</a:t>
            </a:r>
            <a:r>
              <a:rPr lang="en-US" sz="1100" dirty="0" smtClean="0"/>
              <a:t> 12b6 </a:t>
            </a:r>
            <a:r>
              <a:rPr lang="en-US" sz="1100" dirty="0"/>
              <a:t>(</a:t>
            </a:r>
            <a:r>
              <a:rPr lang="en-US" sz="1100" dirty="0" smtClean="0"/>
              <a:t>MFI: </a:t>
            </a:r>
            <a:r>
              <a:rPr lang="en-US" sz="1100" dirty="0"/>
              <a:t>9.73)</a:t>
            </a:r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>
            <a:off x="5029200" y="5326062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5553074" y="5183187"/>
            <a:ext cx="33623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100" dirty="0"/>
              <a:t>EGFR </a:t>
            </a:r>
            <a:r>
              <a:rPr lang="en-US" sz="1100" baseline="-25000" dirty="0" smtClean="0"/>
              <a:t>853-861</a:t>
            </a:r>
            <a:r>
              <a:rPr lang="en-US" sz="1100" dirty="0" smtClean="0"/>
              <a:t> 10 </a:t>
            </a:r>
            <a:r>
              <a:rPr lang="en-US" sz="1100" dirty="0" smtClean="0">
                <a:latin typeface="Symbol" pitchFamily="18" charset="2"/>
              </a:rPr>
              <a:t>m</a:t>
            </a:r>
            <a:r>
              <a:rPr lang="en-US" sz="1100" dirty="0" smtClean="0"/>
              <a:t>g/ml </a:t>
            </a:r>
            <a:r>
              <a:rPr lang="en-US" sz="1100" dirty="0"/>
              <a:t>+ </a:t>
            </a:r>
            <a:r>
              <a:rPr lang="en-US" sz="1100" dirty="0" err="1" smtClean="0"/>
              <a:t>mAb</a:t>
            </a:r>
            <a:r>
              <a:rPr lang="en-US" sz="1100" dirty="0" smtClean="0"/>
              <a:t> W6/32 </a:t>
            </a:r>
            <a:r>
              <a:rPr lang="en-US" sz="1100" dirty="0"/>
              <a:t>(</a:t>
            </a:r>
            <a:r>
              <a:rPr lang="en-US" sz="1100" dirty="0" smtClean="0"/>
              <a:t>MFI: </a:t>
            </a:r>
            <a:r>
              <a:rPr lang="en-US" sz="1100" dirty="0"/>
              <a:t>720)</a:t>
            </a:r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>
            <a:off x="5019675" y="5772150"/>
            <a:ext cx="533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5543550" y="5353050"/>
            <a:ext cx="32194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100" dirty="0"/>
              <a:t>EGFR </a:t>
            </a:r>
            <a:r>
              <a:rPr lang="en-US" sz="1100" baseline="-25000" dirty="0" smtClean="0"/>
              <a:t>853-861</a:t>
            </a:r>
            <a:r>
              <a:rPr lang="en-US" sz="1100" dirty="0" smtClean="0"/>
              <a:t> 1 </a:t>
            </a:r>
            <a:r>
              <a:rPr lang="en-US" sz="1100" dirty="0" smtClean="0">
                <a:latin typeface="Symbol" pitchFamily="18" charset="2"/>
              </a:rPr>
              <a:t>m</a:t>
            </a:r>
            <a:r>
              <a:rPr lang="en-US" sz="1100" dirty="0" smtClean="0"/>
              <a:t>g/ml </a:t>
            </a:r>
            <a:r>
              <a:rPr lang="en-US" sz="1100" dirty="0"/>
              <a:t>+ Ab </a:t>
            </a:r>
            <a:r>
              <a:rPr lang="en-US" sz="1100" dirty="0" smtClean="0"/>
              <a:t>W6/32 </a:t>
            </a:r>
            <a:r>
              <a:rPr lang="en-US" sz="1100" dirty="0"/>
              <a:t>(</a:t>
            </a:r>
            <a:r>
              <a:rPr lang="en-US" sz="1100" dirty="0" smtClean="0"/>
              <a:t>MFI: </a:t>
            </a:r>
            <a:r>
              <a:rPr lang="en-US" sz="1100" dirty="0"/>
              <a:t>645)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5553074" y="5524500"/>
            <a:ext cx="32861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100" dirty="0"/>
              <a:t>EGFR </a:t>
            </a:r>
            <a:r>
              <a:rPr lang="en-US" sz="1100" baseline="-25000" dirty="0" smtClean="0"/>
              <a:t>853-861</a:t>
            </a:r>
            <a:r>
              <a:rPr lang="en-US" sz="1100" dirty="0" smtClean="0"/>
              <a:t> 0.1</a:t>
            </a:r>
            <a:r>
              <a:rPr lang="en-US" sz="1100" dirty="0" smtClean="0">
                <a:latin typeface="Symbol" pitchFamily="18" charset="2"/>
              </a:rPr>
              <a:t>  m</a:t>
            </a:r>
            <a:r>
              <a:rPr lang="en-US" sz="1100" dirty="0" smtClean="0"/>
              <a:t>g/ml </a:t>
            </a:r>
            <a:r>
              <a:rPr lang="en-US" sz="1100" dirty="0"/>
              <a:t>+ Ab </a:t>
            </a:r>
            <a:r>
              <a:rPr lang="en-US" sz="1100" dirty="0" smtClean="0"/>
              <a:t>W6/32 </a:t>
            </a:r>
            <a:r>
              <a:rPr lang="en-US" sz="1100" dirty="0"/>
              <a:t>(</a:t>
            </a:r>
            <a:r>
              <a:rPr lang="en-US" sz="1100" dirty="0" smtClean="0"/>
              <a:t>MFI: </a:t>
            </a:r>
            <a:r>
              <a:rPr lang="en-US" sz="1100" dirty="0"/>
              <a:t>637)</a:t>
            </a:r>
          </a:p>
        </p:txBody>
      </p:sp>
      <p:sp>
        <p:nvSpPr>
          <p:cNvPr id="23" name="Line 27"/>
          <p:cNvSpPr>
            <a:spLocks noChangeShapeType="1"/>
          </p:cNvSpPr>
          <p:nvPr/>
        </p:nvSpPr>
        <p:spPr bwMode="auto">
          <a:xfrm>
            <a:off x="5019675" y="5638800"/>
            <a:ext cx="5334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>
            <a:off x="5019675" y="5486400"/>
            <a:ext cx="533400" cy="0"/>
          </a:xfrm>
          <a:prstGeom prst="line">
            <a:avLst/>
          </a:prstGeom>
          <a:noFill/>
          <a:ln w="28575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100"/>
          </a:p>
        </p:txBody>
      </p:sp>
      <p:sp>
        <p:nvSpPr>
          <p:cNvPr id="25" name="Text Box 29"/>
          <p:cNvSpPr txBox="1">
            <a:spLocks noChangeArrowheads="1"/>
          </p:cNvSpPr>
          <p:nvPr/>
        </p:nvSpPr>
        <p:spPr bwMode="auto">
          <a:xfrm>
            <a:off x="5543550" y="5667375"/>
            <a:ext cx="32194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100" dirty="0"/>
              <a:t>EGFR </a:t>
            </a:r>
            <a:r>
              <a:rPr lang="en-US" sz="1100" baseline="-25000" dirty="0" smtClean="0"/>
              <a:t>853-861</a:t>
            </a:r>
            <a:r>
              <a:rPr lang="en-US" sz="1100" dirty="0" smtClean="0"/>
              <a:t> 0.01 </a:t>
            </a:r>
            <a:r>
              <a:rPr lang="en-US" sz="1100" dirty="0" smtClean="0">
                <a:latin typeface="Symbol" pitchFamily="18" charset="2"/>
              </a:rPr>
              <a:t>m</a:t>
            </a:r>
            <a:r>
              <a:rPr lang="en-US" sz="1100" dirty="0" smtClean="0"/>
              <a:t>g/ml </a:t>
            </a:r>
            <a:r>
              <a:rPr lang="en-US" sz="1100" dirty="0"/>
              <a:t>+ Ab </a:t>
            </a:r>
            <a:r>
              <a:rPr lang="en-US" sz="1100" dirty="0" smtClean="0"/>
              <a:t>W6/32 </a:t>
            </a:r>
            <a:r>
              <a:rPr lang="en-US" sz="1100" dirty="0"/>
              <a:t>(</a:t>
            </a:r>
            <a:r>
              <a:rPr lang="en-US" sz="1100" dirty="0" smtClean="0"/>
              <a:t>MFI: </a:t>
            </a:r>
            <a:r>
              <a:rPr lang="en-US" sz="1100" dirty="0"/>
              <a:t>608)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54765" y="4542651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Fl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(Log)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572000" y="1366935"/>
            <a:ext cx="1914525" cy="228600"/>
            <a:chOff x="4572000" y="1685925"/>
            <a:chExt cx="1914525" cy="22860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4572000" y="1685925"/>
              <a:ext cx="1905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572000" y="1685925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6486525" y="1685925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866900" y="1385985"/>
            <a:ext cx="1924050" cy="228600"/>
            <a:chOff x="4533900" y="1685925"/>
            <a:chExt cx="1924050" cy="2286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4543425" y="1685925"/>
              <a:ext cx="1905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533900" y="1685925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6457950" y="1685925"/>
              <a:ext cx="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371600" y="999378"/>
            <a:ext cx="294322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dirty="0" err="1" smtClean="0"/>
              <a:t>mAb</a:t>
            </a:r>
            <a:r>
              <a:rPr lang="en-US" sz="1600" dirty="0" smtClean="0"/>
              <a:t> 12B6 binding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1053056" y="2844185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Cell number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-83568" y="-52791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S5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04875" y="104039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74307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6538" t="9524" r="10537" b="6349"/>
          <a:stretch/>
        </p:blipFill>
        <p:spPr bwMode="auto">
          <a:xfrm>
            <a:off x="1173879" y="1174378"/>
            <a:ext cx="3305584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 rot="16200000">
            <a:off x="-15862" y="2908345"/>
            <a:ext cx="1963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Fold Change (MFI)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813682" y="2671653"/>
            <a:ext cx="914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393959" y="1371303"/>
            <a:ext cx="914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76020" y="65502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144707" y="1033853"/>
            <a:ext cx="11887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379452" y="1044995"/>
            <a:ext cx="11887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92623" y="749949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HLA-A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2130" y="741323"/>
            <a:ext cx="1050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HLA-B/C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89245" y="2476900"/>
            <a:ext cx="7665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P&lt;0.0001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3836" y="1176086"/>
            <a:ext cx="7665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P&lt;0.0001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486265" y="5152832"/>
            <a:ext cx="1329988" cy="845030"/>
            <a:chOff x="1088013" y="4826625"/>
            <a:chExt cx="1329988" cy="845030"/>
          </a:xfrm>
        </p:grpSpPr>
        <p:sp>
          <p:nvSpPr>
            <p:cNvPr id="14" name="TextBox 13"/>
            <p:cNvSpPr txBox="1"/>
            <p:nvPr/>
          </p:nvSpPr>
          <p:spPr>
            <a:xfrm>
              <a:off x="1088013" y="4830283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07063" y="5061760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40438" y="5065858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43653" y="4837258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82203" y="5332327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03584" y="5072393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23006" y="4829502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87833" y="4826625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95195" y="5057775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13109" y="5333101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04900" y="5303752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59488" y="5304526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048365" y="5135580"/>
            <a:ext cx="1331786" cy="862282"/>
            <a:chOff x="1088013" y="4809373"/>
            <a:chExt cx="1331786" cy="862282"/>
          </a:xfrm>
        </p:grpSpPr>
        <p:sp>
          <p:nvSpPr>
            <p:cNvPr id="27" name="TextBox 26"/>
            <p:cNvSpPr txBox="1"/>
            <p:nvPr/>
          </p:nvSpPr>
          <p:spPr>
            <a:xfrm>
              <a:off x="1088013" y="4830283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07063" y="5061760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40438" y="5065858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43653" y="4837258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89930" y="5323701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114907" y="5063767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42056" y="4820876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95560" y="4809373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02922" y="5040523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114907" y="5333101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104900" y="5312378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59488" y="5313152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84922" y="5419532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Cetuximab: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3925" y="5657657"/>
            <a:ext cx="1412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SHP2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siRNA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5725" y="5181407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Control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siRNA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-83568" y="-52791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S5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3" name="Picture 7"/>
          <p:cNvPicPr>
            <a:picLocks noChangeAspect="1" noChangeArrowheads="1"/>
          </p:cNvPicPr>
          <p:nvPr/>
        </p:nvPicPr>
        <p:blipFill rotWithShape="1">
          <a:blip r:embed="rId3" cstate="print"/>
          <a:srcRect l="5200" t="5556" r="24423" b="38889"/>
          <a:stretch/>
        </p:blipFill>
        <p:spPr bwMode="auto">
          <a:xfrm>
            <a:off x="5441882" y="2804967"/>
            <a:ext cx="3217690" cy="249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 rot="16200000">
            <a:off x="4696786" y="3740889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Cell number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59316" y="1570509"/>
            <a:ext cx="2147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Control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siRNA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943573" y="1856693"/>
            <a:ext cx="2739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Control siRNA+ Cetuximab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96993" y="2146360"/>
            <a:ext cx="2147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SHP2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siRNA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84174" y="2431990"/>
            <a:ext cx="2733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SHP2 siRNA+ Cetuximab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797302" y="1622572"/>
            <a:ext cx="228600" cy="2286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0" name="Rectangle 49"/>
          <p:cNvSpPr/>
          <p:nvPr/>
        </p:nvSpPr>
        <p:spPr>
          <a:xfrm>
            <a:off x="5797302" y="1904399"/>
            <a:ext cx="228600" cy="2286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1" name="Rectangle 50"/>
          <p:cNvSpPr/>
          <p:nvPr/>
        </p:nvSpPr>
        <p:spPr>
          <a:xfrm>
            <a:off x="5797302" y="2189743"/>
            <a:ext cx="228600" cy="2286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2" name="Rectangle 51"/>
          <p:cNvSpPr/>
          <p:nvPr/>
        </p:nvSpPr>
        <p:spPr>
          <a:xfrm>
            <a:off x="5797302" y="2488347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3" name="TextBox 52"/>
          <p:cNvSpPr txBox="1"/>
          <p:nvPr/>
        </p:nvSpPr>
        <p:spPr>
          <a:xfrm>
            <a:off x="6003871" y="1261917"/>
            <a:ext cx="846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Isotype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788676" y="1332490"/>
            <a:ext cx="237744" cy="2189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5" name="TextBox 54"/>
          <p:cNvSpPr txBox="1"/>
          <p:nvPr/>
        </p:nvSpPr>
        <p:spPr>
          <a:xfrm>
            <a:off x="5425421" y="5187375"/>
            <a:ext cx="3651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itchFamily="34" charset="0"/>
                <a:cs typeface="Arial" pitchFamily="34" charset="0"/>
              </a:rPr>
              <a:t>HLA-A2:MAGE-3 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271-279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complex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6573994" y="3558055"/>
            <a:ext cx="182880" cy="91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6736271" y="3793542"/>
            <a:ext cx="365186" cy="3128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679882" y="335626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6825441" y="347205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7012391" y="3577850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7247013" y="3746827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</a:t>
            </a:r>
            <a:endParaRPr lang="en-US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5175779" y="654931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8661307" y="2920402"/>
            <a:ext cx="2190" cy="21854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6720456" y="3686703"/>
            <a:ext cx="182880" cy="91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7140333" y="3961853"/>
            <a:ext cx="182880" cy="131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368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 r="2632" b="27158"/>
          <a:stretch>
            <a:fillRect/>
          </a:stretch>
        </p:blipFill>
        <p:spPr bwMode="auto">
          <a:xfrm>
            <a:off x="1284615" y="1349825"/>
            <a:ext cx="2514600" cy="361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7"/>
          <p:cNvGrpSpPr/>
          <p:nvPr/>
        </p:nvGrpSpPr>
        <p:grpSpPr>
          <a:xfrm>
            <a:off x="1337029" y="831988"/>
            <a:ext cx="2947425" cy="575339"/>
            <a:chOff x="729672" y="1240973"/>
            <a:chExt cx="2947425" cy="575339"/>
          </a:xfrm>
        </p:grpSpPr>
        <p:sp>
          <p:nvSpPr>
            <p:cNvPr id="4" name="TextBox 3"/>
            <p:cNvSpPr txBox="1"/>
            <p:nvPr/>
          </p:nvSpPr>
          <p:spPr>
            <a:xfrm>
              <a:off x="729672" y="1240973"/>
              <a:ext cx="2886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Isotype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binding 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43422" y="1477758"/>
              <a:ext cx="27336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mAb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12b6 binding 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221350" y="1284900"/>
              <a:ext cx="2286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231250" y="1551985"/>
              <a:ext cx="228600" cy="2286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43000" y="80444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953001" y="2688102"/>
            <a:ext cx="3124200" cy="3039686"/>
            <a:chOff x="3617772" y="1619250"/>
            <a:chExt cx="2723347" cy="2688372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4000" t="3968" r="22609" b="33143"/>
            <a:stretch>
              <a:fillRect/>
            </a:stretch>
          </p:blipFill>
          <p:spPr bwMode="auto">
            <a:xfrm>
              <a:off x="3940449" y="1619250"/>
              <a:ext cx="1928207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3617772" y="3476625"/>
              <a:ext cx="27233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HLA-A2-MAGE-3 peptide</a:t>
              </a:r>
            </a:p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complex </a:t>
              </a:r>
            </a:p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	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3277987" y="2432847"/>
              <a:ext cx="1140142" cy="295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Cell number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4625967" y="3204095"/>
              <a:ext cx="182880" cy="91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4499165" y="2608774"/>
              <a:ext cx="269175" cy="1288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4581525" y="3030099"/>
              <a:ext cx="333500" cy="1100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718361" y="3027411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3</a:t>
              </a:r>
              <a:endParaRPr lang="en-US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92140" y="2403025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4</a:t>
              </a:r>
              <a:endParaRPr lang="en-US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14875" y="2608649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4</a:t>
              </a:r>
              <a:endParaRPr lang="en-US" sz="16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38700" y="2837676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4</a:t>
              </a:r>
              <a:endParaRPr lang="en-US" sz="16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4524375" y="2814380"/>
              <a:ext cx="269175" cy="1288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601183" y="5109392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Cetuximab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8763" y="5368449"/>
            <a:ext cx="1412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SHP2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s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iRNA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4167" y="4879350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Control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s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iRNA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87323" y="4870933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+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06373" y="5102410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08982" y="5106508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+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12197" y="4877908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+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64384" y="5386725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+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82719" y="5102410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+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92616" y="4859519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70014" y="4847117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77376" y="5078267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92244" y="5397024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+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04210" y="5378308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28032" y="5379082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91626" y="818703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F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5321598" y="1176668"/>
            <a:ext cx="3117025" cy="1454882"/>
            <a:chOff x="5511223" y="1235258"/>
            <a:chExt cx="3117025" cy="1454882"/>
          </a:xfrm>
        </p:grpSpPr>
        <p:sp>
          <p:nvSpPr>
            <p:cNvPr id="38" name="TextBox 37"/>
            <p:cNvSpPr txBox="1"/>
            <p:nvPr/>
          </p:nvSpPr>
          <p:spPr>
            <a:xfrm>
              <a:off x="5538477" y="1506917"/>
              <a:ext cx="21474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Control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siRNA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42173" y="1787349"/>
              <a:ext cx="2886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Control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siRNA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 Cetuximab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511223" y="2061267"/>
              <a:ext cx="21474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SHP2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siRNA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769953" y="2351586"/>
              <a:ext cx="27336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SHP2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siRNA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 Cetuximab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681471" y="1556158"/>
              <a:ext cx="228600" cy="228600"/>
            </a:xfrm>
            <a:prstGeom prst="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689496" y="1830034"/>
              <a:ext cx="228600" cy="228600"/>
            </a:xfrm>
            <a:prstGeom prst="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695587" y="2115378"/>
              <a:ext cx="228600" cy="2286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702171" y="2398080"/>
              <a:ext cx="2286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72726" y="1235258"/>
              <a:ext cx="8467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Isotype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676088" y="1297205"/>
              <a:ext cx="237744" cy="21897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-76200" y="-20892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S5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-569638" y="2941128"/>
            <a:ext cx="3297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ositive cells </a:t>
            </a:r>
          </a:p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(HLA-A2:MAGE-3 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271-279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complex)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9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7681"/>
            <a:ext cx="8915400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legend</a:t>
            </a:r>
          </a:p>
          <a:p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JHU-029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HNC cells were left untreated or were treated for 48h with the EGFR inhibitor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12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g/ml).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Levels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surface free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HLA-A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(HCA-2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Ab) or free HLA-B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HC-10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was determined by FACS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HNC cells were left untreated or were treated for 48h with the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rhEGF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ng/ml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and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inhibition in the levels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HLA-A, and HLA-B/C was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 by FACS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Parental 2FTGH (STAT1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derivative U3A (STAT1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cells were treated with EGFR siRNA and EGFR expression level was determined with FACS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EGFR knockdown,  level of  STAT1 was evaluated in parental 2FTGH (STAT1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+/+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derivative U3A (STAT1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-/-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with FACS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/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JHU-029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HNC cells were treated with the STAT1 inhibitor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fludarabine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levels of STAT1 (left panel), and EGFR (right panel) were determined by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FACS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induced STAT1 binding to the GAS element (gamma interferon activation site) of the TAP1 promoter was measured using a chromatin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immunoprecipitation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assay. JHU-029 cells were treated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12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g/ml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min),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</a:t>
            </a:r>
            <a:r>
              <a:rPr lang="en-U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U/ml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</a:t>
            </a:r>
            <a:r>
              <a:rPr lang="en-U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12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g/ml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U/ml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enhanced binding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p-STAT1(Tyr 701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TAP1 promoter was determined by chip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assay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</a:p>
          <a:p>
            <a:pPr algn="just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JHU-029 were treated (48h),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</a:t>
            </a:r>
            <a:r>
              <a:rPr lang="en-U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U/ml),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</a:t>
            </a:r>
            <a:r>
              <a:rPr lang="en-U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U/ml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transcript level of </a:t>
            </a:r>
          </a:p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SHP2 was analyzed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qPCR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JHU-029, levels of p-STAT1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Tyr 701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total STAT1 was determined with immunoblotting after</a:t>
            </a:r>
          </a:p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treatment (48h), 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</a:t>
            </a:r>
            <a:r>
              <a:rPr lang="en-U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U/ml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</a:t>
            </a:r>
            <a:r>
              <a:rPr lang="en-U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(10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g/ml, 10U/ml), and STAT1 transcript level was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examined by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qPCR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under similar conditions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PCI-13 cells were treated with SHP2 siRNA or control siRNA (24h), afterward cells were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g/ml, 48h) and levels of total STAT1 was determined with FACS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PCI-13 cells were treated with control siRNA,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EGFR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siRNA, control siRNA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EGFR siRNA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levels of EGFR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</a:t>
            </a:r>
            <a:r>
              <a:rPr lang="en-U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receptor a chain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 by FACS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JHU-029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(A-B)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PCI-13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(C-D)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cells were treated with control siRNA, EGFR siRNA, control siRNA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EGFR siRNA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levels of EGFR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 and C)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HLA class I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 and D),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determined by FACS.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JHU-029 and PCI-13 were treated with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EGFR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siRNA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acheive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maximum EGFR inhibition and induction in the level of HLA-A and HLA-B/C was determined by FACS.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5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9050"/>
            <a:ext cx="8915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JHU-029 were treated (48h),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</a:t>
            </a:r>
            <a:r>
              <a:rPr lang="en-U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U/ml),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</a:t>
            </a:r>
            <a:r>
              <a:rPr lang="en-U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U/ml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transcript level of TAP1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LMP2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analyzed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qPCR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S5 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 of HLA-A2:MAGE-3 complex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T2 cells were incubated with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MAGE-3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271-279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EGFR 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853-861L-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peptides (37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C, 0.01, 0.1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1.0, 10.0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g/ml, 4h), and stained with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mAb12b6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isotype IgG1 (10.0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g/ml, 1h), followed by FITC-(Fab)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Differences in 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binding-intensity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12b6 and isotype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IgG1 was determined by FACS. Ratio 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12b6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isotype IgG1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binding is shown 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T2 cells were incubated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EGFR</a:t>
            </a:r>
            <a:r>
              <a:rPr lang="en-US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853-861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peptide (37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C, 0.01, 0.1, 1.0, 10.0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g/ml, 4h), and probed with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mAb12b6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W6/32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(10.0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g/ml, 1h), followed by FITC-(Fab)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Differences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binding intensity 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12b6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(no binding) and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W6/32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(positive binding) was determined by FACS.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PCI-13 cells were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SHP2 siRNA or  control siRNA. After 24 h cells were treated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g/ml, 48h) and levels of HLA-A and HLA-B/C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evaluated by FACS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(D)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Levels of HLA-A2:MAGE-3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271-279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–peptide-complex (clone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12b6) presentation were determined by FACS after treatment  with control siRNA, control siRNA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(5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g/ml), SHP2 siRNA and SHP2 siRNA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(additional 48h) 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MAGE-3</a:t>
            </a:r>
            <a:r>
              <a:rPr lang="en-US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271-279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 positive HLA-A2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PCI-13, MFI values are shown in histogram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MAGE-3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271-279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 positive HLA-A2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JHU-029 cells,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HLA-A2:MAGE-3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271-279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–peptide-complex (clone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12b6)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were determined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FACS after treatment with control siRNA, control siRNA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12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g/ml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SHP-2 siRNA and SHP2 siRNA plus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cetuximab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(additional 48h), a representative histogram is also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shown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293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450" y="3919873"/>
            <a:ext cx="673739" cy="611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 l="3334" t="3333" r="1389" b="28333"/>
          <a:stretch>
            <a:fillRect/>
          </a:stretch>
        </p:blipFill>
        <p:spPr bwMode="auto">
          <a:xfrm>
            <a:off x="5424308" y="2804490"/>
            <a:ext cx="3019639" cy="2218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976670" y="1395343"/>
            <a:ext cx="846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Isotype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1350" y="1652018"/>
            <a:ext cx="33783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U3A (STAT1</a:t>
            </a:r>
            <a:r>
              <a:rPr lang="en-US" sz="1600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/-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):Control siRNA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376" y="2186564"/>
            <a:ext cx="4092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itchFamily="34" charset="0"/>
                <a:cs typeface="Arial" pitchFamily="34" charset="0"/>
              </a:rPr>
              <a:t>2FTGH (STAT1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+/+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):Control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82285" y="2430539"/>
            <a:ext cx="3661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itchFamily="34" charset="0"/>
                <a:cs typeface="Arial" pitchFamily="34" charset="0"/>
              </a:rPr>
              <a:t>2FTGH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STAT1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+/+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):EGFR siRNA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70607" y="5014851"/>
            <a:ext cx="1392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Total STAT 1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50077" y="1919009"/>
            <a:ext cx="3565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itchFamily="34" charset="0"/>
                <a:cs typeface="Arial" pitchFamily="34" charset="0"/>
              </a:rPr>
              <a:t>U3A (STAT1</a:t>
            </a:r>
            <a:r>
              <a:rPr lang="en-US" sz="1600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/-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):EGFR siRNA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 l="9877" b="25155"/>
          <a:stretch>
            <a:fillRect/>
          </a:stretch>
        </p:blipFill>
        <p:spPr bwMode="auto">
          <a:xfrm>
            <a:off x="1181504" y="1669972"/>
            <a:ext cx="2285999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5783222" y="1457922"/>
            <a:ext cx="237744" cy="21897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83222" y="1704972"/>
            <a:ext cx="228600" cy="2286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77867" y="1963247"/>
            <a:ext cx="228600" cy="2286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86285" y="2226077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4645240" y="3675131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Cell number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796279" y="1451113"/>
            <a:ext cx="222020" cy="22578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322010" y="4897806"/>
            <a:ext cx="13580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2FTGH</a:t>
            </a: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   (STAT1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+/+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pPr algn="ctr"/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2324236" y="4897145"/>
            <a:ext cx="12874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U3A</a:t>
            </a: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   (STAT1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-/-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pPr algn="ctr"/>
            <a:endParaRPr lang="en-US" sz="16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802397" y="1843619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740940" y="1837632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108305" y="1843619"/>
            <a:ext cx="0" cy="19202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054604" y="1834993"/>
            <a:ext cx="0" cy="19202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1280399" y="2403740"/>
            <a:ext cx="192106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76% knockdown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2280846" y="2477739"/>
            <a:ext cx="1769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70% knockdown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288045" y="3023437"/>
            <a:ext cx="1484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  Fold change </a:t>
            </a: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(EGFR MFI)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786877" y="2485517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85686" y="964921"/>
            <a:ext cx="1654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  Control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siRNA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07375" y="1270767"/>
            <a:ext cx="144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EGFR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s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iRNA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08721" y="1038870"/>
            <a:ext cx="200607" cy="20116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613202" y="1333690"/>
            <a:ext cx="200607" cy="20116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05842" y="83992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20561" y="831541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7398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-76200" y="-20892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S1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5800741" y="646803"/>
            <a:ext cx="3648059" cy="4968725"/>
            <a:chOff x="-66675" y="637201"/>
            <a:chExt cx="3648059" cy="4968725"/>
          </a:xfrm>
        </p:grpSpPr>
        <p:grpSp>
          <p:nvGrpSpPr>
            <p:cNvPr id="4" name="Group 3"/>
            <p:cNvGrpSpPr/>
            <p:nvPr/>
          </p:nvGrpSpPr>
          <p:grpSpPr>
            <a:xfrm>
              <a:off x="-66675" y="1905000"/>
              <a:ext cx="3276584" cy="3700926"/>
              <a:chOff x="4150578" y="2628200"/>
              <a:chExt cx="3276584" cy="3700926"/>
            </a:xfrm>
          </p:grpSpPr>
          <p:graphicFrame>
            <p:nvGraphicFramePr>
              <p:cNvPr id="5" name="Chart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69014023"/>
                  </p:ext>
                </p:extLst>
              </p:nvPr>
            </p:nvGraphicFramePr>
            <p:xfrm>
              <a:off x="4784586" y="2628200"/>
              <a:ext cx="2642576" cy="34677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6" name="TextBox 5"/>
              <p:cNvSpPr txBox="1"/>
              <p:nvPr/>
            </p:nvSpPr>
            <p:spPr>
              <a:xfrm>
                <a:off x="5606531" y="2771001"/>
                <a:ext cx="7425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30min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4150578" y="5719987"/>
                <a:ext cx="2801624" cy="609139"/>
                <a:chOff x="4301209" y="5642396"/>
                <a:chExt cx="2801624" cy="609139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4301209" y="5642396"/>
                  <a:ext cx="122180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Cetuximab:</a:t>
                  </a:r>
                  <a:endParaRPr lang="en-US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4861022" y="5899729"/>
                  <a:ext cx="65755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err="1" smtClean="0">
                      <a:latin typeface="Arial" pitchFamily="34" charset="0"/>
                      <a:cs typeface="Arial" pitchFamily="34" charset="0"/>
                    </a:rPr>
                    <a:t>IFN</a:t>
                  </a:r>
                  <a:r>
                    <a:rPr lang="en-US" sz="1600" dirty="0" err="1" smtClean="0">
                      <a:latin typeface="Symbol" pitchFamily="18" charset="2"/>
                      <a:cs typeface="Arial" pitchFamily="34" charset="0"/>
                    </a:rPr>
                    <a:t>g</a:t>
                  </a:r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:</a:t>
                  </a:r>
                  <a:endParaRPr lang="en-US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457187" y="5671372"/>
                  <a:ext cx="24397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-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5450997" y="5930236"/>
                  <a:ext cx="24397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-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899144" y="5925922"/>
                  <a:ext cx="24397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-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879574" y="5692356"/>
                  <a:ext cx="2888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+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358521" y="5943758"/>
                  <a:ext cx="2888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+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6813923" y="5943758"/>
                  <a:ext cx="2888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+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6813971" y="5676454"/>
                  <a:ext cx="2888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+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6382222" y="5669308"/>
                  <a:ext cx="24397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-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19" name="TextBox 18"/>
            <p:cNvSpPr txBox="1"/>
            <p:nvPr/>
          </p:nvSpPr>
          <p:spPr>
            <a:xfrm rot="16200000">
              <a:off x="-257897" y="3267816"/>
              <a:ext cx="13115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Fold change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9575" y="637201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itchFamily="34" charset="0"/>
                  <a:cs typeface="Arial" pitchFamily="34" charset="0"/>
                </a:rPr>
                <a:t>F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87670" y="1547319"/>
              <a:ext cx="29937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IP: anti-pSTAT1(Tyr 701) Ab     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5" name="Picture 4"/>
          <p:cNvPicPr>
            <a:picLocks noChangeAspect="1" noChangeArrowheads="1"/>
          </p:cNvPicPr>
          <p:nvPr/>
        </p:nvPicPr>
        <p:blipFill>
          <a:blip r:embed="rId3" cstate="print"/>
          <a:srcRect l="8890" t="5001" r="2223" b="28003"/>
          <a:stretch>
            <a:fillRect/>
          </a:stretch>
        </p:blipFill>
        <p:spPr bwMode="auto">
          <a:xfrm>
            <a:off x="496105" y="1022231"/>
            <a:ext cx="204726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4" cstate="print"/>
          <a:srcRect l="8890" t="5001" r="2223" b="28003"/>
          <a:stretch>
            <a:fillRect/>
          </a:stretch>
        </p:blipFill>
        <p:spPr bwMode="auto">
          <a:xfrm>
            <a:off x="498860" y="2300423"/>
            <a:ext cx="204726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5" cstate="print"/>
          <a:srcRect l="9413" t="5001" r="2353" b="28003"/>
          <a:stretch>
            <a:fillRect/>
          </a:stretch>
        </p:blipFill>
        <p:spPr bwMode="auto">
          <a:xfrm>
            <a:off x="496292" y="3582508"/>
            <a:ext cx="203222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7"/>
          <p:cNvPicPr>
            <a:picLocks noChangeAspect="1" noChangeArrowheads="1"/>
          </p:cNvPicPr>
          <p:nvPr/>
        </p:nvPicPr>
        <p:blipFill rotWithShape="1">
          <a:blip r:embed="rId6" cstate="print"/>
          <a:srcRect l="9413" t="5001" r="2353" b="31130"/>
          <a:stretch/>
        </p:blipFill>
        <p:spPr bwMode="auto">
          <a:xfrm>
            <a:off x="498860" y="4867275"/>
            <a:ext cx="2032223" cy="1307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TextBox 58"/>
          <p:cNvSpPr txBox="1"/>
          <p:nvPr/>
        </p:nvSpPr>
        <p:spPr>
          <a:xfrm>
            <a:off x="961821" y="763173"/>
            <a:ext cx="1338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Total STAT1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83742" y="850073"/>
            <a:ext cx="843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62476" y="1149309"/>
            <a:ext cx="1322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Fludarabine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788810" y="880203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86366" y="117767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4789386" y="99662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785467" y="1294633"/>
            <a:ext cx="228600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059395" y="1477337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129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 flipV="1">
            <a:off x="1381997" y="168910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850132" y="1393137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188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1757350" y="1620595"/>
            <a:ext cx="199340" cy="221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094832" y="283299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 flipV="1">
            <a:off x="1417434" y="304476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016703" y="2706265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333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1913288" y="2944356"/>
            <a:ext cx="199340" cy="221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141611" y="394461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217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H="1" flipV="1">
            <a:off x="1496112" y="4156383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058512" y="3884265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923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 flipV="1">
            <a:off x="2102086" y="4106454"/>
            <a:ext cx="199340" cy="221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275593" y="5534179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H="1" flipV="1">
            <a:off x="1534397" y="5745950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981551" y="5186741"/>
            <a:ext cx="513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1104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 flipV="1">
            <a:off x="2122410" y="5411612"/>
            <a:ext cx="199340" cy="221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3190940" y="762593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EGFR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 rotWithShape="1">
          <a:blip r:embed="rId7" cstate="print"/>
          <a:srcRect l="10526" t="6666" r="3158" b="31049"/>
          <a:stretch/>
        </p:blipFill>
        <p:spPr bwMode="auto">
          <a:xfrm>
            <a:off x="2559523" y="4906250"/>
            <a:ext cx="2048256" cy="1261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3"/>
          <p:cNvPicPr>
            <a:picLocks noChangeAspect="1" noChangeArrowheads="1"/>
          </p:cNvPicPr>
          <p:nvPr/>
        </p:nvPicPr>
        <p:blipFill>
          <a:blip r:embed="rId8" cstate="print"/>
          <a:srcRect l="10000" t="6000" r="2000" b="28000"/>
          <a:stretch>
            <a:fillRect/>
          </a:stretch>
        </p:blipFill>
        <p:spPr bwMode="auto">
          <a:xfrm>
            <a:off x="2556841" y="3633886"/>
            <a:ext cx="2048256" cy="124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9" cstate="print"/>
          <a:srcRect l="10000" t="6316" r="3000" b="29474"/>
          <a:stretch>
            <a:fillRect/>
          </a:stretch>
        </p:blipFill>
        <p:spPr bwMode="auto">
          <a:xfrm>
            <a:off x="2561012" y="2342023"/>
            <a:ext cx="2021963" cy="130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10" cstate="print"/>
          <a:srcRect l="9091" t="5217" r="2727" b="24348"/>
          <a:stretch>
            <a:fillRect/>
          </a:stretch>
        </p:blipFill>
        <p:spPr bwMode="auto">
          <a:xfrm>
            <a:off x="2561119" y="1073215"/>
            <a:ext cx="2021856" cy="1265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TextBox 86"/>
          <p:cNvSpPr txBox="1"/>
          <p:nvPr/>
        </p:nvSpPr>
        <p:spPr>
          <a:xfrm>
            <a:off x="4438010" y="1502036"/>
            <a:ext cx="1545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 No treatment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485369" y="2778519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Cetuximab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435488" y="4065716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IFN</a:t>
            </a:r>
            <a:r>
              <a:rPr lang="en-US" sz="1600" dirty="0" err="1" smtClean="0">
                <a:latin typeface="Symbol" pitchFamily="18" charset="2"/>
                <a:cs typeface="Arial" pitchFamily="34" charset="0"/>
              </a:rPr>
              <a:t>g</a:t>
            </a:r>
            <a:endParaRPr lang="en-US" sz="16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486001" y="5343935"/>
            <a:ext cx="1757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Cetuximab+IFN</a:t>
            </a:r>
            <a:r>
              <a:rPr lang="en-US" sz="1600" dirty="0" err="1" smtClean="0">
                <a:latin typeface="Symbol" pitchFamily="18" charset="2"/>
                <a:cs typeface="Arial" pitchFamily="34" charset="0"/>
              </a:rPr>
              <a:t>g</a:t>
            </a:r>
            <a:endParaRPr lang="en-US" sz="16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432228" y="1629737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1372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 flipH="1" flipV="1">
            <a:off x="3872353" y="1773186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4072782" y="1255764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1372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 flipV="1">
            <a:off x="4189512" y="1470002"/>
            <a:ext cx="199340" cy="221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468279" y="4047867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1372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 flipH="1" flipV="1">
            <a:off x="3876600" y="4272150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4092836" y="375482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1474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8" name="Straight Connector 97"/>
          <p:cNvCxnSpPr/>
          <p:nvPr/>
        </p:nvCxnSpPr>
        <p:spPr>
          <a:xfrm flipV="1">
            <a:off x="4230927" y="3971648"/>
            <a:ext cx="199340" cy="221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2946484" y="272425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107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 flipH="1" flipV="1">
            <a:off x="3180185" y="2941313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3706997" y="257270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89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 flipV="1">
            <a:off x="3648888" y="2792260"/>
            <a:ext cx="199340" cy="221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3021807" y="511544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 flipH="1" flipV="1">
            <a:off x="3255508" y="5356355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3747739" y="506436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 flipV="1">
            <a:off x="3617881" y="5281733"/>
            <a:ext cx="199340" cy="221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470402" y="1094481"/>
            <a:ext cx="0" cy="5029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4787511" y="594696"/>
            <a:ext cx="228600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920966" y="524468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Isotype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 rot="16200000">
            <a:off x="-370045" y="3375351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Cell number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0004" y="638768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8591550" y="4810125"/>
            <a:ext cx="55245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40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58444" y="0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S2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36192" y="1187782"/>
            <a:ext cx="2427767" cy="3436597"/>
            <a:chOff x="2615609" y="1208566"/>
            <a:chExt cx="2708990" cy="3675831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47" t="8304" b="27127"/>
            <a:stretch/>
          </p:blipFill>
          <p:spPr bwMode="auto">
            <a:xfrm>
              <a:off x="2615609" y="1208566"/>
              <a:ext cx="2517480" cy="3675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3038599" y="4724400"/>
              <a:ext cx="2286000" cy="159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76200" y="4695864"/>
            <a:ext cx="2899357" cy="613004"/>
            <a:chOff x="4320365" y="5669308"/>
            <a:chExt cx="2899357" cy="613004"/>
          </a:xfrm>
        </p:grpSpPr>
        <p:sp>
          <p:nvSpPr>
            <p:cNvPr id="9" name="TextBox 8"/>
            <p:cNvSpPr txBox="1"/>
            <p:nvPr/>
          </p:nvSpPr>
          <p:spPr>
            <a:xfrm>
              <a:off x="4320365" y="5676900"/>
              <a:ext cx="1221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Cetuximab: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77565" y="5934233"/>
              <a:ext cx="6575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IFN</a:t>
              </a:r>
              <a:r>
                <a:rPr lang="en-US" sz="1600" dirty="0" err="1" smtClean="0">
                  <a:latin typeface="Symbol" pitchFamily="18" charset="2"/>
                  <a:cs typeface="Arial" pitchFamily="34" charset="0"/>
                </a:rPr>
                <a:t>g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: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83065" y="5671372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76875" y="5930236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68152" y="5934548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39956" y="56923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36830" y="5943758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14830" y="5943758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12273" y="5685080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57251" y="5669308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 rot="16200000">
            <a:off x="-553528" y="2610581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Fold change </a:t>
            </a: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(SHP2 transcript)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113939" y="1826245"/>
            <a:ext cx="64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39508" y="1609557"/>
            <a:ext cx="792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P=0.0008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824562" y="1822174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91040" y="1622449"/>
            <a:ext cx="5100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P=ns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4972" y="59234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1158240" y="1563380"/>
            <a:ext cx="17373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549873" y="1359822"/>
            <a:ext cx="7136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P=0.005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77636" y="57150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38000" contrast="40000"/>
          </a:blip>
          <a:srcRect/>
          <a:stretch>
            <a:fillRect/>
          </a:stretch>
        </p:blipFill>
        <p:spPr bwMode="auto">
          <a:xfrm>
            <a:off x="5312773" y="2102300"/>
            <a:ext cx="2057400" cy="395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9723" y="2593057"/>
            <a:ext cx="1981200" cy="157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5361698" y="2083050"/>
            <a:ext cx="1989225" cy="38100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61698" y="2492125"/>
            <a:ext cx="1989225" cy="38100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11023" y="2530425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Symbol" pitchFamily="18" charset="2"/>
                <a:cs typeface="Arial" pitchFamily="34" charset="0"/>
              </a:rPr>
              <a:t>b-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Actin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88671" y="2149325"/>
            <a:ext cx="1280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Total STAT1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68923" y="1659407"/>
            <a:ext cx="1989225" cy="38100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5" cstate="print">
            <a:lum bright="26000"/>
          </a:blip>
          <a:srcRect l="1255"/>
          <a:stretch>
            <a:fillRect/>
          </a:stretch>
        </p:blipFill>
        <p:spPr bwMode="auto">
          <a:xfrm flipV="1">
            <a:off x="5384162" y="1775707"/>
            <a:ext cx="1956336" cy="1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7299096" y="1695807"/>
            <a:ext cx="185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p-STAT1 (Tyr 701)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267200" y="1074439"/>
            <a:ext cx="2998886" cy="620988"/>
            <a:chOff x="76200" y="1027860"/>
            <a:chExt cx="2998886" cy="620988"/>
          </a:xfrm>
        </p:grpSpPr>
        <p:sp>
          <p:nvSpPr>
            <p:cNvPr id="38" name="TextBox 37"/>
            <p:cNvSpPr txBox="1"/>
            <p:nvPr/>
          </p:nvSpPr>
          <p:spPr>
            <a:xfrm>
              <a:off x="76200" y="1043594"/>
              <a:ext cx="1221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Cetuximab: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09600" y="1295400"/>
              <a:ext cx="6687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IFN</a:t>
              </a:r>
              <a:r>
                <a:rPr lang="en-US" sz="1600" dirty="0" err="1" smtClean="0">
                  <a:latin typeface="Symbol" pitchFamily="18" charset="2"/>
                  <a:cs typeface="Arial" pitchFamily="34" charset="0"/>
                </a:rPr>
                <a:t>g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: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50866" y="1034069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41618" y="1285252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46166" y="1291232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24025" y="1052901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190658" y="1300769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762158" y="1310294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770194" y="1054584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19325" y="1027860"/>
              <a:ext cx="2535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487381" y="3255992"/>
            <a:ext cx="3283790" cy="2829460"/>
            <a:chOff x="609532" y="383765"/>
            <a:chExt cx="3106284" cy="2829460"/>
          </a:xfrm>
        </p:grpSpPr>
        <p:graphicFrame>
          <p:nvGraphicFramePr>
            <p:cNvPr id="49" name="Chart 48"/>
            <p:cNvGraphicFramePr/>
            <p:nvPr>
              <p:extLst>
                <p:ext uri="{D42A27DB-BD31-4B8C-83A1-F6EECF244321}">
                  <p14:modId xmlns:p14="http://schemas.microsoft.com/office/powerpoint/2010/main" val="1396399599"/>
                </p:ext>
              </p:extLst>
            </p:nvPr>
          </p:nvGraphicFramePr>
          <p:xfrm>
            <a:off x="1137374" y="698625"/>
            <a:ext cx="2578442" cy="2514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50" name="TextBox 49"/>
            <p:cNvSpPr txBox="1"/>
            <p:nvPr/>
          </p:nvSpPr>
          <p:spPr>
            <a:xfrm rot="16200000">
              <a:off x="12877" y="1546511"/>
              <a:ext cx="1979388" cy="7860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Fold change (log</a:t>
              </a:r>
              <a:r>
                <a:rPr lang="en-US" sz="1600" baseline="-25000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) </a:t>
              </a:r>
            </a:p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91776" y="383765"/>
              <a:ext cx="3505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342172" y="5975498"/>
            <a:ext cx="3210437" cy="653902"/>
            <a:chOff x="72881" y="994946"/>
            <a:chExt cx="3049842" cy="653902"/>
          </a:xfrm>
        </p:grpSpPr>
        <p:sp>
          <p:nvSpPr>
            <p:cNvPr id="53" name="TextBox 52"/>
            <p:cNvSpPr txBox="1"/>
            <p:nvPr/>
          </p:nvSpPr>
          <p:spPr>
            <a:xfrm>
              <a:off x="72881" y="994946"/>
              <a:ext cx="11606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Cetuximab: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11014" y="1255160"/>
              <a:ext cx="6246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IFN</a:t>
              </a:r>
              <a:r>
                <a:rPr lang="en-US" sz="1600" dirty="0" err="1" smtClean="0">
                  <a:latin typeface="Symbol" pitchFamily="18" charset="2"/>
                  <a:cs typeface="Arial" pitchFamily="34" charset="0"/>
                </a:rPr>
                <a:t>g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: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50866" y="1025443"/>
              <a:ext cx="2409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241618" y="1285252"/>
              <a:ext cx="2409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778944" y="1282606"/>
              <a:ext cx="2409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752600" y="1044275"/>
              <a:ext cx="2896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269571" y="1310294"/>
              <a:ext cx="2896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833083" y="1310288"/>
              <a:ext cx="2896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833083" y="1045952"/>
              <a:ext cx="2896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291533" y="1027860"/>
              <a:ext cx="2409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5626168" y="3302843"/>
            <a:ext cx="17507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STAT1 transcript </a:t>
            </a:r>
          </a:p>
        </p:txBody>
      </p:sp>
    </p:spTree>
    <p:extLst>
      <p:ext uri="{BB962C8B-B14F-4D97-AF65-F5344CB8AC3E}">
        <p14:creationId xmlns:p14="http://schemas.microsoft.com/office/powerpoint/2010/main" val="330962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49439" y="564133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grpSp>
        <p:nvGrpSpPr>
          <p:cNvPr id="39" name="Group 80"/>
          <p:cNvGrpSpPr/>
          <p:nvPr/>
        </p:nvGrpSpPr>
        <p:grpSpPr>
          <a:xfrm>
            <a:off x="7315200" y="909309"/>
            <a:ext cx="1777603" cy="1192627"/>
            <a:chOff x="3977832" y="1714448"/>
            <a:chExt cx="1777603" cy="1192627"/>
          </a:xfrm>
        </p:grpSpPr>
        <p:sp>
          <p:nvSpPr>
            <p:cNvPr id="41" name="Rectangle 40"/>
            <p:cNvSpPr/>
            <p:nvPr/>
          </p:nvSpPr>
          <p:spPr>
            <a:xfrm>
              <a:off x="4039861" y="1769382"/>
              <a:ext cx="228600" cy="228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039861" y="2081277"/>
              <a:ext cx="2286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039861" y="2368368"/>
              <a:ext cx="228600" cy="2286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039861" y="2678475"/>
              <a:ext cx="228600" cy="2286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112165" y="1714448"/>
              <a:ext cx="16432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 Control 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iRNA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164238" y="2025135"/>
              <a:ext cx="14941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EGFR 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iRNA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977832" y="2295385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  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Cetuximab</a:t>
              </a:r>
              <a:endParaRPr lang="en-US" sz="1600" dirty="0">
                <a:latin typeface="Symbol" pitchFamily="18" charset="2"/>
                <a:cs typeface="Arial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494737" y="1806000"/>
            <a:ext cx="3509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EGFR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iRNA + 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Cetuximab</a:t>
            </a:r>
            <a:endParaRPr lang="en-US" sz="1600" dirty="0" smtClean="0">
              <a:latin typeface="Symbol" pitchFamily="18" charset="2"/>
              <a:cs typeface="Arial" pitchFamily="34" charset="0"/>
            </a:endParaRPr>
          </a:p>
          <a:p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 l="23973" t="5112" r="33561" b="23342"/>
          <a:stretch>
            <a:fillRect/>
          </a:stretch>
        </p:blipFill>
        <p:spPr bwMode="auto">
          <a:xfrm>
            <a:off x="3985435" y="2334793"/>
            <a:ext cx="2034365" cy="284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 rot="16200000">
            <a:off x="2955349" y="3631322"/>
            <a:ext cx="1828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 MFI (EGFR)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 l="12791" t="5660" b="21698"/>
          <a:stretch>
            <a:fillRect/>
          </a:stretch>
        </p:blipFill>
        <p:spPr bwMode="auto">
          <a:xfrm>
            <a:off x="6795341" y="2321369"/>
            <a:ext cx="2106519" cy="286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Box 49"/>
          <p:cNvSpPr txBox="1"/>
          <p:nvPr/>
        </p:nvSpPr>
        <p:spPr>
          <a:xfrm>
            <a:off x="6906765" y="564133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F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-58444" y="0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S2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5360909" y="3528639"/>
            <a:ext cx="2340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MFI</a:t>
            </a: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IFN</a:t>
            </a:r>
            <a:r>
              <a:rPr lang="en-US" sz="1600" dirty="0" err="1" smtClean="0">
                <a:latin typeface="Symbol" pitchFamily="18" charset="2"/>
                <a:cs typeface="Arial" pitchFamily="34" charset="0"/>
              </a:rPr>
              <a:t>g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receptor </a:t>
            </a:r>
            <a:r>
              <a:rPr lang="en-US" sz="1600" dirty="0" smtClean="0">
                <a:latin typeface="Symbol" pitchFamily="18" charset="2"/>
                <a:cs typeface="Arial" pitchFamily="34" charset="0"/>
              </a:rPr>
              <a:t>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chain)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7" name="Picture 4"/>
          <p:cNvPicPr>
            <a:picLocks noChangeAspect="1" noChangeArrowheads="1"/>
          </p:cNvPicPr>
          <p:nvPr/>
        </p:nvPicPr>
        <p:blipFill rotWithShape="1">
          <a:blip r:embed="rId4" cstate="print"/>
          <a:srcRect l="6160" r="28009" b="8045"/>
          <a:stretch/>
        </p:blipFill>
        <p:spPr bwMode="auto">
          <a:xfrm>
            <a:off x="411480" y="2392125"/>
            <a:ext cx="2834640" cy="2319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4"/>
          <p:cNvPicPr>
            <a:picLocks noChangeAspect="1" noChangeArrowheads="1"/>
          </p:cNvPicPr>
          <p:nvPr/>
        </p:nvPicPr>
        <p:blipFill>
          <a:blip r:embed="rId4" cstate="print"/>
          <a:srcRect l="88372" b="8045"/>
          <a:stretch>
            <a:fillRect/>
          </a:stretch>
        </p:blipFill>
        <p:spPr bwMode="auto">
          <a:xfrm>
            <a:off x="2904375" y="2392125"/>
            <a:ext cx="432652" cy="2319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TextBox 68"/>
          <p:cNvSpPr txBox="1"/>
          <p:nvPr/>
        </p:nvSpPr>
        <p:spPr>
          <a:xfrm>
            <a:off x="1209675" y="4643021"/>
            <a:ext cx="1338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Total STAT1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523254" y="331132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40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1639901" y="287382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44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2327506" y="302315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58</a:t>
            </a:r>
            <a:endParaRPr lang="en-US" sz="1200" dirty="0"/>
          </a:p>
        </p:txBody>
      </p:sp>
      <p:cxnSp>
        <p:nvCxnSpPr>
          <p:cNvPr id="73" name="Straight Connector 72"/>
          <p:cNvCxnSpPr/>
          <p:nvPr/>
        </p:nvCxnSpPr>
        <p:spPr>
          <a:xfrm flipH="1" flipV="1">
            <a:off x="1743042" y="351375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 flipV="1">
            <a:off x="1870505" y="3074498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2181046" y="3224423"/>
            <a:ext cx="3048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2445271" y="3614548"/>
            <a:ext cx="237425" cy="190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549946" y="340519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81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266700" y="55460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447675" y="914400"/>
            <a:ext cx="3118712" cy="1367125"/>
            <a:chOff x="1063490" y="1109548"/>
            <a:chExt cx="3118712" cy="1367125"/>
          </a:xfrm>
        </p:grpSpPr>
        <p:sp>
          <p:nvSpPr>
            <p:cNvPr id="80" name="TextBox 79"/>
            <p:cNvSpPr txBox="1"/>
            <p:nvPr/>
          </p:nvSpPr>
          <p:spPr>
            <a:xfrm>
              <a:off x="1487412" y="1109548"/>
              <a:ext cx="8467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Isotype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135805" y="1356698"/>
              <a:ext cx="21474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Control 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iRNA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296127" y="1861194"/>
              <a:ext cx="2886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Control siRNA+Cetuximab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63490" y="1599669"/>
              <a:ext cx="21474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SHP2 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iRNA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311406" y="2138119"/>
              <a:ext cx="27336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SHP2 siRNA+Cetuximab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258691" y="1153525"/>
              <a:ext cx="237744" cy="2189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258691" y="1400575"/>
              <a:ext cx="228600" cy="228600"/>
            </a:xfrm>
            <a:prstGeom prst="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257191" y="1925550"/>
              <a:ext cx="228600" cy="228600"/>
            </a:xfrm>
            <a:prstGeom prst="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267616" y="1671523"/>
              <a:ext cx="228600" cy="2286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265942" y="2195151"/>
              <a:ext cx="2286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 rot="16200000">
            <a:off x="-446715" y="3453483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Cell number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1" name="Group 80"/>
          <p:cNvGrpSpPr/>
          <p:nvPr/>
        </p:nvGrpSpPr>
        <p:grpSpPr>
          <a:xfrm>
            <a:off x="4567716" y="906046"/>
            <a:ext cx="1749154" cy="1191456"/>
            <a:chOff x="3992598" y="1715619"/>
            <a:chExt cx="1749154" cy="1191456"/>
          </a:xfrm>
        </p:grpSpPr>
        <p:sp>
          <p:nvSpPr>
            <p:cNvPr id="92" name="Rectangle 91"/>
            <p:cNvSpPr/>
            <p:nvPr/>
          </p:nvSpPr>
          <p:spPr>
            <a:xfrm>
              <a:off x="4039861" y="1769382"/>
              <a:ext cx="228600" cy="228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039861" y="2081277"/>
              <a:ext cx="2286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039861" y="2368368"/>
              <a:ext cx="228600" cy="2286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4039861" y="2678475"/>
              <a:ext cx="228600" cy="2286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098482" y="1715619"/>
              <a:ext cx="16432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 Control 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iRNA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164238" y="2025135"/>
              <a:ext cx="14941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EGFR 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iRNA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992598" y="2299819"/>
              <a:ext cx="1394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  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Cetuximab</a:t>
              </a:r>
              <a:endParaRPr lang="en-US" sz="1600" dirty="0">
                <a:latin typeface="Symbol" pitchFamily="18" charset="2"/>
                <a:cs typeface="Arial" pitchFamily="34" charset="0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4732486" y="1801566"/>
            <a:ext cx="23451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EGFR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iRNA +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C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etuximab</a:t>
            </a:r>
            <a:endParaRPr lang="en-US" sz="1600" dirty="0" smtClean="0">
              <a:latin typeface="Symbol" pitchFamily="18" charset="2"/>
              <a:cs typeface="Arial" pitchFamily="34" charset="0"/>
            </a:endParaRPr>
          </a:p>
          <a:p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-21266" y="-53165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S3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/>
          <a:srcRect l="4706" t="4445" r="2353" b="22225"/>
          <a:stretch>
            <a:fillRect/>
          </a:stretch>
        </p:blipFill>
        <p:spPr bwMode="auto">
          <a:xfrm>
            <a:off x="2390345" y="1157190"/>
            <a:ext cx="1660351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/>
          <a:srcRect l="1905" t="3637" r="1905" b="18184"/>
          <a:stretch>
            <a:fillRect/>
          </a:stretch>
        </p:blipFill>
        <p:spPr bwMode="auto">
          <a:xfrm>
            <a:off x="846816" y="1164882"/>
            <a:ext cx="1659538" cy="124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121053" y="2423593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EGFR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203597" y="1653179"/>
            <a:ext cx="1053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Cell number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0755" y="887351"/>
            <a:ext cx="22115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Without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cetuximab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05254" y="888459"/>
            <a:ext cx="1645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With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cetuximab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65966" y="1219309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1446</a:t>
            </a:r>
            <a:endParaRPr lang="en-US" sz="1200" dirty="0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1970450" y="1427385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761341" y="1285984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101</a:t>
            </a:r>
            <a:endParaRPr lang="en-US" sz="1200" dirty="0"/>
          </a:p>
        </p:txBody>
      </p:sp>
      <p:cxnSp>
        <p:nvCxnSpPr>
          <p:cNvPr id="41" name="Straight Connector 40"/>
          <p:cNvCxnSpPr/>
          <p:nvPr/>
        </p:nvCxnSpPr>
        <p:spPr>
          <a:xfrm flipH="1" flipV="1">
            <a:off x="3056300" y="1503585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532616" y="1449383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666</a:t>
            </a:r>
            <a:endParaRPr lang="en-US" sz="1200" dirty="0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1837100" y="1657459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743431" y="142080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63</a:t>
            </a:r>
            <a:endParaRPr lang="en-US" sz="1200" dirty="0"/>
          </a:p>
        </p:txBody>
      </p:sp>
      <p:cxnSp>
        <p:nvCxnSpPr>
          <p:cNvPr id="45" name="Straight Connector 44"/>
          <p:cNvCxnSpPr/>
          <p:nvPr/>
        </p:nvCxnSpPr>
        <p:spPr>
          <a:xfrm flipH="1" flipV="1">
            <a:off x="2913741" y="1628884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70367" y="43593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4" cstate="print"/>
          <a:srcRect r="36260" b="20370"/>
          <a:stretch>
            <a:fillRect/>
          </a:stretch>
        </p:blipFill>
        <p:spPr bwMode="auto">
          <a:xfrm>
            <a:off x="1027871" y="2967867"/>
            <a:ext cx="2057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" name="TextBox 88"/>
          <p:cNvSpPr txBox="1"/>
          <p:nvPr/>
        </p:nvSpPr>
        <p:spPr>
          <a:xfrm rot="16200000">
            <a:off x="170714" y="4381028"/>
            <a:ext cx="1622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MFI  HLA A/B/C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68351" y="280915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4431" y="6192020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 siRNA: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64679" y="6480854"/>
            <a:ext cx="144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EGFR siRNA: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2436967" y="3285992"/>
            <a:ext cx="365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233936" y="3052818"/>
            <a:ext cx="760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P=0.008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671143" y="334391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P&lt;0.0001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>
            <a:off x="1564391" y="3572516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2001646" y="3032192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1616852" y="5021767"/>
            <a:ext cx="365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425696" y="4783893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P=0.0013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048551" y="2802373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P&lt;0.0001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>
            <a:off x="914301" y="2447694"/>
            <a:ext cx="3017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682470" y="6201935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itchFamily="34" charset="0"/>
              </a:rPr>
              <a:t>+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498773" y="6513665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itchFamily="34" charset="0"/>
              </a:rPr>
              <a:t>+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83372" y="6517763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itchFamily="34" charset="0"/>
              </a:rPr>
              <a:t>-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535476" y="6191697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itchFamily="34" charset="0"/>
              </a:rPr>
              <a:t>-</a:t>
            </a:r>
          </a:p>
        </p:txBody>
      </p:sp>
      <p:pic>
        <p:nvPicPr>
          <p:cNvPr id="74" name="Picture 4"/>
          <p:cNvPicPr>
            <a:picLocks noChangeAspect="1" noChangeArrowheads="1"/>
          </p:cNvPicPr>
          <p:nvPr/>
        </p:nvPicPr>
        <p:blipFill>
          <a:blip r:embed="rId5" cstate="print"/>
          <a:srcRect l="6863" t="6250" r="2941" b="31250"/>
          <a:stretch>
            <a:fillRect/>
          </a:stretch>
        </p:blipFill>
        <p:spPr bwMode="auto">
          <a:xfrm>
            <a:off x="7145752" y="1115318"/>
            <a:ext cx="17430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6" cstate="print"/>
          <a:srcRect l="6250" t="6667" r="4167" b="33333"/>
          <a:stretch>
            <a:fillRect/>
          </a:stretch>
        </p:blipFill>
        <p:spPr bwMode="auto">
          <a:xfrm>
            <a:off x="5555077" y="1105794"/>
            <a:ext cx="16954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TextBox 75"/>
          <p:cNvSpPr txBox="1"/>
          <p:nvPr/>
        </p:nvSpPr>
        <p:spPr>
          <a:xfrm rot="16200000">
            <a:off x="4925729" y="1595074"/>
            <a:ext cx="1053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Cell number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458582" y="1480246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2116</a:t>
            </a:r>
            <a:endParaRPr lang="en-US" sz="1200" dirty="0"/>
          </a:p>
        </p:txBody>
      </p:sp>
      <p:cxnSp>
        <p:nvCxnSpPr>
          <p:cNvPr id="79" name="Straight Connector 78"/>
          <p:cNvCxnSpPr/>
          <p:nvPr/>
        </p:nvCxnSpPr>
        <p:spPr>
          <a:xfrm flipH="1" flipV="1">
            <a:off x="6744016" y="1678797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631718" y="1239144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4257</a:t>
            </a:r>
            <a:endParaRPr lang="en-US" sz="1200" dirty="0"/>
          </a:p>
        </p:txBody>
      </p:sp>
      <p:cxnSp>
        <p:nvCxnSpPr>
          <p:cNvPr id="81" name="Straight Connector 80"/>
          <p:cNvCxnSpPr/>
          <p:nvPr/>
        </p:nvCxnSpPr>
        <p:spPr>
          <a:xfrm flipH="1" flipV="1">
            <a:off x="6917152" y="1437695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7707513" y="1595989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319</a:t>
            </a:r>
            <a:endParaRPr lang="en-US" sz="1200" dirty="0"/>
          </a:p>
        </p:txBody>
      </p:sp>
      <p:cxnSp>
        <p:nvCxnSpPr>
          <p:cNvPr id="83" name="Straight Connector 82"/>
          <p:cNvCxnSpPr/>
          <p:nvPr/>
        </p:nvCxnSpPr>
        <p:spPr>
          <a:xfrm flipH="1" flipV="1">
            <a:off x="8002472" y="1804065"/>
            <a:ext cx="1524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8422102" y="1390770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470</a:t>
            </a:r>
            <a:endParaRPr lang="en-US" sz="1200" dirty="0"/>
          </a:p>
        </p:txBody>
      </p:sp>
      <p:cxnSp>
        <p:nvCxnSpPr>
          <p:cNvPr id="85" name="Straight Connector 84"/>
          <p:cNvCxnSpPr/>
          <p:nvPr/>
        </p:nvCxnSpPr>
        <p:spPr>
          <a:xfrm flipV="1">
            <a:off x="8392842" y="1614199"/>
            <a:ext cx="199340" cy="221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766532" y="2428810"/>
            <a:ext cx="3017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852972" y="2403410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EGFR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314503" y="854159"/>
            <a:ext cx="21034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Without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cetuximab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175841" y="865900"/>
            <a:ext cx="1645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With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cetuximab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018567" y="2812101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799466" y="3417547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Cetuximab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7690048" y="3491103"/>
            <a:ext cx="200607" cy="20116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28" name="Picture 3"/>
          <p:cNvPicPr>
            <a:picLocks noChangeAspect="1" noChangeArrowheads="1"/>
          </p:cNvPicPr>
          <p:nvPr/>
        </p:nvPicPr>
        <p:blipFill>
          <a:blip r:embed="rId7" cstate="print"/>
          <a:srcRect l="26600" t="6053" b="26028"/>
          <a:stretch>
            <a:fillRect/>
          </a:stretch>
        </p:blipFill>
        <p:spPr bwMode="auto">
          <a:xfrm>
            <a:off x="5641434" y="3026511"/>
            <a:ext cx="2057400" cy="32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9" name="Straight Connector 128"/>
          <p:cNvCxnSpPr/>
          <p:nvPr/>
        </p:nvCxnSpPr>
        <p:spPr>
          <a:xfrm>
            <a:off x="6470109" y="2999155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6764664" y="300668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P&lt;0.0001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1" name="Straight Connector 130"/>
          <p:cNvCxnSpPr/>
          <p:nvPr/>
        </p:nvCxnSpPr>
        <p:spPr>
          <a:xfrm>
            <a:off x="6998846" y="3259685"/>
            <a:ext cx="365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6205386" y="3255111"/>
            <a:ext cx="760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P=0.005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>
            <a:off x="6098634" y="3483710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6120962" y="4026385"/>
            <a:ext cx="365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5929806" y="3788511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P=0.01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6536784" y="277886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P&lt;0.0001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7731078" y="3175596"/>
            <a:ext cx="1545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 No treatment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9" name="Group 138"/>
          <p:cNvGrpSpPr/>
          <p:nvPr/>
        </p:nvGrpSpPr>
        <p:grpSpPr>
          <a:xfrm>
            <a:off x="5559425" y="444798"/>
            <a:ext cx="4105573" cy="350586"/>
            <a:chOff x="2640626" y="5708013"/>
            <a:chExt cx="4105573" cy="350586"/>
          </a:xfrm>
        </p:grpSpPr>
        <p:sp>
          <p:nvSpPr>
            <p:cNvPr id="140" name="TextBox 139"/>
            <p:cNvSpPr txBox="1"/>
            <p:nvPr/>
          </p:nvSpPr>
          <p:spPr>
            <a:xfrm>
              <a:off x="2640626" y="5708013"/>
              <a:ext cx="21474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Control 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iRNA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860124" y="5720045"/>
              <a:ext cx="2886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EGFR 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iRNA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824085" y="5757254"/>
              <a:ext cx="2286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4438262" y="5764412"/>
              <a:ext cx="2286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4998727" y="43593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4563136" y="6192020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 siRNA: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653384" y="6480854"/>
            <a:ext cx="144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EGFR siRNA: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172944" y="6201935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itchFamily="34" charset="0"/>
              </a:rPr>
              <a:t>+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7104564" y="6513665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itchFamily="34" charset="0"/>
              </a:rPr>
              <a:t>+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6195112" y="6517763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itchFamily="34" charset="0"/>
              </a:rPr>
              <a:t>-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7120001" y="6191697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itchFamily="34" charset="0"/>
              </a:rPr>
              <a:t>-</a:t>
            </a:r>
          </a:p>
        </p:txBody>
      </p:sp>
      <p:sp>
        <p:nvSpPr>
          <p:cNvPr id="105" name="TextBox 104"/>
          <p:cNvSpPr txBox="1"/>
          <p:nvPr/>
        </p:nvSpPr>
        <p:spPr>
          <a:xfrm rot="16200000">
            <a:off x="4695026" y="4408833"/>
            <a:ext cx="1622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MFI  HLA A/B/C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685567" y="3228816"/>
            <a:ext cx="200607" cy="20116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54058" y="3414743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Cetuximab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3134007" y="3488299"/>
            <a:ext cx="200607" cy="20116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185670" y="3172792"/>
            <a:ext cx="1545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 No treatment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3140159" y="3226012"/>
            <a:ext cx="200607" cy="20116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790361" y="434165"/>
            <a:ext cx="4105573" cy="350586"/>
            <a:chOff x="2640626" y="5708013"/>
            <a:chExt cx="4105573" cy="350586"/>
          </a:xfrm>
        </p:grpSpPr>
        <p:sp>
          <p:nvSpPr>
            <p:cNvPr id="114" name="TextBox 113"/>
            <p:cNvSpPr txBox="1"/>
            <p:nvPr/>
          </p:nvSpPr>
          <p:spPr>
            <a:xfrm>
              <a:off x="2640626" y="5708013"/>
              <a:ext cx="21474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Control 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iRNA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3860124" y="5720045"/>
              <a:ext cx="2886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EGFR </a:t>
              </a:r>
              <a:r>
                <a:rPr lang="en-US" sz="1600" dirty="0" err="1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iRNA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2824085" y="5757254"/>
              <a:ext cx="2286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4438262" y="5764412"/>
              <a:ext cx="2286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285331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743200" y="687569"/>
            <a:ext cx="3864934" cy="4756926"/>
            <a:chOff x="283534" y="526827"/>
            <a:chExt cx="3864934" cy="502031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l="8277" t="14286" r="2834" b="17755"/>
            <a:stretch>
              <a:fillRect/>
            </a:stretch>
          </p:blipFill>
          <p:spPr bwMode="auto">
            <a:xfrm>
              <a:off x="703483" y="956932"/>
              <a:ext cx="2035739" cy="4266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983370" y="5178620"/>
              <a:ext cx="880369" cy="357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PCI-13 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42252" y="5189841"/>
              <a:ext cx="1050288" cy="357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JHU-029 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890379" y="2310673"/>
              <a:ext cx="7315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911883" y="2097601"/>
              <a:ext cx="713657" cy="2760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P=0.006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941968" y="932538"/>
              <a:ext cx="7315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931573" y="719465"/>
              <a:ext cx="792205" cy="2760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P&lt;0.0001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35598" y="1104201"/>
              <a:ext cx="902811" cy="357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 HLA-A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98180" y="1402340"/>
              <a:ext cx="1050288" cy="357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HLA-B/C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78527" y="1480346"/>
              <a:ext cx="200607" cy="21230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3534" y="526827"/>
              <a:ext cx="356188" cy="422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-92712" y="0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S3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2034472" y="2792264"/>
            <a:ext cx="1976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 Fold change (MFI)</a:t>
            </a:r>
          </a:p>
          <a:p>
            <a:pPr algn="ctr"/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31466" y="1282979"/>
            <a:ext cx="200607" cy="20116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247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 l="10758" t="6795" b="11294"/>
          <a:stretch>
            <a:fillRect/>
          </a:stretch>
        </p:blipFill>
        <p:spPr bwMode="auto">
          <a:xfrm>
            <a:off x="4953000" y="1600200"/>
            <a:ext cx="2362200" cy="217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4032298052"/>
              </p:ext>
            </p:extLst>
          </p:nvPr>
        </p:nvGraphicFramePr>
        <p:xfrm>
          <a:off x="1500674" y="1581150"/>
          <a:ext cx="2286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970567" y="1167272"/>
            <a:ext cx="1583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TAP1 transcript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44633" y="1169267"/>
            <a:ext cx="17379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LMP2 transcript 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5562701" y="3426914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286900" y="1672303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473332" y="110530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679852" y="109001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1131499" y="3828172"/>
            <a:ext cx="2832523" cy="892311"/>
            <a:chOff x="2852491" y="3742448"/>
            <a:chExt cx="2832523" cy="892311"/>
          </a:xfrm>
        </p:grpSpPr>
        <p:sp>
          <p:nvSpPr>
            <p:cNvPr id="55" name="TextBox 54"/>
            <p:cNvSpPr txBox="1"/>
            <p:nvPr/>
          </p:nvSpPr>
          <p:spPr>
            <a:xfrm rot="19096377">
              <a:off x="3531991" y="3879514"/>
              <a:ext cx="10748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Cetuximab</a:t>
              </a:r>
              <a:endParaRPr lang="en-US" sz="1600" dirty="0"/>
            </a:p>
          </p:txBody>
        </p:sp>
        <p:sp>
          <p:nvSpPr>
            <p:cNvPr id="56" name="TextBox 55"/>
            <p:cNvSpPr txBox="1"/>
            <p:nvPr/>
          </p:nvSpPr>
          <p:spPr>
            <a:xfrm rot="19096377">
              <a:off x="2852491" y="3940380"/>
              <a:ext cx="13194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No treatment</a:t>
              </a:r>
              <a:endParaRPr lang="en-US" sz="1600" dirty="0"/>
            </a:p>
          </p:txBody>
        </p:sp>
        <p:sp>
          <p:nvSpPr>
            <p:cNvPr id="57" name="TextBox 56"/>
            <p:cNvSpPr txBox="1"/>
            <p:nvPr/>
          </p:nvSpPr>
          <p:spPr>
            <a:xfrm rot="19096377">
              <a:off x="4389548" y="3742448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IFN</a:t>
              </a:r>
              <a:r>
                <a:rPr lang="en-US" sz="1600" dirty="0" err="1" smtClean="0">
                  <a:latin typeface="Symbol" pitchFamily="18" charset="2"/>
                </a:rPr>
                <a:t>g</a:t>
              </a:r>
              <a:endParaRPr lang="en-US" sz="1600" dirty="0">
                <a:latin typeface="Symbol" pitchFamily="18" charset="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rot="19096377">
              <a:off x="4507576" y="3803762"/>
              <a:ext cx="11774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Cetuximab+</a:t>
              </a:r>
            </a:p>
            <a:p>
              <a:pPr algn="ctr"/>
              <a:r>
                <a:rPr lang="en-US" sz="1600" dirty="0" smtClean="0"/>
                <a:t> </a:t>
              </a:r>
              <a:r>
                <a:rPr lang="en-US" sz="1600" dirty="0" err="1" smtClean="0"/>
                <a:t>IFN</a:t>
              </a:r>
              <a:r>
                <a:rPr lang="en-US" sz="1600" dirty="0" err="1" smtClean="0">
                  <a:latin typeface="Symbol" pitchFamily="18" charset="2"/>
                </a:rPr>
                <a:t>g</a:t>
              </a:r>
              <a:endParaRPr lang="en-US" sz="1600" dirty="0" smtClean="0">
                <a:latin typeface="Symbol" pitchFamily="18" charset="2"/>
              </a:endParaRPr>
            </a:p>
            <a:p>
              <a:pPr algn="ctr"/>
              <a:endParaRPr lang="en-US" sz="1600" dirty="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5374290" y="3231704"/>
            <a:ext cx="675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P=0.0008</a:t>
            </a:r>
            <a:endParaRPr lang="en-US" sz="10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4468982" y="3821370"/>
            <a:ext cx="2760174" cy="869362"/>
            <a:chOff x="2864366" y="3721182"/>
            <a:chExt cx="2760174" cy="869362"/>
          </a:xfrm>
        </p:grpSpPr>
        <p:sp>
          <p:nvSpPr>
            <p:cNvPr id="62" name="TextBox 61"/>
            <p:cNvSpPr txBox="1"/>
            <p:nvPr/>
          </p:nvSpPr>
          <p:spPr>
            <a:xfrm rot="19096377">
              <a:off x="3478826" y="3879514"/>
              <a:ext cx="10748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Cetuximab</a:t>
              </a:r>
              <a:endParaRPr lang="en-US" sz="1600" dirty="0"/>
            </a:p>
          </p:txBody>
        </p:sp>
        <p:sp>
          <p:nvSpPr>
            <p:cNvPr id="63" name="TextBox 62"/>
            <p:cNvSpPr txBox="1"/>
            <p:nvPr/>
          </p:nvSpPr>
          <p:spPr>
            <a:xfrm rot="19096377">
              <a:off x="2864366" y="3928505"/>
              <a:ext cx="13194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No treatment</a:t>
              </a:r>
              <a:endParaRPr lang="en-US" sz="1600" dirty="0"/>
            </a:p>
          </p:txBody>
        </p:sp>
        <p:sp>
          <p:nvSpPr>
            <p:cNvPr id="64" name="TextBox 63"/>
            <p:cNvSpPr txBox="1"/>
            <p:nvPr/>
          </p:nvSpPr>
          <p:spPr>
            <a:xfrm rot="19096377">
              <a:off x="4283218" y="3721182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IFN</a:t>
              </a:r>
              <a:r>
                <a:rPr lang="en-US" sz="1600" dirty="0" err="1" smtClean="0">
                  <a:latin typeface="Symbol" pitchFamily="18" charset="2"/>
                </a:rPr>
                <a:t>g</a:t>
              </a:r>
              <a:endParaRPr lang="en-US" sz="1600" dirty="0">
                <a:latin typeface="Symbol" pitchFamily="18" charset="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9096377">
              <a:off x="4447102" y="3759547"/>
              <a:ext cx="11774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Cetuximab+</a:t>
              </a:r>
            </a:p>
            <a:p>
              <a:pPr algn="ctr"/>
              <a:r>
                <a:rPr lang="en-US" sz="1600" dirty="0" smtClean="0"/>
                <a:t> </a:t>
              </a:r>
              <a:r>
                <a:rPr lang="en-US" sz="1600" dirty="0" err="1" smtClean="0"/>
                <a:t>IFN</a:t>
              </a:r>
              <a:r>
                <a:rPr lang="en-US" sz="1600" dirty="0" err="1" smtClean="0">
                  <a:latin typeface="Symbol" pitchFamily="18" charset="2"/>
                </a:rPr>
                <a:t>g</a:t>
              </a:r>
              <a:endParaRPr lang="en-US" sz="1600" dirty="0" smtClean="0">
                <a:latin typeface="Symbol" pitchFamily="18" charset="2"/>
              </a:endParaRPr>
            </a:p>
            <a:p>
              <a:pPr algn="ctr"/>
              <a:endParaRPr lang="en-US" sz="1600" dirty="0"/>
            </a:p>
          </p:txBody>
        </p:sp>
      </p:grpSp>
      <p:sp>
        <p:nvSpPr>
          <p:cNvPr id="66" name="TextBox 65"/>
          <p:cNvSpPr txBox="1"/>
          <p:nvPr/>
        </p:nvSpPr>
        <p:spPr>
          <a:xfrm rot="16200000">
            <a:off x="4007065" y="2612040"/>
            <a:ext cx="1632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2 delta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delta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CT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182815" y="1458225"/>
            <a:ext cx="792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P=0.0029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-41036" y="-20892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S4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475169" y="2340800"/>
            <a:ext cx="1854996" cy="830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Fold change (log</a:t>
            </a:r>
            <a:r>
              <a:rPr lang="en-US" sz="1600" baseline="-25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08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30843869"/>
              </p:ext>
            </p:extLst>
          </p:nvPr>
        </p:nvGraphicFramePr>
        <p:xfrm>
          <a:off x="1155107" y="626477"/>
          <a:ext cx="7303093" cy="530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45734" y="5937099"/>
            <a:ext cx="3581400" cy="3385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Peptide concentration (</a:t>
            </a:r>
            <a:r>
              <a:rPr lang="en-US" sz="1600" dirty="0" smtClean="0">
                <a:latin typeface="Symbol" pitchFamily="18" charset="2"/>
                <a:cs typeface="Arial" pitchFamily="34" charset="0"/>
              </a:rPr>
              <a:t>m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g/ml)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472256" y="2717512"/>
            <a:ext cx="838198" cy="5847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        MFI 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178" y="45720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20701" y="878575"/>
            <a:ext cx="2209800" cy="729733"/>
            <a:chOff x="6934200" y="2139419"/>
            <a:chExt cx="2209800" cy="564544"/>
          </a:xfrm>
        </p:grpSpPr>
        <p:grpSp>
          <p:nvGrpSpPr>
            <p:cNvPr id="10" name="Group 9"/>
            <p:cNvGrpSpPr/>
            <p:nvPr/>
          </p:nvGrpSpPr>
          <p:grpSpPr>
            <a:xfrm>
              <a:off x="6934200" y="2209800"/>
              <a:ext cx="381000" cy="152400"/>
              <a:chOff x="7696200" y="2209800"/>
              <a:chExt cx="381000" cy="15240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7696200" y="22860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Diamond 17"/>
              <p:cNvSpPr/>
              <p:nvPr/>
            </p:nvSpPr>
            <p:spPr>
              <a:xfrm>
                <a:off x="7833413" y="2209800"/>
                <a:ext cx="91387" cy="152400"/>
              </a:xfrm>
              <a:prstGeom prst="diamond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934200" y="2438400"/>
              <a:ext cx="381000" cy="152400"/>
              <a:chOff x="7696200" y="2438400"/>
              <a:chExt cx="381000" cy="152400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7696200" y="25146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7833413" y="2438400"/>
                <a:ext cx="91387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7833413" y="2438400"/>
                <a:ext cx="91387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7315200" y="2139419"/>
              <a:ext cx="1828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EGFR </a:t>
              </a:r>
              <a:r>
                <a:rPr lang="en-US" sz="16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853-861</a:t>
              </a:r>
              <a:endParaRPr lang="en-US" sz="16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15199" y="2365409"/>
              <a:ext cx="17684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MAGE-3 </a:t>
              </a:r>
              <a:r>
                <a:rPr lang="en-US" sz="16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271-279</a:t>
              </a:r>
              <a:endParaRPr lang="en-US" sz="16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-83568" y="-42158"/>
            <a:ext cx="3978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Supplementary Figure S5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26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18569</TotalTime>
  <Words>1596</Words>
  <Application>Microsoft Office PowerPoint</Application>
  <PresentationFormat>On-screen Show (4:3)</PresentationFormat>
  <Paragraphs>370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Srivastava, Raghvendra</dc:creator>
  <cp:lastModifiedBy>Srivastava, Raghvendra</cp:lastModifiedBy>
  <cp:revision>221</cp:revision>
  <cp:lastPrinted>2015-03-25T18:02:00Z</cp:lastPrinted>
  <dcterms:created xsi:type="dcterms:W3CDTF">2013-12-02T21:34:01Z</dcterms:created>
  <dcterms:modified xsi:type="dcterms:W3CDTF">2015-04-06T17:33:23Z</dcterms:modified>
</cp:coreProperties>
</file>