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16" d="100"/>
          <a:sy n="216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2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2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7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3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42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6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1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3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4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46791" y="112974"/>
            <a:ext cx="8317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 smtClean="0">
                <a:latin typeface="Calibri" panose="020F0502020204030204" pitchFamily="34" charset="0"/>
              </a:rPr>
              <a:t>Figure </a:t>
            </a:r>
            <a:r>
              <a:rPr lang="en-US" altLang="en-US" b="1" dirty="0" smtClean="0">
                <a:latin typeface="Calibri" panose="020F0502020204030204" pitchFamily="34" charset="0"/>
              </a:rPr>
              <a:t>S1.  </a:t>
            </a:r>
            <a:r>
              <a:rPr lang="en-US" altLang="en-US" b="1" dirty="0" smtClean="0">
                <a:latin typeface="Calibri" panose="020F0502020204030204" pitchFamily="34" charset="0"/>
              </a:rPr>
              <a:t>Relative placement and order of recombination for </a:t>
            </a:r>
            <a:r>
              <a:rPr lang="en-US" altLang="en-US" b="1" i="1" dirty="0" smtClean="0">
                <a:latin typeface="Calibri" panose="020F0502020204030204" pitchFamily="34" charset="0"/>
              </a:rPr>
              <a:t>d4eBP</a:t>
            </a:r>
            <a:r>
              <a:rPr lang="en-US" altLang="en-US" b="1" dirty="0" smtClean="0">
                <a:latin typeface="Calibri" panose="020F0502020204030204" pitchFamily="34" charset="0"/>
              </a:rPr>
              <a:t> (</a:t>
            </a:r>
            <a:r>
              <a:rPr lang="en-US" altLang="en-US" b="1" i="1" dirty="0" smtClean="0">
                <a:latin typeface="Calibri" panose="020F0502020204030204" pitchFamily="34" charset="0"/>
              </a:rPr>
              <a:t>Thor</a:t>
            </a:r>
            <a:r>
              <a:rPr lang="en-US" altLang="en-US" b="1" dirty="0" smtClean="0">
                <a:latin typeface="Calibri" panose="020F0502020204030204" pitchFamily="34" charset="0"/>
              </a:rPr>
              <a:t>), </a:t>
            </a:r>
            <a:r>
              <a:rPr lang="en-US" altLang="en-US" b="1" i="1" dirty="0" smtClean="0">
                <a:latin typeface="Calibri" panose="020F0502020204030204" pitchFamily="34" charset="0"/>
              </a:rPr>
              <a:t>chico</a:t>
            </a:r>
            <a:r>
              <a:rPr lang="en-US" altLang="en-US" b="1" dirty="0" smtClean="0">
                <a:latin typeface="Calibri" panose="020F0502020204030204" pitchFamily="34" charset="0"/>
              </a:rPr>
              <a:t> and the marker </a:t>
            </a:r>
            <a:r>
              <a:rPr lang="en-US" altLang="en-US" b="1" i="1" dirty="0" err="1" smtClean="0">
                <a:latin typeface="Calibri" panose="020F0502020204030204" pitchFamily="34" charset="0"/>
              </a:rPr>
              <a:t>cn</a:t>
            </a:r>
            <a:r>
              <a:rPr lang="en-US" altLang="en-US" b="1" dirty="0" smtClean="0">
                <a:latin typeface="Calibri" panose="020F0502020204030204" pitchFamily="34" charset="0"/>
              </a:rPr>
              <a:t>. </a:t>
            </a:r>
            <a:r>
              <a:rPr lang="en-US" dirty="0"/>
              <a:t>To generate </a:t>
            </a:r>
            <a:r>
              <a:rPr lang="en-US" i="1" dirty="0"/>
              <a:t>d4eBP, chico</a:t>
            </a:r>
            <a:r>
              <a:rPr lang="en-US" dirty="0"/>
              <a:t> double mutants stocks, </a:t>
            </a:r>
            <a:r>
              <a:rPr lang="en-US" i="1" dirty="0"/>
              <a:t>d4eBP</a:t>
            </a:r>
            <a:r>
              <a:rPr lang="en-US" dirty="0"/>
              <a:t> null mutants (</a:t>
            </a:r>
            <a:r>
              <a:rPr lang="en-US" i="1" dirty="0"/>
              <a:t>Thor</a:t>
            </a:r>
            <a:r>
              <a:rPr lang="en-US" i="1" baseline="30000" dirty="0"/>
              <a:t>2</a:t>
            </a:r>
            <a:r>
              <a:rPr lang="en-US" dirty="0"/>
              <a:t>) were introduced into </a:t>
            </a:r>
            <a:r>
              <a:rPr lang="en-US" i="1" dirty="0"/>
              <a:t>y</a:t>
            </a:r>
            <a:r>
              <a:rPr lang="en-US" i="1" baseline="30000" dirty="0"/>
              <a:t>1</a:t>
            </a:r>
            <a:r>
              <a:rPr lang="en-US" i="1" dirty="0"/>
              <a:t>; cn</a:t>
            </a:r>
            <a:r>
              <a:rPr lang="en-US" i="1" baseline="30000" dirty="0"/>
              <a:t>1</a:t>
            </a:r>
            <a:r>
              <a:rPr lang="en-US" i="1" dirty="0"/>
              <a:t>; ry</a:t>
            </a:r>
            <a:r>
              <a:rPr lang="en-US" i="1" baseline="30000" dirty="0"/>
              <a:t>506</a:t>
            </a:r>
            <a:r>
              <a:rPr lang="en-US" dirty="0"/>
              <a:t> background followed by the recombination between</a:t>
            </a:r>
            <a:r>
              <a:rPr lang="en-US" i="1" dirty="0"/>
              <a:t> d4eBP </a:t>
            </a:r>
            <a:r>
              <a:rPr lang="en-US" dirty="0"/>
              <a:t>and</a:t>
            </a:r>
            <a:r>
              <a:rPr lang="en-US" i="1" dirty="0"/>
              <a:t> chico.</a:t>
            </a:r>
            <a:r>
              <a:rPr lang="en-US" dirty="0"/>
              <a:t> </a:t>
            </a:r>
            <a:endParaRPr lang="en-US" altLang="en-US" b="1" dirty="0">
              <a:latin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77550" y="1729609"/>
            <a:ext cx="6181304" cy="2705426"/>
            <a:chOff x="1632141" y="1546688"/>
            <a:chExt cx="6181304" cy="2705426"/>
          </a:xfrm>
        </p:grpSpPr>
        <p:cxnSp>
          <p:nvCxnSpPr>
            <p:cNvPr id="25" name="Straight Arrow Connector 24"/>
            <p:cNvCxnSpPr/>
            <p:nvPr/>
          </p:nvCxnSpPr>
          <p:spPr>
            <a:xfrm flipH="1">
              <a:off x="4131949" y="2021140"/>
              <a:ext cx="425376" cy="41980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5" name="Group 31"/>
            <p:cNvGrpSpPr>
              <a:grpSpLocks/>
            </p:cNvGrpSpPr>
            <p:nvPr/>
          </p:nvGrpSpPr>
          <p:grpSpPr bwMode="auto">
            <a:xfrm>
              <a:off x="5070245" y="2650899"/>
              <a:ext cx="2743200" cy="349202"/>
              <a:chOff x="5038304" y="2604126"/>
              <a:chExt cx="2743200" cy="348695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5038304" y="2767402"/>
                <a:ext cx="2743200" cy="158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8" name="TextBox 6"/>
              <p:cNvSpPr txBox="1">
                <a:spLocks noChangeArrowheads="1"/>
              </p:cNvSpPr>
              <p:nvPr/>
            </p:nvSpPr>
            <p:spPr bwMode="auto">
              <a:xfrm>
                <a:off x="5603774" y="2604126"/>
                <a:ext cx="640080" cy="338062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600" b="1" i="1" dirty="0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chico</a:t>
                </a:r>
              </a:p>
            </p:txBody>
          </p:sp>
          <p:sp>
            <p:nvSpPr>
              <p:cNvPr id="2059" name="TextBox 7"/>
              <p:cNvSpPr txBox="1">
                <a:spLocks noChangeArrowheads="1"/>
              </p:cNvSpPr>
              <p:nvPr/>
            </p:nvSpPr>
            <p:spPr bwMode="auto">
              <a:xfrm>
                <a:off x="6884384" y="2614759"/>
                <a:ext cx="640080" cy="338062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600" b="1" i="1" dirty="0" err="1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cn</a:t>
                </a:r>
                <a:endParaRPr lang="en-US" altLang="en-US" sz="1600" b="1" i="1" dirty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478588" y="2691312"/>
                <a:ext cx="152400" cy="1521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984980" y="3878819"/>
              <a:ext cx="5449536" cy="373295"/>
              <a:chOff x="1267123" y="3955771"/>
              <a:chExt cx="5449536" cy="373295"/>
            </a:xfrm>
          </p:grpSpPr>
          <p:grpSp>
            <p:nvGrpSpPr>
              <p:cNvPr id="2052" name="Group 32"/>
              <p:cNvGrpSpPr>
                <a:grpSpLocks/>
              </p:cNvGrpSpPr>
              <p:nvPr/>
            </p:nvGrpSpPr>
            <p:grpSpPr bwMode="auto">
              <a:xfrm>
                <a:off x="1708341" y="3969716"/>
                <a:ext cx="4572000" cy="359350"/>
                <a:chOff x="1799232" y="4659868"/>
                <a:chExt cx="4572000" cy="359147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799232" y="4832807"/>
                  <a:ext cx="4572000" cy="1587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68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3352800" y="4670019"/>
                  <a:ext cx="640080" cy="338362"/>
                </a:xfrm>
                <a:prstGeom prst="rect">
                  <a:avLst/>
                </a:prstGeom>
                <a:ln/>
                <a:extLst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600" b="1" i="1" dirty="0">
                      <a:solidFill>
                        <a:sysClr val="windowText" lastClr="000000"/>
                      </a:solidFill>
                      <a:latin typeface="Calibri" panose="020F0502020204030204" pitchFamily="34" charset="0"/>
                    </a:rPr>
                    <a:t>chico</a:t>
                  </a:r>
                </a:p>
              </p:txBody>
            </p:sp>
            <p:sp>
              <p:nvSpPr>
                <p:cNvPr id="2069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5029200" y="4680652"/>
                  <a:ext cx="640080" cy="338363"/>
                </a:xfrm>
                <a:prstGeom prst="rect">
                  <a:avLst/>
                </a:prstGeom>
                <a:ln/>
                <a:extLst/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600" b="1" i="1" dirty="0" err="1">
                      <a:solidFill>
                        <a:sysClr val="windowText" lastClr="000000"/>
                      </a:solidFill>
                      <a:latin typeface="Calibri" panose="020F0502020204030204" pitchFamily="34" charset="0"/>
                    </a:rPr>
                    <a:t>cn</a:t>
                  </a:r>
                  <a:endParaRPr lang="en-US" altLang="en-US" sz="1600" b="1" i="1" dirty="0">
                    <a:solidFill>
                      <a:sysClr val="windowText" lastClr="000000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070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2359928" y="4659868"/>
                  <a:ext cx="640080" cy="338363"/>
                </a:xfrm>
                <a:prstGeom prst="rect">
                  <a:avLst/>
                </a:prstGeom>
                <a:ln/>
                <a:extLst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600" b="1" i="1" dirty="0">
                      <a:solidFill>
                        <a:sysClr val="windowText" lastClr="000000"/>
                      </a:solidFill>
                      <a:latin typeface="Calibri" panose="020F0502020204030204" pitchFamily="34" charset="0"/>
                    </a:rPr>
                    <a:t>Thor</a:t>
                  </a:r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4527550" y="4756650"/>
                  <a:ext cx="152400" cy="15231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/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1267123" y="3956072"/>
                <a:ext cx="37542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600" b="1" dirty="0" smtClean="0">
                    <a:latin typeface="Calibri" panose="020F0502020204030204" pitchFamily="34" charset="0"/>
                  </a:rPr>
                  <a:t>2L</a:t>
                </a:r>
                <a:endParaRPr lang="en-US" altLang="en-US" sz="1600" b="1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312381" y="3955771"/>
                <a:ext cx="40427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600" b="1" dirty="0" smtClean="0">
                    <a:latin typeface="Calibri" panose="020F0502020204030204" pitchFamily="34" charset="0"/>
                  </a:rPr>
                  <a:t>2R</a:t>
                </a:r>
                <a:endParaRPr lang="en-US" altLang="en-US" sz="1600" b="1" dirty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4543677" y="1546688"/>
              <a:ext cx="3545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X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grpSp>
          <p:nvGrpSpPr>
            <p:cNvPr id="50" name="Group 31"/>
            <p:cNvGrpSpPr>
              <a:grpSpLocks/>
            </p:cNvGrpSpPr>
            <p:nvPr/>
          </p:nvGrpSpPr>
          <p:grpSpPr bwMode="auto">
            <a:xfrm>
              <a:off x="5070245" y="1627406"/>
              <a:ext cx="2743200" cy="338554"/>
              <a:chOff x="5038304" y="2614759"/>
              <a:chExt cx="2743200" cy="338062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5038304" y="2767402"/>
                <a:ext cx="2743200" cy="158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7"/>
              <p:cNvSpPr txBox="1">
                <a:spLocks noChangeArrowheads="1"/>
              </p:cNvSpPr>
              <p:nvPr/>
            </p:nvSpPr>
            <p:spPr bwMode="auto">
              <a:xfrm>
                <a:off x="6884384" y="2614759"/>
                <a:ext cx="640080" cy="338062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600" b="1" i="1" dirty="0" err="1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cn</a:t>
                </a:r>
                <a:endParaRPr lang="en-US" altLang="en-US" sz="1600" b="1" i="1" dirty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478588" y="2691312"/>
                <a:ext cx="152400" cy="1521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</p:grpSp>
        <p:grpSp>
          <p:nvGrpSpPr>
            <p:cNvPr id="55" name="Group 31"/>
            <p:cNvGrpSpPr>
              <a:grpSpLocks/>
            </p:cNvGrpSpPr>
            <p:nvPr/>
          </p:nvGrpSpPr>
          <p:grpSpPr bwMode="auto">
            <a:xfrm>
              <a:off x="1632141" y="1606110"/>
              <a:ext cx="2743200" cy="338554"/>
              <a:chOff x="5038304" y="2604126"/>
              <a:chExt cx="2743200" cy="338062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5038304" y="2767402"/>
                <a:ext cx="2743200" cy="158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6"/>
              <p:cNvSpPr txBox="1">
                <a:spLocks noChangeArrowheads="1"/>
              </p:cNvSpPr>
              <p:nvPr/>
            </p:nvSpPr>
            <p:spPr bwMode="auto">
              <a:xfrm>
                <a:off x="5603774" y="2604126"/>
                <a:ext cx="640080" cy="338062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600" b="1" i="1" dirty="0" smtClean="0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Thor</a:t>
                </a:r>
                <a:endParaRPr lang="en-US" altLang="en-US" sz="1600" b="1" i="1" dirty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6478588" y="2691312"/>
                <a:ext cx="152400" cy="1521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</p:grpSp>
        <p:grpSp>
          <p:nvGrpSpPr>
            <p:cNvPr id="60" name="Group 31"/>
            <p:cNvGrpSpPr>
              <a:grpSpLocks/>
            </p:cNvGrpSpPr>
            <p:nvPr/>
          </p:nvGrpSpPr>
          <p:grpSpPr bwMode="auto">
            <a:xfrm>
              <a:off x="1634405" y="2631966"/>
              <a:ext cx="2743200" cy="349202"/>
              <a:chOff x="5038304" y="2604126"/>
              <a:chExt cx="2743200" cy="348695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>
                <a:off x="5038304" y="2767402"/>
                <a:ext cx="2743200" cy="158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"/>
              <p:cNvSpPr txBox="1">
                <a:spLocks noChangeArrowheads="1"/>
              </p:cNvSpPr>
              <p:nvPr/>
            </p:nvSpPr>
            <p:spPr bwMode="auto">
              <a:xfrm>
                <a:off x="5603774" y="2604126"/>
                <a:ext cx="640080" cy="338062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600" b="1" i="1" dirty="0" smtClean="0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Thor</a:t>
                </a:r>
                <a:endParaRPr lang="en-US" altLang="en-US" sz="1600" b="1" i="1" dirty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3" name="TextBox 7"/>
              <p:cNvSpPr txBox="1">
                <a:spLocks noChangeArrowheads="1"/>
              </p:cNvSpPr>
              <p:nvPr/>
            </p:nvSpPr>
            <p:spPr bwMode="auto">
              <a:xfrm>
                <a:off x="6884384" y="2614759"/>
                <a:ext cx="640080" cy="338062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600" b="1" i="1" dirty="0" err="1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cn</a:t>
                </a:r>
                <a:endParaRPr lang="en-US" altLang="en-US" sz="1600" b="1" i="1" dirty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6478588" y="2691312"/>
                <a:ext cx="152400" cy="1521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</p:grpSp>
        <p:cxnSp>
          <p:nvCxnSpPr>
            <p:cNvPr id="65" name="Straight Arrow Connector 64"/>
            <p:cNvCxnSpPr/>
            <p:nvPr/>
          </p:nvCxnSpPr>
          <p:spPr>
            <a:xfrm rot="5400000">
              <a:off x="4550371" y="3368467"/>
              <a:ext cx="36576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4559597" y="2565365"/>
              <a:ext cx="3545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X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9666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67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</dc:creator>
  <cp:lastModifiedBy>Marc Tatar</cp:lastModifiedBy>
  <cp:revision>19</cp:revision>
  <dcterms:created xsi:type="dcterms:W3CDTF">2015-04-07T05:54:10Z</dcterms:created>
  <dcterms:modified xsi:type="dcterms:W3CDTF">2015-07-17T20:49:25Z</dcterms:modified>
</cp:coreProperties>
</file>