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16" d="100"/>
          <a:sy n="216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2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2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7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4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1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3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46791" y="112974"/>
            <a:ext cx="81305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smtClean="0">
                <a:latin typeface="Calibri" panose="020F0502020204030204" pitchFamily="34" charset="0"/>
              </a:rPr>
              <a:t>Figure </a:t>
            </a:r>
            <a:r>
              <a:rPr lang="en-US" altLang="en-US" b="1" smtClean="0">
                <a:latin typeface="Calibri" panose="020F0502020204030204" pitchFamily="34" charset="0"/>
              </a:rPr>
              <a:t>S2. </a:t>
            </a:r>
            <a:r>
              <a:rPr lang="en-US" altLang="en-US" b="1" dirty="0" smtClean="0">
                <a:latin typeface="Calibri" panose="020F0502020204030204" pitchFamily="34" charset="0"/>
              </a:rPr>
              <a:t>Primer locations to detect </a:t>
            </a:r>
            <a:r>
              <a:rPr lang="en-US" altLang="en-US" b="1" i="1" dirty="0" smtClean="0">
                <a:latin typeface="Calibri" panose="020F0502020204030204" pitchFamily="34" charset="0"/>
              </a:rPr>
              <a:t>d4eBP</a:t>
            </a:r>
            <a:r>
              <a:rPr lang="en-US" altLang="en-US" b="1" dirty="0" smtClean="0">
                <a:latin typeface="Calibri" panose="020F0502020204030204" pitchFamily="34" charset="0"/>
              </a:rPr>
              <a:t> deletion. </a:t>
            </a:r>
            <a:r>
              <a:rPr lang="en-US" dirty="0"/>
              <a:t>Primer pair P1+P2 was used to detect 1.6 kb deletion in </a:t>
            </a:r>
            <a:r>
              <a:rPr lang="en-US" i="1" dirty="0"/>
              <a:t>Thor</a:t>
            </a:r>
            <a:r>
              <a:rPr lang="en-US" dirty="0"/>
              <a:t> locus, while P3+P4 was used to distinguish heterozygous and homozygous </a:t>
            </a:r>
            <a:r>
              <a:rPr lang="en-US" i="1" dirty="0"/>
              <a:t>Thor</a:t>
            </a:r>
            <a:r>
              <a:rPr lang="en-US" dirty="0"/>
              <a:t> mutants</a:t>
            </a:r>
            <a:r>
              <a:rPr lang="en-US" i="1" dirty="0"/>
              <a:t>.</a:t>
            </a:r>
            <a:endParaRPr lang="en-US" dirty="0"/>
          </a:p>
          <a:p>
            <a:endParaRPr lang="en-US" altLang="en-US" b="1" dirty="0"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4470" y="1219938"/>
            <a:ext cx="8154204" cy="5143720"/>
            <a:chOff x="532596" y="1354892"/>
            <a:chExt cx="8154204" cy="5143720"/>
          </a:xfrm>
        </p:grpSpPr>
        <p:grpSp>
          <p:nvGrpSpPr>
            <p:cNvPr id="5123" name="Group 14"/>
            <p:cNvGrpSpPr>
              <a:grpSpLocks/>
            </p:cNvGrpSpPr>
            <p:nvPr/>
          </p:nvGrpSpPr>
          <p:grpSpPr bwMode="auto">
            <a:xfrm>
              <a:off x="2971800" y="1888292"/>
              <a:ext cx="5715000" cy="307975"/>
              <a:chOff x="1371600" y="4495800"/>
              <a:chExt cx="5715000" cy="307777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371600" y="4648102"/>
                <a:ext cx="5715000" cy="158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44" name="TextBox 6"/>
              <p:cNvSpPr txBox="1">
                <a:spLocks noChangeArrowheads="1"/>
              </p:cNvSpPr>
              <p:nvPr/>
            </p:nvSpPr>
            <p:spPr bwMode="auto">
              <a:xfrm>
                <a:off x="30480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1</a:t>
                </a:r>
              </a:p>
            </p:txBody>
          </p:sp>
          <p:sp>
            <p:nvSpPr>
              <p:cNvPr id="5145" name="TextBox 8"/>
              <p:cNvSpPr txBox="1">
                <a:spLocks noChangeArrowheads="1"/>
              </p:cNvSpPr>
              <p:nvPr/>
            </p:nvSpPr>
            <p:spPr bwMode="auto">
              <a:xfrm>
                <a:off x="47244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2</a:t>
                </a:r>
              </a:p>
            </p:txBody>
          </p:sp>
        </p:grpSp>
        <p:grpSp>
          <p:nvGrpSpPr>
            <p:cNvPr id="5124" name="Group 15"/>
            <p:cNvGrpSpPr>
              <a:grpSpLocks/>
            </p:cNvGrpSpPr>
            <p:nvPr/>
          </p:nvGrpSpPr>
          <p:grpSpPr bwMode="auto">
            <a:xfrm>
              <a:off x="2971800" y="4809512"/>
              <a:ext cx="5715000" cy="862013"/>
              <a:chOff x="1371600" y="3941616"/>
              <a:chExt cx="5715000" cy="861961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371600" y="4648011"/>
                <a:ext cx="5715000" cy="158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38" name="TextBox 17"/>
              <p:cNvSpPr txBox="1">
                <a:spLocks noChangeArrowheads="1"/>
              </p:cNvSpPr>
              <p:nvPr/>
            </p:nvSpPr>
            <p:spPr bwMode="auto">
              <a:xfrm>
                <a:off x="30480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1</a:t>
                </a:r>
              </a:p>
            </p:txBody>
          </p:sp>
          <p:sp>
            <p:nvSpPr>
              <p:cNvPr id="5139" name="TextBox 18"/>
              <p:cNvSpPr txBox="1">
                <a:spLocks noChangeArrowheads="1"/>
              </p:cNvSpPr>
              <p:nvPr/>
            </p:nvSpPr>
            <p:spPr bwMode="auto">
              <a:xfrm>
                <a:off x="47244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2</a:t>
                </a: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10800000">
                <a:off x="2362200" y="4190839"/>
                <a:ext cx="304800" cy="304782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1" name="Straight Connector 20"/>
              <p:cNvCxnSpPr>
                <a:endCxn id="20" idx="0"/>
              </p:cNvCxnSpPr>
              <p:nvPr/>
            </p:nvCxnSpPr>
            <p:spPr>
              <a:xfrm rot="5400000" flipH="1" flipV="1">
                <a:off x="2438406" y="4571815"/>
                <a:ext cx="152391" cy="317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42" name="TextBox 21"/>
              <p:cNvSpPr txBox="1">
                <a:spLocks noChangeArrowheads="1"/>
              </p:cNvSpPr>
              <p:nvPr/>
            </p:nvSpPr>
            <p:spPr bwMode="auto">
              <a:xfrm>
                <a:off x="2219036" y="3941616"/>
                <a:ext cx="63030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200" b="1">
                    <a:latin typeface="Calibri" panose="020F0502020204030204" pitchFamily="34" charset="0"/>
                  </a:rPr>
                  <a:t>P-lacW</a:t>
                </a:r>
              </a:p>
            </p:txBody>
          </p:sp>
        </p:grpSp>
        <p:sp>
          <p:nvSpPr>
            <p:cNvPr id="24" name="Multiply 23"/>
            <p:cNvSpPr/>
            <p:nvPr/>
          </p:nvSpPr>
          <p:spPr>
            <a:xfrm>
              <a:off x="3505200" y="4680925"/>
              <a:ext cx="4800600" cy="1295400"/>
            </a:xfrm>
            <a:prstGeom prst="mathMultiply">
              <a:avLst>
                <a:gd name="adj1" fmla="val 569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27" name="TextBox 24"/>
            <p:cNvSpPr txBox="1">
              <a:spLocks noChangeArrowheads="1"/>
            </p:cNvSpPr>
            <p:nvPr/>
          </p:nvSpPr>
          <p:spPr bwMode="auto">
            <a:xfrm>
              <a:off x="5105400" y="6128725"/>
              <a:ext cx="157797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b="1">
                  <a:latin typeface="Calibri" panose="020F0502020204030204" pitchFamily="34" charset="0"/>
                </a:rPr>
                <a:t>1.6 kb excision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657600" y="1886704"/>
              <a:ext cx="3810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124200" y="1735892"/>
              <a:ext cx="4572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5029200" y="2345492"/>
              <a:ext cx="381000" cy="15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8001000" y="2269292"/>
              <a:ext cx="457200" cy="1587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32" name="TextBox 33"/>
            <p:cNvSpPr txBox="1">
              <a:spLocks noChangeArrowheads="1"/>
            </p:cNvSpPr>
            <p:nvPr/>
          </p:nvSpPr>
          <p:spPr bwMode="auto">
            <a:xfrm>
              <a:off x="3606967" y="1589842"/>
              <a:ext cx="3722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smtClean="0">
                  <a:latin typeface="Calibri" panose="020F0502020204030204" pitchFamily="34" charset="0"/>
                </a:rPr>
                <a:t>P3</a:t>
              </a:r>
              <a:endParaRPr lang="en-US" alt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5133" name="TextBox 34"/>
            <p:cNvSpPr txBox="1">
              <a:spLocks noChangeArrowheads="1"/>
            </p:cNvSpPr>
            <p:nvPr/>
          </p:nvSpPr>
          <p:spPr bwMode="auto">
            <a:xfrm>
              <a:off x="5037639" y="2385179"/>
              <a:ext cx="3722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smtClean="0">
                  <a:latin typeface="Calibri" panose="020F0502020204030204" pitchFamily="34" charset="0"/>
                </a:rPr>
                <a:t>P4</a:t>
              </a:r>
              <a:endParaRPr lang="en-US" alt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5134" name="TextBox 35"/>
            <p:cNvSpPr txBox="1">
              <a:spLocks noChangeArrowheads="1"/>
            </p:cNvSpPr>
            <p:nvPr/>
          </p:nvSpPr>
          <p:spPr bwMode="auto">
            <a:xfrm>
              <a:off x="8065168" y="2343904"/>
              <a:ext cx="3722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smtClean="0">
                  <a:latin typeface="Calibri" panose="020F0502020204030204" pitchFamily="34" charset="0"/>
                </a:rPr>
                <a:t>P2</a:t>
              </a:r>
              <a:endParaRPr lang="en-US" alt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5135" name="TextBox 36"/>
            <p:cNvSpPr txBox="1">
              <a:spLocks noChangeArrowheads="1"/>
            </p:cNvSpPr>
            <p:nvPr/>
          </p:nvSpPr>
          <p:spPr bwMode="auto">
            <a:xfrm>
              <a:off x="3096126" y="1354892"/>
              <a:ext cx="3722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smtClean="0">
                  <a:latin typeface="Calibri" panose="020F0502020204030204" pitchFamily="34" charset="0"/>
                </a:rPr>
                <a:t>P1</a:t>
              </a:r>
              <a:endParaRPr lang="en-US" alt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532596" y="1826935"/>
              <a:ext cx="15953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b="1" dirty="0" smtClean="0">
                  <a:latin typeface="Calibri" panose="020F0502020204030204" pitchFamily="34" charset="0"/>
                </a:rPr>
                <a:t>Thor wild-type</a:t>
              </a:r>
              <a:endParaRPr lang="en-US" altLang="en-US" b="1" dirty="0">
                <a:latin typeface="Calibri" panose="020F050202020403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33400" y="4945845"/>
              <a:ext cx="22560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b="1" dirty="0" smtClean="0">
                  <a:latin typeface="Calibri" panose="020F0502020204030204" pitchFamily="34" charset="0"/>
                </a:rPr>
                <a:t>Thor</a:t>
              </a:r>
              <a:r>
                <a:rPr lang="en-US" altLang="en-US" b="1" baseline="30000" dirty="0" smtClean="0">
                  <a:latin typeface="Calibri" panose="020F0502020204030204" pitchFamily="34" charset="0"/>
                </a:rPr>
                <a:t>2</a:t>
              </a:r>
            </a:p>
            <a:p>
              <a:r>
                <a:rPr lang="en-US" altLang="en-US" b="1" dirty="0" smtClean="0">
                  <a:latin typeface="Calibri" panose="020F0502020204030204" pitchFamily="34" charset="0"/>
                </a:rPr>
                <a:t>Imprecise excision</a:t>
              </a:r>
              <a:endParaRPr lang="en-US" altLang="en-US" b="1" dirty="0">
                <a:latin typeface="Calibri" panose="020F050202020403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33400" y="3194197"/>
              <a:ext cx="216353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b="1" dirty="0" smtClean="0">
                  <a:latin typeface="Calibri" panose="020F0502020204030204" pitchFamily="34" charset="0"/>
                </a:rPr>
                <a:t>Thor</a:t>
              </a:r>
              <a:r>
                <a:rPr lang="en-US" altLang="en-US" b="1" baseline="30000" dirty="0" smtClean="0">
                  <a:latin typeface="Calibri" panose="020F0502020204030204" pitchFamily="34" charset="0"/>
                </a:rPr>
                <a:t>1</a:t>
              </a:r>
            </a:p>
            <a:p>
              <a:r>
                <a:rPr lang="en-US" altLang="en-US" b="1" dirty="0" smtClean="0">
                  <a:latin typeface="Calibri" panose="020F0502020204030204" pitchFamily="34" charset="0"/>
                </a:rPr>
                <a:t>P-element insertion</a:t>
              </a:r>
              <a:endParaRPr lang="en-US" altLang="en-US" b="1" dirty="0">
                <a:latin typeface="Calibri" panose="020F0502020204030204" pitchFamily="34" charset="0"/>
              </a:endParaRPr>
            </a:p>
          </p:txBody>
        </p:sp>
        <p:grpSp>
          <p:nvGrpSpPr>
            <p:cNvPr id="30" name="Group 14"/>
            <p:cNvGrpSpPr>
              <a:grpSpLocks/>
            </p:cNvGrpSpPr>
            <p:nvPr/>
          </p:nvGrpSpPr>
          <p:grpSpPr bwMode="auto">
            <a:xfrm>
              <a:off x="2971800" y="2970740"/>
              <a:ext cx="5715000" cy="862012"/>
              <a:chOff x="1371600" y="3941616"/>
              <a:chExt cx="5715000" cy="861961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1371600" y="4648011"/>
                <a:ext cx="57150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6"/>
              <p:cNvSpPr txBox="1">
                <a:spLocks noChangeArrowheads="1"/>
              </p:cNvSpPr>
              <p:nvPr/>
            </p:nvSpPr>
            <p:spPr bwMode="auto">
              <a:xfrm>
                <a:off x="30480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1</a:t>
                </a:r>
              </a:p>
            </p:txBody>
          </p:sp>
          <p:sp>
            <p:nvSpPr>
              <p:cNvPr id="34" name="TextBox 8"/>
              <p:cNvSpPr txBox="1">
                <a:spLocks noChangeArrowheads="1"/>
              </p:cNvSpPr>
              <p:nvPr/>
            </p:nvSpPr>
            <p:spPr bwMode="auto">
              <a:xfrm>
                <a:off x="4724400" y="4495800"/>
                <a:ext cx="914400" cy="307777"/>
              </a:xfrm>
              <a:prstGeom prst="rect">
                <a:avLst/>
              </a:prstGeom>
              <a:ln/>
              <a:extLst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b="1">
                    <a:solidFill>
                      <a:schemeClr val="bg1"/>
                    </a:solidFill>
                    <a:latin typeface="Calibri" panose="020F0502020204030204" pitchFamily="34" charset="0"/>
                  </a:rPr>
                  <a:t>Exon 2</a:t>
                </a:r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10800000">
                <a:off x="2362200" y="4190838"/>
                <a:ext cx="304800" cy="304782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6" name="Straight Connector 35"/>
              <p:cNvCxnSpPr>
                <a:endCxn id="35" idx="0"/>
              </p:cNvCxnSpPr>
              <p:nvPr/>
            </p:nvCxnSpPr>
            <p:spPr>
              <a:xfrm rot="5400000" flipH="1" flipV="1">
                <a:off x="2438406" y="4571816"/>
                <a:ext cx="152391" cy="317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13"/>
              <p:cNvSpPr txBox="1">
                <a:spLocks noChangeArrowheads="1"/>
              </p:cNvSpPr>
              <p:nvPr/>
            </p:nvSpPr>
            <p:spPr bwMode="auto">
              <a:xfrm>
                <a:off x="2219036" y="3941616"/>
                <a:ext cx="63030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200" b="1">
                    <a:latin typeface="Calibri" panose="020F0502020204030204" pitchFamily="34" charset="0"/>
                  </a:rPr>
                  <a:t>P-lacW</a:t>
                </a:r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3886200" y="4680925"/>
              <a:ext cx="4191000" cy="1295400"/>
            </a:xfrm>
            <a:prstGeom prst="roundRect">
              <a:avLst/>
            </a:prstGeom>
            <a:solidFill>
              <a:schemeClr val="accent1">
                <a:alpha val="3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8411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77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</dc:creator>
  <cp:lastModifiedBy>Marc Tatar</cp:lastModifiedBy>
  <cp:revision>19</cp:revision>
  <dcterms:created xsi:type="dcterms:W3CDTF">2015-04-07T05:54:10Z</dcterms:created>
  <dcterms:modified xsi:type="dcterms:W3CDTF">2015-07-17T20:49:34Z</dcterms:modified>
</cp:coreProperties>
</file>