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16" d="100"/>
          <a:sy n="216" d="100"/>
        </p:scale>
        <p:origin x="-21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29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26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97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3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98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42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6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1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3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11B41-D5E7-43DB-81E5-566474F1095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C6BCF-99A2-4E07-9D62-FF4AEE51D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4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46791" y="112974"/>
            <a:ext cx="88972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smtClean="0">
                <a:latin typeface="Calibri" panose="020F0502020204030204" pitchFamily="34" charset="0"/>
              </a:rPr>
              <a:t>Figure </a:t>
            </a:r>
            <a:r>
              <a:rPr lang="en-US" altLang="en-US" b="1" smtClean="0">
                <a:latin typeface="Calibri" panose="020F0502020204030204" pitchFamily="34" charset="0"/>
              </a:rPr>
              <a:t>S3. </a:t>
            </a:r>
            <a:r>
              <a:rPr lang="en-US" altLang="en-US" b="1" dirty="0" smtClean="0">
                <a:latin typeface="Calibri" panose="020F0502020204030204" pitchFamily="34" charset="0"/>
              </a:rPr>
              <a:t>Identification for heterozygous and homozygous Thor mutants by progeny testing with PCR. </a:t>
            </a:r>
            <a:r>
              <a:rPr lang="en-US" dirty="0"/>
              <a:t>Using the primer pair P1+P2, </a:t>
            </a:r>
            <a:r>
              <a:rPr lang="en-US" i="1" dirty="0"/>
              <a:t>Thor</a:t>
            </a:r>
            <a:r>
              <a:rPr lang="en-US" dirty="0"/>
              <a:t> mutants (both heterozygous and homozygous) can be identified by a PCR product at 700 </a:t>
            </a:r>
            <a:r>
              <a:rPr lang="en-US" dirty="0" err="1"/>
              <a:t>bp</a:t>
            </a:r>
            <a:r>
              <a:rPr lang="en-US" dirty="0"/>
              <a:t>, while an amplification of 400 </a:t>
            </a:r>
            <a:r>
              <a:rPr lang="en-US" dirty="0" err="1"/>
              <a:t>bp</a:t>
            </a:r>
            <a:r>
              <a:rPr lang="en-US" dirty="0"/>
              <a:t> product using primer pair P3+P4 suggests that one copy of 2</a:t>
            </a:r>
            <a:r>
              <a:rPr lang="en-US" baseline="30000" dirty="0"/>
              <a:t>nd</a:t>
            </a:r>
            <a:r>
              <a:rPr lang="en-US" dirty="0"/>
              <a:t> chromosome is wildtype. </a:t>
            </a:r>
            <a:endParaRPr lang="en-US" altLang="en-US" b="1" dirty="0">
              <a:latin typeface="Calibri" panose="020F0502020204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99323" y="1867277"/>
            <a:ext cx="6478685" cy="4020386"/>
            <a:chOff x="1557389" y="1237414"/>
            <a:chExt cx="6478685" cy="4020386"/>
          </a:xfrm>
        </p:grpSpPr>
        <p:pic>
          <p:nvPicPr>
            <p:cNvPr id="6147" name="Picture 3" descr="C:\Tatar lab-HB\2011 data\Research pic\Gel\020811 chico-4ebp recombination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03" r="27649" b="70284"/>
            <a:stretch>
              <a:fillRect/>
            </a:stretch>
          </p:blipFill>
          <p:spPr bwMode="auto">
            <a:xfrm>
              <a:off x="3733800" y="2557463"/>
              <a:ext cx="2819400" cy="1095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8" name="Picture 2" descr="C:\Tatar lab-HB\2009-2010 data\Research pic\Gel\121710 chico-4ebp recombination1.t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08" t="37408" r="41114" b="48920"/>
            <a:stretch/>
          </p:blipFill>
          <p:spPr bwMode="auto">
            <a:xfrm>
              <a:off x="3733800" y="4191000"/>
              <a:ext cx="2689123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0" name="TextBox 7"/>
            <p:cNvSpPr txBox="1">
              <a:spLocks noChangeArrowheads="1"/>
            </p:cNvSpPr>
            <p:nvPr/>
          </p:nvSpPr>
          <p:spPr bwMode="auto">
            <a:xfrm>
              <a:off x="1731323" y="3003696"/>
              <a:ext cx="7809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b="1" dirty="0" smtClean="0">
                  <a:latin typeface="Calibri" panose="020F0502020204030204" pitchFamily="34" charset="0"/>
                </a:rPr>
                <a:t>P1+P2</a:t>
              </a:r>
              <a:endParaRPr lang="en-US" altLang="en-US" b="1" baseline="30000" dirty="0">
                <a:latin typeface="Calibri" panose="020F0502020204030204" pitchFamily="34" charset="0"/>
              </a:endParaRPr>
            </a:p>
          </p:txBody>
        </p:sp>
        <p:sp>
          <p:nvSpPr>
            <p:cNvPr id="6151" name="TextBox 8"/>
            <p:cNvSpPr txBox="1">
              <a:spLocks noChangeArrowheads="1"/>
            </p:cNvSpPr>
            <p:nvPr/>
          </p:nvSpPr>
          <p:spPr bwMode="auto">
            <a:xfrm>
              <a:off x="1700243" y="4535712"/>
              <a:ext cx="7809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b="1" dirty="0" smtClean="0">
                  <a:latin typeface="Calibri" panose="020F0502020204030204" pitchFamily="34" charset="0"/>
                </a:rPr>
                <a:t>P3+P4</a:t>
              </a:r>
              <a:endParaRPr lang="en-US" altLang="en-US" b="1" dirty="0">
                <a:latin typeface="Calibri" panose="020F0502020204030204" pitchFamily="34" charset="0"/>
              </a:endParaRPr>
            </a:p>
          </p:txBody>
        </p:sp>
        <p:grpSp>
          <p:nvGrpSpPr>
            <p:cNvPr id="6152" name="Group 9"/>
            <p:cNvGrpSpPr>
              <a:grpSpLocks/>
            </p:cNvGrpSpPr>
            <p:nvPr/>
          </p:nvGrpSpPr>
          <p:grpSpPr bwMode="auto">
            <a:xfrm>
              <a:off x="2826503" y="3113092"/>
              <a:ext cx="880310" cy="307777"/>
              <a:chOff x="18935" y="3727933"/>
              <a:chExt cx="881294" cy="306876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>
                <a:off x="596677" y="3884635"/>
                <a:ext cx="303552" cy="1583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64" name="TextBox 11"/>
              <p:cNvSpPr txBox="1">
                <a:spLocks noChangeArrowheads="1"/>
              </p:cNvSpPr>
              <p:nvPr/>
            </p:nvSpPr>
            <p:spPr bwMode="auto">
              <a:xfrm>
                <a:off x="18935" y="3727933"/>
                <a:ext cx="651868" cy="306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 dirty="0">
                    <a:latin typeface="Calibri" panose="020F0502020204030204" pitchFamily="34" charset="0"/>
                  </a:rPr>
                  <a:t>700bp</a:t>
                </a:r>
              </a:p>
            </p:txBody>
          </p:sp>
        </p:grpSp>
        <p:grpSp>
          <p:nvGrpSpPr>
            <p:cNvPr id="6153" name="Group 12"/>
            <p:cNvGrpSpPr>
              <a:grpSpLocks/>
            </p:cNvGrpSpPr>
            <p:nvPr/>
          </p:nvGrpSpPr>
          <p:grpSpPr bwMode="auto">
            <a:xfrm>
              <a:off x="2852070" y="4587880"/>
              <a:ext cx="865855" cy="307777"/>
              <a:chOff x="35123" y="3727933"/>
              <a:chExt cx="865106" cy="308639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>
                <a:off x="597279" y="3883944"/>
                <a:ext cx="302950" cy="1592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62" name="TextBox 14"/>
              <p:cNvSpPr txBox="1">
                <a:spLocks noChangeArrowheads="1"/>
              </p:cNvSpPr>
              <p:nvPr/>
            </p:nvSpPr>
            <p:spPr bwMode="auto">
              <a:xfrm>
                <a:off x="35123" y="3727933"/>
                <a:ext cx="650577" cy="308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 dirty="0">
                    <a:latin typeface="Calibri" panose="020F0502020204030204" pitchFamily="34" charset="0"/>
                  </a:rPr>
                  <a:t>400bp</a:t>
                </a:r>
              </a:p>
            </p:txBody>
          </p:sp>
        </p:grpSp>
        <p:sp>
          <p:nvSpPr>
            <p:cNvPr id="17" name="Rounded Rectangle 16"/>
            <p:cNvSpPr/>
            <p:nvPr/>
          </p:nvSpPr>
          <p:spPr>
            <a:xfrm>
              <a:off x="3733800" y="2579688"/>
              <a:ext cx="381000" cy="2667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5062538" y="2557463"/>
              <a:ext cx="381000" cy="2667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557389" y="1253101"/>
              <a:ext cx="3240501" cy="801550"/>
              <a:chOff x="1680413" y="652463"/>
              <a:chExt cx="3240501" cy="801550"/>
            </a:xfrm>
          </p:grpSpPr>
          <p:sp>
            <p:nvSpPr>
              <p:cNvPr id="6149" name="TextBox 6"/>
              <p:cNvSpPr txBox="1">
                <a:spLocks noChangeArrowheads="1"/>
              </p:cNvSpPr>
              <p:nvPr/>
            </p:nvSpPr>
            <p:spPr bwMode="auto">
              <a:xfrm>
                <a:off x="1860882" y="1084681"/>
                <a:ext cx="306003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b="1" i="1" dirty="0" smtClean="0">
                    <a:latin typeface="+mn-lt"/>
                  </a:rPr>
                  <a:t>y</a:t>
                </a:r>
                <a:r>
                  <a:rPr lang="en-US" b="1" i="1" baseline="30000" dirty="0" smtClean="0">
                    <a:latin typeface="+mn-lt"/>
                  </a:rPr>
                  <a:t>1</a:t>
                </a:r>
                <a:r>
                  <a:rPr lang="en-US" b="1" i="1" dirty="0" smtClean="0">
                    <a:latin typeface="+mn-lt"/>
                  </a:rPr>
                  <a:t>; Thor</a:t>
                </a:r>
                <a:r>
                  <a:rPr lang="en-US" b="1" i="1" baseline="30000" dirty="0" smtClean="0">
                    <a:latin typeface="+mn-lt"/>
                  </a:rPr>
                  <a:t>2</a:t>
                </a:r>
                <a:r>
                  <a:rPr lang="en-US" b="1" i="1" dirty="0" smtClean="0">
                    <a:latin typeface="+mn-lt"/>
                  </a:rPr>
                  <a:t> </a:t>
                </a:r>
                <a:r>
                  <a:rPr lang="en-US" b="1" i="1" dirty="0">
                    <a:latin typeface="+mn-lt"/>
                  </a:rPr>
                  <a:t>cn</a:t>
                </a:r>
                <a:r>
                  <a:rPr lang="en-US" b="1" i="1" baseline="30000" dirty="0">
                    <a:latin typeface="+mn-lt"/>
                  </a:rPr>
                  <a:t>1</a:t>
                </a:r>
                <a:r>
                  <a:rPr lang="en-US" b="1" i="1" dirty="0">
                    <a:latin typeface="+mn-lt"/>
                  </a:rPr>
                  <a:t> / </a:t>
                </a:r>
                <a:r>
                  <a:rPr lang="en-US" b="1" i="1" dirty="0" smtClean="0">
                    <a:latin typeface="+mn-lt"/>
                  </a:rPr>
                  <a:t>cn</a:t>
                </a:r>
                <a:r>
                  <a:rPr lang="en-US" b="1" i="1" baseline="30000" dirty="0" smtClean="0">
                    <a:latin typeface="+mn-lt"/>
                  </a:rPr>
                  <a:t>1</a:t>
                </a:r>
                <a:r>
                  <a:rPr lang="en-US" b="1" i="1" dirty="0">
                    <a:latin typeface="+mn-lt"/>
                  </a:rPr>
                  <a:t>; ry</a:t>
                </a:r>
                <a:r>
                  <a:rPr lang="en-US" b="1" i="1" baseline="30000" dirty="0">
                    <a:latin typeface="+mn-lt"/>
                  </a:rPr>
                  <a:t>506 </a:t>
                </a:r>
                <a:endParaRPr lang="en-US" altLang="en-US" b="1" baseline="30000" dirty="0">
                  <a:latin typeface="+mn-lt"/>
                </a:endParaRPr>
              </a:p>
            </p:txBody>
          </p:sp>
          <p:sp>
            <p:nvSpPr>
              <p:cNvPr id="6157" name="TextBox 19"/>
              <p:cNvSpPr txBox="1">
                <a:spLocks noChangeArrowheads="1"/>
              </p:cNvSpPr>
              <p:nvPr/>
            </p:nvSpPr>
            <p:spPr bwMode="auto">
              <a:xfrm>
                <a:off x="1680413" y="652463"/>
                <a:ext cx="2438400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b="1" dirty="0">
                    <a:latin typeface="Calibri" panose="020F0502020204030204" pitchFamily="34" charset="0"/>
                  </a:rPr>
                  <a:t>Heterozygous</a:t>
                </a:r>
                <a:endParaRPr lang="en-US" altLang="en-US" b="1" baseline="30000" dirty="0">
                  <a:latin typeface="Calibri" panose="020F0502020204030204" pitchFamily="34" charset="0"/>
                </a:endParaRPr>
              </a:p>
            </p:txBody>
          </p:sp>
        </p:grpSp>
        <p:cxnSp>
          <p:nvCxnSpPr>
            <p:cNvPr id="22" name="Straight Arrow Connector 21"/>
            <p:cNvCxnSpPr/>
            <p:nvPr/>
          </p:nvCxnSpPr>
          <p:spPr>
            <a:xfrm>
              <a:off x="3706813" y="2170653"/>
              <a:ext cx="179387" cy="28673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5253038" y="2156299"/>
              <a:ext cx="190500" cy="30108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4502804" y="1237414"/>
              <a:ext cx="3533270" cy="761446"/>
              <a:chOff x="4748464" y="684547"/>
              <a:chExt cx="3533270" cy="761446"/>
            </a:xfrm>
          </p:grpSpPr>
          <p:sp>
            <p:nvSpPr>
              <p:cNvPr id="6158" name="TextBox 20"/>
              <p:cNvSpPr txBox="1">
                <a:spLocks noChangeArrowheads="1"/>
              </p:cNvSpPr>
              <p:nvPr/>
            </p:nvSpPr>
            <p:spPr bwMode="auto">
              <a:xfrm>
                <a:off x="4748464" y="684547"/>
                <a:ext cx="2438400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b="1" dirty="0">
                    <a:latin typeface="Calibri" panose="020F0502020204030204" pitchFamily="34" charset="0"/>
                  </a:rPr>
                  <a:t>Homozygous</a:t>
                </a:r>
                <a:endParaRPr lang="en-US" altLang="en-US" b="1" baseline="300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TextBox 6"/>
              <p:cNvSpPr txBox="1">
                <a:spLocks noChangeArrowheads="1"/>
              </p:cNvSpPr>
              <p:nvPr/>
            </p:nvSpPr>
            <p:spPr bwMode="auto">
              <a:xfrm>
                <a:off x="5221702" y="1076661"/>
                <a:ext cx="306003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b="1" i="1" dirty="0" smtClean="0">
                    <a:latin typeface="+mn-lt"/>
                  </a:rPr>
                  <a:t>y</a:t>
                </a:r>
                <a:r>
                  <a:rPr lang="en-US" b="1" i="1" baseline="30000" dirty="0" smtClean="0">
                    <a:latin typeface="+mn-lt"/>
                  </a:rPr>
                  <a:t>1</a:t>
                </a:r>
                <a:r>
                  <a:rPr lang="en-US" b="1" i="1" dirty="0" smtClean="0">
                    <a:latin typeface="+mn-lt"/>
                  </a:rPr>
                  <a:t>; Thor</a:t>
                </a:r>
                <a:r>
                  <a:rPr lang="en-US" b="1" i="1" baseline="30000" dirty="0" smtClean="0">
                    <a:latin typeface="+mn-lt"/>
                  </a:rPr>
                  <a:t>2</a:t>
                </a:r>
                <a:r>
                  <a:rPr lang="en-US" b="1" i="1" dirty="0" smtClean="0">
                    <a:latin typeface="+mn-lt"/>
                  </a:rPr>
                  <a:t> </a:t>
                </a:r>
                <a:r>
                  <a:rPr lang="en-US" b="1" i="1" dirty="0">
                    <a:latin typeface="+mn-lt"/>
                  </a:rPr>
                  <a:t>cn</a:t>
                </a:r>
                <a:r>
                  <a:rPr lang="en-US" b="1" i="1" baseline="30000" dirty="0">
                    <a:latin typeface="+mn-lt"/>
                  </a:rPr>
                  <a:t>1</a:t>
                </a:r>
                <a:r>
                  <a:rPr lang="en-US" b="1" i="1" dirty="0">
                    <a:latin typeface="+mn-lt"/>
                  </a:rPr>
                  <a:t> / </a:t>
                </a:r>
                <a:r>
                  <a:rPr lang="en-US" b="1" i="1" dirty="0" smtClean="0">
                    <a:latin typeface="+mn-lt"/>
                  </a:rPr>
                  <a:t>Thor</a:t>
                </a:r>
                <a:r>
                  <a:rPr lang="en-US" b="1" i="1" baseline="30000" dirty="0" smtClean="0">
                    <a:latin typeface="+mn-lt"/>
                  </a:rPr>
                  <a:t>2</a:t>
                </a:r>
                <a:r>
                  <a:rPr lang="en-US" b="1" i="1" dirty="0" smtClean="0">
                    <a:latin typeface="+mn-lt"/>
                  </a:rPr>
                  <a:t> cn</a:t>
                </a:r>
                <a:r>
                  <a:rPr lang="en-US" b="1" i="1" baseline="30000" dirty="0" smtClean="0">
                    <a:latin typeface="+mn-lt"/>
                  </a:rPr>
                  <a:t>1</a:t>
                </a:r>
                <a:r>
                  <a:rPr lang="en-US" b="1" i="1" dirty="0">
                    <a:latin typeface="+mn-lt"/>
                  </a:rPr>
                  <a:t>; ry</a:t>
                </a:r>
                <a:r>
                  <a:rPr lang="en-US" b="1" i="1" baseline="30000" dirty="0">
                    <a:latin typeface="+mn-lt"/>
                  </a:rPr>
                  <a:t>506 </a:t>
                </a:r>
                <a:endParaRPr lang="en-US" altLang="en-US" b="1" baseline="30000" dirty="0">
                  <a:latin typeface="+mn-lt"/>
                </a:endParaRPr>
              </a:p>
            </p:txBody>
          </p:sp>
        </p:grpSp>
        <p:grpSp>
          <p:nvGrpSpPr>
            <p:cNvPr id="25" name="Group 9"/>
            <p:cNvGrpSpPr>
              <a:grpSpLocks/>
            </p:cNvGrpSpPr>
            <p:nvPr/>
          </p:nvGrpSpPr>
          <p:grpSpPr bwMode="auto">
            <a:xfrm>
              <a:off x="2735561" y="2918903"/>
              <a:ext cx="983546" cy="307777"/>
              <a:chOff x="-84413" y="3727933"/>
              <a:chExt cx="984642" cy="306876"/>
            </a:xfrm>
          </p:grpSpPr>
          <p:cxnSp>
            <p:nvCxnSpPr>
              <p:cNvPr id="26" name="Straight Arrow Connector 25"/>
              <p:cNvCxnSpPr/>
              <p:nvPr/>
            </p:nvCxnSpPr>
            <p:spPr>
              <a:xfrm>
                <a:off x="596677" y="3884635"/>
                <a:ext cx="303552" cy="1583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11"/>
              <p:cNvSpPr txBox="1">
                <a:spLocks noChangeArrowheads="1"/>
              </p:cNvSpPr>
              <p:nvPr/>
            </p:nvSpPr>
            <p:spPr bwMode="auto">
              <a:xfrm>
                <a:off x="-84413" y="3727933"/>
                <a:ext cx="743341" cy="306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 dirty="0" smtClean="0">
                    <a:latin typeface="Calibri" panose="020F0502020204030204" pitchFamily="34" charset="0"/>
                  </a:rPr>
                  <a:t>2300bp</a:t>
                </a:r>
                <a:endParaRPr lang="en-US" altLang="en-US" sz="1400" b="1" dirty="0">
                  <a:latin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2391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94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Brown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</dc:creator>
  <cp:lastModifiedBy>Marc Tatar</cp:lastModifiedBy>
  <cp:revision>19</cp:revision>
  <dcterms:created xsi:type="dcterms:W3CDTF">2015-04-07T05:54:10Z</dcterms:created>
  <dcterms:modified xsi:type="dcterms:W3CDTF">2015-07-17T20:49:41Z</dcterms:modified>
</cp:coreProperties>
</file>