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0BF2B-133F-42ED-AD3C-9728EADB8FA5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E34-2CD8-4BE7-A4F5-6825D849BF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0BF2B-133F-42ED-AD3C-9728EADB8FA5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E34-2CD8-4BE7-A4F5-6825D849BF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0BF2B-133F-42ED-AD3C-9728EADB8FA5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E34-2CD8-4BE7-A4F5-6825D849BF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0BF2B-133F-42ED-AD3C-9728EADB8FA5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E34-2CD8-4BE7-A4F5-6825D849BF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0BF2B-133F-42ED-AD3C-9728EADB8FA5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E34-2CD8-4BE7-A4F5-6825D849BF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0BF2B-133F-42ED-AD3C-9728EADB8FA5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E34-2CD8-4BE7-A4F5-6825D849BF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0BF2B-133F-42ED-AD3C-9728EADB8FA5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E34-2CD8-4BE7-A4F5-6825D849BF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0BF2B-133F-42ED-AD3C-9728EADB8FA5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E34-2CD8-4BE7-A4F5-6825D849BF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0BF2B-133F-42ED-AD3C-9728EADB8FA5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E34-2CD8-4BE7-A4F5-6825D849BF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0BF2B-133F-42ED-AD3C-9728EADB8FA5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E34-2CD8-4BE7-A4F5-6825D849BF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0BF2B-133F-42ED-AD3C-9728EADB8FA5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FE34-2CD8-4BE7-A4F5-6825D849BF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0BF2B-133F-42ED-AD3C-9728EADB8FA5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4FE34-2CD8-4BE7-A4F5-6825D849BF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03674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A. Molecular </a:t>
            </a:r>
            <a:r>
              <a:rPr lang="en-US" b="1" dirty="0" err="1"/>
              <a:t>phylogenetic</a:t>
            </a:r>
            <a:r>
              <a:rPr lang="en-US" b="1" dirty="0"/>
              <a:t> tree of β-</a:t>
            </a:r>
            <a:r>
              <a:rPr lang="en-US" b="1" dirty="0" err="1"/>
              <a:t>catenin</a:t>
            </a:r>
            <a:r>
              <a:rPr lang="en-US" b="1" dirty="0"/>
              <a:t> and related proteins.</a:t>
            </a:r>
            <a:r>
              <a:rPr lang="en-US" dirty="0"/>
              <a:t> The human E-</a:t>
            </a:r>
            <a:r>
              <a:rPr lang="en-US" dirty="0" err="1"/>
              <a:t>cadherin</a:t>
            </a:r>
            <a:r>
              <a:rPr lang="en-US" dirty="0"/>
              <a:t> and α-</a:t>
            </a:r>
            <a:r>
              <a:rPr lang="en-US" dirty="0" err="1"/>
              <a:t>catenin</a:t>
            </a:r>
            <a:r>
              <a:rPr lang="en-US" dirty="0"/>
              <a:t> were used for root tree. </a:t>
            </a:r>
            <a:r>
              <a:rPr lang="en-US" dirty="0" err="1"/>
              <a:t>Phylogenetic</a:t>
            </a:r>
            <a:r>
              <a:rPr lang="en-US" dirty="0"/>
              <a:t> analyses were performed by the neighbor-joining method, using the MEGA 5 software. Numbers in the branches represent the bootstrap values (%) from1000 replicates. The transcript encoding Ch-β-</a:t>
            </a:r>
            <a:r>
              <a:rPr lang="en-US" dirty="0" err="1"/>
              <a:t>catenin</a:t>
            </a:r>
            <a:r>
              <a:rPr lang="en-US" dirty="0"/>
              <a:t>, indicated by a red open box, is properly aligned to the </a:t>
            </a:r>
            <a:r>
              <a:rPr lang="en-US" dirty="0" err="1"/>
              <a:t>clade</a:t>
            </a:r>
            <a:r>
              <a:rPr lang="en-US" dirty="0"/>
              <a:t> of </a:t>
            </a:r>
            <a:r>
              <a:rPr lang="en-US" dirty="0" err="1"/>
              <a:t>molluscan</a:t>
            </a:r>
            <a:r>
              <a:rPr lang="en-US" dirty="0"/>
              <a:t> β-</a:t>
            </a:r>
            <a:r>
              <a:rPr lang="en-US" dirty="0" err="1"/>
              <a:t>catenin</a:t>
            </a:r>
            <a:r>
              <a:rPr lang="en-US" dirty="0"/>
              <a:t>, which is green in this figure. The </a:t>
            </a:r>
            <a:r>
              <a:rPr lang="en-US" dirty="0" err="1"/>
              <a:t>GenBank</a:t>
            </a:r>
            <a:r>
              <a:rPr lang="en-US" dirty="0"/>
              <a:t> accession number of each protein is illustrated in S3 Table.</a:t>
            </a:r>
            <a:endParaRPr lang="zh-CN" altLang="en-US" dirty="0"/>
          </a:p>
        </p:txBody>
      </p:sp>
      <p:pic>
        <p:nvPicPr>
          <p:cNvPr id="5" name="Picture 2" descr="G:\At Yu's lab\童英\transcriptome\转录组论文需要的图片\Figures\Fig 8.tif"/>
          <p:cNvPicPr>
            <a:picLocks noChangeAspect="1" noChangeArrowheads="1"/>
          </p:cNvPicPr>
          <p:nvPr/>
        </p:nvPicPr>
        <p:blipFill>
          <a:blip r:embed="rId2"/>
          <a:srcRect l="874" t="1562"/>
          <a:stretch>
            <a:fillRect/>
          </a:stretch>
        </p:blipFill>
        <p:spPr bwMode="auto">
          <a:xfrm>
            <a:off x="642910" y="428604"/>
            <a:ext cx="8101999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826675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Figure B. Molecular </a:t>
            </a:r>
            <a:r>
              <a:rPr lang="en-US" b="1" dirty="0" err="1"/>
              <a:t>phylogenetic</a:t>
            </a:r>
            <a:r>
              <a:rPr lang="en-US" b="1" dirty="0"/>
              <a:t> tree of FoxL2 and related proteins. </a:t>
            </a:r>
            <a:r>
              <a:rPr lang="en-US" dirty="0"/>
              <a:t>The FoxL2 protein family is shaded green. The transcript encoding ChFoxL2, indicated by a red open box, is aligned to the </a:t>
            </a:r>
            <a:r>
              <a:rPr lang="en-US" dirty="0" err="1"/>
              <a:t>clade</a:t>
            </a:r>
            <a:r>
              <a:rPr lang="en-US" dirty="0"/>
              <a:t> of FoxL2 protein family with high statistical support. The FoxL1 subfamily proteins were used for root tree. </a:t>
            </a:r>
            <a:r>
              <a:rPr lang="en-US" dirty="0" err="1"/>
              <a:t>Phylogenetic</a:t>
            </a:r>
            <a:r>
              <a:rPr lang="en-US" dirty="0"/>
              <a:t> analyses were performed by the neighbor-joining method, using the MEGA 5 software. Numbers in the branches represent the bootstrap values (%) from 1000 replicates. The </a:t>
            </a:r>
            <a:r>
              <a:rPr lang="en-US" dirty="0" err="1"/>
              <a:t>GenBank</a:t>
            </a:r>
            <a:r>
              <a:rPr lang="en-US" dirty="0"/>
              <a:t> accession number of each protein is illustrated in supplementary S3 Table.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5" y="642918"/>
            <a:ext cx="878205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78619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C. Molecular </a:t>
            </a:r>
            <a:r>
              <a:rPr lang="en-US" b="1" dirty="0" err="1"/>
              <a:t>phylogenetic</a:t>
            </a:r>
            <a:r>
              <a:rPr lang="en-US" b="1" dirty="0"/>
              <a:t> tree of SRD5A1 and related </a:t>
            </a:r>
            <a:r>
              <a:rPr lang="en-US" b="1" dirty="0" err="1"/>
              <a:t>proteins.</a:t>
            </a:r>
            <a:r>
              <a:rPr lang="en-US" dirty="0" err="1"/>
              <a:t>The</a:t>
            </a:r>
            <a:r>
              <a:rPr lang="en-US" dirty="0"/>
              <a:t> SRD5A2 subfamily proteins were used for root tree. </a:t>
            </a:r>
            <a:r>
              <a:rPr lang="en-US" dirty="0" err="1"/>
              <a:t>Phylogenetic</a:t>
            </a:r>
            <a:r>
              <a:rPr lang="en-US" dirty="0"/>
              <a:t> analyses were performed by the neighbor-joining method, using the MEGA 5 software. The transcript encoding ChSRD5A1, shaded by red, is aligned to the </a:t>
            </a:r>
            <a:r>
              <a:rPr lang="en-US" dirty="0" err="1"/>
              <a:t>clade</a:t>
            </a:r>
            <a:r>
              <a:rPr lang="en-US" dirty="0"/>
              <a:t> of SRD5A1 protein family. Numbers in the branches represent the bootstrap values (%) from 1000 replicates. The </a:t>
            </a:r>
            <a:r>
              <a:rPr lang="en-US" dirty="0" err="1"/>
              <a:t>GenBank</a:t>
            </a:r>
            <a:r>
              <a:rPr lang="en-US" dirty="0"/>
              <a:t> accession number of each protein is illustrated in supplementary S3 Table.</a:t>
            </a:r>
            <a:endParaRPr lang="zh-CN" altLang="en-US" dirty="0"/>
          </a:p>
        </p:txBody>
      </p:sp>
      <p:pic>
        <p:nvPicPr>
          <p:cNvPr id="1027" name="Picture 3" descr="G:\At Yu's lab\童英\transcriptome\转录组论文需要的图片\Figures\Fig 10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8275787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272</Words>
  <Application>Microsoft Office PowerPoint</Application>
  <PresentationFormat>全屏显示(4:3)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lenovo</cp:lastModifiedBy>
  <cp:revision>10</cp:revision>
  <dcterms:created xsi:type="dcterms:W3CDTF">2015-06-05T07:25:58Z</dcterms:created>
  <dcterms:modified xsi:type="dcterms:W3CDTF">2015-07-16T13:18:00Z</dcterms:modified>
</cp:coreProperties>
</file>