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7" r:id="rId4"/>
    <p:sldId id="260" r:id="rId5"/>
    <p:sldId id="263" r:id="rId6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8" d="100"/>
          <a:sy n="78" d="100"/>
        </p:scale>
        <p:origin x="-1626" y="9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FC28C-5DD2-4173-A8A2-BD36153A0CA5}" type="datetimeFigureOut">
              <a:rPr lang="es-MX" smtClean="0"/>
              <a:pPr/>
              <a:t>23/04/2015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BFEA-FA8E-4105-A3D3-4947F47C860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emf"/><Relationship Id="rId18" Type="http://schemas.openxmlformats.org/officeDocument/2006/relationships/hyperlink" Target="http://biocyc.org/" TargetMode="External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emf"/><Relationship Id="rId17" Type="http://schemas.openxmlformats.org/officeDocument/2006/relationships/image" Target="../media/image21.emf"/><Relationship Id="rId2" Type="http://schemas.openxmlformats.org/officeDocument/2006/relationships/image" Target="../media/image6.emf"/><Relationship Id="rId16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11" Type="http://schemas.openxmlformats.org/officeDocument/2006/relationships/image" Target="../media/image15.emf"/><Relationship Id="rId5" Type="http://schemas.openxmlformats.org/officeDocument/2006/relationships/image" Target="../media/image9.emf"/><Relationship Id="rId15" Type="http://schemas.openxmlformats.org/officeDocument/2006/relationships/image" Target="../media/image1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Relationship Id="rId1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etabolicPathways_Figure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3209"/>
            <a:ext cx="6858000" cy="4090919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48680" y="6012160"/>
            <a:ext cx="57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S1. </a:t>
            </a:r>
            <a:r>
              <a:rPr lang="en-US" sz="1200" b="1" dirty="0" smtClean="0"/>
              <a:t>Complete metabolism network represented in the </a:t>
            </a:r>
            <a:r>
              <a:rPr lang="en-US" sz="1200" b="1" i="1" dirty="0" smtClean="0"/>
              <a:t>P. </a:t>
            </a:r>
            <a:r>
              <a:rPr lang="en-US" sz="1200" b="1" i="1" dirty="0" err="1" smtClean="0"/>
              <a:t>americana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unigenes</a:t>
            </a:r>
            <a:r>
              <a:rPr lang="en-US" sz="1200" b="1" dirty="0" smtClean="0"/>
              <a:t>.</a:t>
            </a:r>
            <a:r>
              <a:rPr lang="en-US" sz="1200" dirty="0" smtClean="0"/>
              <a:t> Nodes in this figure are metabolic compounds. Edges are enzymatic transformations. The edges have been highlighted to indicate the modules: energy, carbohydrate and lipid metabolism (green), nucleotide and amino acid metabolism (orange) and genetic information processing (reed). The metabolic network was re-constructed using “Search &amp; Color Pathway” tool from KEGG  database (http://www.genome.jp/kegg/).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304" y="683568"/>
            <a:ext cx="504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5304" y="3347864"/>
            <a:ext cx="504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404664" y="31318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B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04664" y="3955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130200" y="551913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20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124744" y="50760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25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130200" y="464400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30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124744" y="42119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35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124744" y="377991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40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130200" y="219573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80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52736" y="184672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120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052736" y="154766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160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052736" y="118762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200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052736" y="82758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240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124744" y="334786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45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124744" y="255577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40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196752" y="28548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0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 rot="-5400000">
            <a:off x="1288487" y="6024371"/>
            <a:ext cx="10005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UN03798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ACC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synthase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 rot="-5400000">
            <a:off x="1899817" y="5989105"/>
            <a:ext cx="9300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UN38306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ACC oxidase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 rot="-5400000">
            <a:off x="2579275" y="5957719"/>
            <a:ext cx="723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UN29560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ERF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 rot="-5400000">
            <a:off x="3155339" y="5957719"/>
            <a:ext cx="723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UN01530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EIN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Rectángulo"/>
          <p:cNvSpPr/>
          <p:nvPr/>
        </p:nvSpPr>
        <p:spPr>
          <a:xfrm rot="-5400000">
            <a:off x="3495889" y="6049218"/>
            <a:ext cx="1050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UN10274</a:t>
            </a:r>
          </a:p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Thaumatin_like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Rectángulo"/>
          <p:cNvSpPr/>
          <p:nvPr/>
        </p:nvSpPr>
        <p:spPr>
          <a:xfrm rot="-5400000">
            <a:off x="3935700" y="6113464"/>
            <a:ext cx="1322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UN09496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Non-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ripening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(NOR)</a:t>
            </a:r>
          </a:p>
        </p:txBody>
      </p:sp>
      <p:sp>
        <p:nvSpPr>
          <p:cNvPr id="30" name="29 Rectángulo"/>
          <p:cNvSpPr/>
          <p:nvPr/>
        </p:nvSpPr>
        <p:spPr>
          <a:xfrm rot="-5400000">
            <a:off x="4466877" y="6185941"/>
            <a:ext cx="14125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UN04971</a:t>
            </a:r>
          </a:p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PR-3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class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I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chitinase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 rot="-5400000">
            <a:off x="5384381" y="5960925"/>
            <a:ext cx="729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UN35609</a:t>
            </a:r>
          </a:p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Oleosin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549320" y="7147445"/>
            <a:ext cx="576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Figure S2. Real-time PCR validation of differentially expressed genes</a:t>
            </a:r>
            <a:r>
              <a:rPr lang="en-US" sz="1200" dirty="0" smtClean="0"/>
              <a:t>. </a:t>
            </a:r>
            <a:r>
              <a:rPr lang="en-US" sz="1200" b="1" dirty="0" smtClean="0"/>
              <a:t>(A)</a:t>
            </a:r>
            <a:r>
              <a:rPr lang="en-US" sz="1200" dirty="0" smtClean="0"/>
              <a:t> RNA-</a:t>
            </a:r>
            <a:r>
              <a:rPr lang="en-US" sz="1200" dirty="0" err="1" smtClean="0"/>
              <a:t>Seq</a:t>
            </a:r>
            <a:r>
              <a:rPr lang="en-US" sz="1200" dirty="0" smtClean="0"/>
              <a:t> expression levels measured as reads per kb per million of reads (RPKM). </a:t>
            </a:r>
            <a:r>
              <a:rPr lang="en-US" sz="1200" b="1" dirty="0" smtClean="0"/>
              <a:t>(B)</a:t>
            </a:r>
            <a:r>
              <a:rPr lang="en-US" sz="1200" dirty="0" smtClean="0"/>
              <a:t> Real-time PCR expression levels given as 40-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CT, where </a:t>
            </a:r>
            <a:r>
              <a:rPr lang="en-US" sz="1200" dirty="0" smtClean="0">
                <a:sym typeface="Symbol"/>
              </a:rPr>
              <a:t></a:t>
            </a:r>
            <a:r>
              <a:rPr lang="en-US" sz="1200" dirty="0" smtClean="0"/>
              <a:t>CT is the difference in threshold cycle number of the respective gene and the reference ACTIN; the number 40 was chosen because the PCR run stops after 40 cycles and a constant value was required (as calibrator) in order to see the differences existing in three ripening stages (see as example </a:t>
            </a:r>
            <a:r>
              <a:rPr lang="en-US" sz="1200" dirty="0" smtClean="0"/>
              <a:t>[93]). </a:t>
            </a:r>
            <a:r>
              <a:rPr lang="en-US" sz="1200" dirty="0" smtClean="0"/>
              <a:t>The results are shown as the averages </a:t>
            </a:r>
            <a:r>
              <a:rPr lang="en-US" sz="1200" dirty="0" smtClean="0">
                <a:sym typeface="Symbol"/>
              </a:rPr>
              <a:t></a:t>
            </a:r>
            <a:r>
              <a:rPr lang="en-US" sz="1200" dirty="0" smtClean="0"/>
              <a:t> SE of three biological replicate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 rot="16200000">
            <a:off x="-278497" y="4391066"/>
            <a:ext cx="2507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err="1" smtClean="0">
                <a:latin typeface="Arial" pitchFamily="34" charset="0"/>
                <a:cs typeface="Arial" pitchFamily="34" charset="0"/>
              </a:rPr>
              <a:t>Relative</a:t>
            </a:r>
            <a:r>
              <a:rPr lang="es-MX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200" b="1" dirty="0" err="1" smtClean="0">
                <a:latin typeface="Arial" pitchFamily="34" charset="0"/>
                <a:cs typeface="Arial" pitchFamily="34" charset="0"/>
              </a:rPr>
              <a:t>expression</a:t>
            </a:r>
            <a:r>
              <a:rPr lang="es-MX" sz="1200" b="1" dirty="0" smtClean="0">
                <a:latin typeface="Arial" pitchFamily="34" charset="0"/>
                <a:cs typeface="Arial" pitchFamily="34" charset="0"/>
              </a:rPr>
              <a:t> as (40-</a:t>
            </a:r>
            <a:r>
              <a:rPr lang="es-MX" sz="1200" b="1" dirty="0" smtClean="0">
                <a:latin typeface="Arial" pitchFamily="34" charset="0"/>
                <a:cs typeface="Arial" pitchFamily="34" charset="0"/>
                <a:sym typeface="Symbol"/>
              </a:rPr>
              <a:t>CT)</a:t>
            </a:r>
            <a:endParaRPr lang="es-MX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 rot="16200000">
            <a:off x="656854" y="158275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>
                <a:latin typeface="Arial" pitchFamily="34" charset="0"/>
                <a:cs typeface="Arial" pitchFamily="34" charset="0"/>
              </a:rPr>
              <a:t>RPKM</a:t>
            </a:r>
            <a:endParaRPr lang="es-MX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CuadroTexto"/>
          <p:cNvSpPr txBox="1"/>
          <p:nvPr/>
        </p:nvSpPr>
        <p:spPr>
          <a:xfrm>
            <a:off x="548680" y="7413411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S3.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Expression profile of avocado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orthologues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to well characterized tomato ripening-associated genes. RNA-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expression for 5 different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unigenes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measured as RPKM values (y axis) at specific-organs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during fruit ripening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are shown. 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20" y="823728"/>
            <a:ext cx="5040000" cy="30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280" y="4208104"/>
            <a:ext cx="5040000" cy="30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CuadroTexto"/>
          <p:cNvSpPr txBox="1"/>
          <p:nvPr/>
        </p:nvSpPr>
        <p:spPr>
          <a:xfrm>
            <a:off x="629350" y="38519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B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620688" y="5395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20" y="61106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2" name="251 CuadroTexto"/>
          <p:cNvSpPr txBox="1"/>
          <p:nvPr/>
        </p:nvSpPr>
        <p:spPr>
          <a:xfrm>
            <a:off x="576024" y="642426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KASI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864" y="61098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4" name="253 CuadroTexto"/>
          <p:cNvSpPr txBox="1"/>
          <p:nvPr/>
        </p:nvSpPr>
        <p:spPr>
          <a:xfrm>
            <a:off x="4103912" y="642338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KASI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976" y="147516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" name="255 CuadroTexto"/>
          <p:cNvSpPr txBox="1"/>
          <p:nvPr/>
        </p:nvSpPr>
        <p:spPr>
          <a:xfrm>
            <a:off x="592612" y="1506434"/>
            <a:ext cx="3433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KAR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71776" y="147516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8" name="257 CuadroTexto"/>
          <p:cNvSpPr txBox="1"/>
          <p:nvPr/>
        </p:nvSpPr>
        <p:spPr>
          <a:xfrm>
            <a:off x="4120500" y="1506522"/>
            <a:ext cx="3433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KAR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9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6632" y="241126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0" name="259 CuadroTexto"/>
          <p:cNvSpPr txBox="1"/>
          <p:nvPr/>
        </p:nvSpPr>
        <p:spPr>
          <a:xfrm>
            <a:off x="560548" y="2442538"/>
            <a:ext cx="34817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HAD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1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5024" y="241118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2" name="261 CuadroTexto"/>
          <p:cNvSpPr txBox="1"/>
          <p:nvPr/>
        </p:nvSpPr>
        <p:spPr>
          <a:xfrm>
            <a:off x="4095024" y="2442538"/>
            <a:ext cx="34817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HAD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3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6632" y="3347372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4" name="263 CuadroTexto"/>
          <p:cNvSpPr txBox="1"/>
          <p:nvPr/>
        </p:nvSpPr>
        <p:spPr>
          <a:xfrm>
            <a:off x="616652" y="3378642"/>
            <a:ext cx="2920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ER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5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71776" y="3347372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" name="265 CuadroTexto"/>
          <p:cNvSpPr txBox="1"/>
          <p:nvPr/>
        </p:nvSpPr>
        <p:spPr>
          <a:xfrm>
            <a:off x="4171708" y="3378642"/>
            <a:ext cx="2920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ER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7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6632" y="4398455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8" name="267 CuadroTexto"/>
          <p:cNvSpPr txBox="1"/>
          <p:nvPr/>
        </p:nvSpPr>
        <p:spPr>
          <a:xfrm>
            <a:off x="530632" y="4429813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FAB2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9" name="Picture 2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5208" y="4398455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0" name="269 CuadroTexto"/>
          <p:cNvSpPr txBox="1"/>
          <p:nvPr/>
        </p:nvSpPr>
        <p:spPr>
          <a:xfrm>
            <a:off x="4059208" y="4429725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FAB2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171 CuadroTexto"/>
          <p:cNvSpPr txBox="1"/>
          <p:nvPr/>
        </p:nvSpPr>
        <p:spPr>
          <a:xfrm>
            <a:off x="747296" y="254648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Hydroxyacyl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Dehydratase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4.2.1.59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6632" y="5117867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5024" y="5117867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6632" y="6270575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17120" y="6270663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6632" y="788436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645112" y="788445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0" name="279 CuadroTexto"/>
          <p:cNvSpPr txBox="1"/>
          <p:nvPr/>
        </p:nvSpPr>
        <p:spPr>
          <a:xfrm>
            <a:off x="557976" y="5149137"/>
            <a:ext cx="3465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FatB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280 CuadroTexto"/>
          <p:cNvSpPr txBox="1"/>
          <p:nvPr/>
        </p:nvSpPr>
        <p:spPr>
          <a:xfrm>
            <a:off x="531694" y="6301933"/>
            <a:ext cx="36000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KCS1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281 CuadroTexto"/>
          <p:cNvSpPr txBox="1"/>
          <p:nvPr/>
        </p:nvSpPr>
        <p:spPr>
          <a:xfrm>
            <a:off x="539976" y="7915726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FAD2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862682" y="365339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palmitoyl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146 CuadroTexto"/>
          <p:cNvSpPr txBox="1"/>
          <p:nvPr/>
        </p:nvSpPr>
        <p:spPr>
          <a:xfrm>
            <a:off x="1743054" y="1228855"/>
            <a:ext cx="13131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3-oxo-stearoyl-[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147 CuadroTexto"/>
          <p:cNvSpPr txBox="1"/>
          <p:nvPr/>
        </p:nvSpPr>
        <p:spPr>
          <a:xfrm>
            <a:off x="1520274" y="2195156"/>
            <a:ext cx="1734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(R)-3-hydroxystearoyl-[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148 CuadroTexto"/>
          <p:cNvSpPr txBox="1"/>
          <p:nvPr/>
        </p:nvSpPr>
        <p:spPr>
          <a:xfrm>
            <a:off x="1534282" y="3101063"/>
            <a:ext cx="1737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i="1" dirty="0" smtClean="0">
                <a:latin typeface="Arial" pitchFamily="34" charset="0"/>
                <a:cs typeface="Arial" pitchFamily="34" charset="0"/>
              </a:rPr>
              <a:t>trans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-octadec-2-enoyl-[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149 CuadroTexto"/>
          <p:cNvSpPr txBox="1"/>
          <p:nvPr/>
        </p:nvSpPr>
        <p:spPr>
          <a:xfrm>
            <a:off x="1924194" y="3965159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stearoyl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151 CuadroTexto"/>
          <p:cNvSpPr txBox="1"/>
          <p:nvPr/>
        </p:nvSpPr>
        <p:spPr>
          <a:xfrm>
            <a:off x="2009231" y="494365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oleoyl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-[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]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152 CuadroTexto"/>
          <p:cNvSpPr txBox="1"/>
          <p:nvPr/>
        </p:nvSpPr>
        <p:spPr>
          <a:xfrm>
            <a:off x="2088588" y="5879758"/>
            <a:ext cx="530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oleato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153 CuadroTexto"/>
          <p:cNvSpPr txBox="1"/>
          <p:nvPr/>
        </p:nvSpPr>
        <p:spPr>
          <a:xfrm>
            <a:off x="1985859" y="6815862"/>
            <a:ext cx="8098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oleoyl-CoA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154 CuadroTexto"/>
          <p:cNvSpPr txBox="1"/>
          <p:nvPr/>
        </p:nvSpPr>
        <p:spPr>
          <a:xfrm>
            <a:off x="1790674" y="7638147"/>
            <a:ext cx="1184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lipid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oleoyl-group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1718666" y="8604448"/>
            <a:ext cx="13131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lipid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linoleoyl-group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157 CuadroTexto"/>
          <p:cNvSpPr txBox="1"/>
          <p:nvPr/>
        </p:nvSpPr>
        <p:spPr>
          <a:xfrm>
            <a:off x="2585471" y="899012"/>
            <a:ext cx="97013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Coenzyme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 A + CO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s-MX" sz="7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2609643" y="610980"/>
            <a:ext cx="8739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malonyl-CoA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0" name="159 Conector recto de flecha"/>
          <p:cNvCxnSpPr/>
          <p:nvPr/>
        </p:nvCxnSpPr>
        <p:spPr>
          <a:xfrm rot="5400000">
            <a:off x="2097304" y="845616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160 Arco"/>
          <p:cNvSpPr/>
          <p:nvPr/>
        </p:nvSpPr>
        <p:spPr>
          <a:xfrm flipH="1">
            <a:off x="2367304" y="716462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161 CuadroTexto"/>
          <p:cNvSpPr txBox="1"/>
          <p:nvPr/>
        </p:nvSpPr>
        <p:spPr>
          <a:xfrm>
            <a:off x="1035328" y="682988"/>
            <a:ext cx="136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Ketoacyl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Synthase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1</a:t>
            </a: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2.3.1.41</a:t>
            </a:r>
          </a:p>
        </p:txBody>
      </p:sp>
      <p:sp>
        <p:nvSpPr>
          <p:cNvPr id="163" name="162 CuadroTexto"/>
          <p:cNvSpPr txBox="1"/>
          <p:nvPr/>
        </p:nvSpPr>
        <p:spPr>
          <a:xfrm>
            <a:off x="2567124" y="1804919"/>
            <a:ext cx="4844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NADP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163 CuadroTexto"/>
          <p:cNvSpPr txBox="1"/>
          <p:nvPr/>
        </p:nvSpPr>
        <p:spPr>
          <a:xfrm>
            <a:off x="2593994" y="1496912"/>
            <a:ext cx="6735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+ NADPH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5" name="164 Conector recto de flecha"/>
          <p:cNvCxnSpPr/>
          <p:nvPr/>
        </p:nvCxnSpPr>
        <p:spPr>
          <a:xfrm rot="5400000">
            <a:off x="2097304" y="1750943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165 Arco"/>
          <p:cNvSpPr/>
          <p:nvPr/>
        </p:nvSpPr>
        <p:spPr>
          <a:xfrm flipH="1">
            <a:off x="2367304" y="1602394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927488" y="1574437"/>
            <a:ext cx="15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Ketoacyl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Reductase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1.1.1.100</a:t>
            </a:r>
          </a:p>
        </p:txBody>
      </p:sp>
      <p:sp>
        <p:nvSpPr>
          <p:cNvPr id="175" name="174 CuadroTexto"/>
          <p:cNvSpPr txBox="1"/>
          <p:nvPr/>
        </p:nvSpPr>
        <p:spPr>
          <a:xfrm>
            <a:off x="2511528" y="2741359"/>
            <a:ext cx="3960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O</a:t>
            </a:r>
          </a:p>
        </p:txBody>
      </p:sp>
      <p:cxnSp>
        <p:nvCxnSpPr>
          <p:cNvPr id="176" name="175 Conector recto de flecha"/>
          <p:cNvCxnSpPr/>
          <p:nvPr/>
        </p:nvCxnSpPr>
        <p:spPr>
          <a:xfrm rot="5400000">
            <a:off x="2097528" y="2722991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176 Arco"/>
          <p:cNvSpPr/>
          <p:nvPr/>
        </p:nvSpPr>
        <p:spPr>
          <a:xfrm flipH="1" flipV="1">
            <a:off x="2367528" y="2426111"/>
            <a:ext cx="540000" cy="432000"/>
          </a:xfrm>
          <a:prstGeom prst="arc">
            <a:avLst>
              <a:gd name="adj1" fmla="val 17160578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181 CuadroTexto"/>
          <p:cNvSpPr txBox="1"/>
          <p:nvPr/>
        </p:nvSpPr>
        <p:spPr>
          <a:xfrm>
            <a:off x="963320" y="3410581"/>
            <a:ext cx="15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Enoyl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Reductase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3.1.2.14</a:t>
            </a:r>
          </a:p>
        </p:txBody>
      </p:sp>
      <p:sp>
        <p:nvSpPr>
          <p:cNvPr id="187" name="186 CuadroTexto"/>
          <p:cNvSpPr txBox="1"/>
          <p:nvPr/>
        </p:nvSpPr>
        <p:spPr>
          <a:xfrm>
            <a:off x="2567124" y="3641063"/>
            <a:ext cx="4844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NADP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187 CuadroTexto"/>
          <p:cNvSpPr txBox="1"/>
          <p:nvPr/>
        </p:nvSpPr>
        <p:spPr>
          <a:xfrm>
            <a:off x="2593994" y="3333056"/>
            <a:ext cx="6735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+ NADPH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9" name="188 Conector recto de flecha"/>
          <p:cNvCxnSpPr/>
          <p:nvPr/>
        </p:nvCxnSpPr>
        <p:spPr>
          <a:xfrm rot="5400000">
            <a:off x="2097304" y="3587087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189 Arco"/>
          <p:cNvSpPr/>
          <p:nvPr/>
        </p:nvSpPr>
        <p:spPr>
          <a:xfrm flipH="1">
            <a:off x="2367304" y="3438538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205 CuadroTexto"/>
          <p:cNvSpPr txBox="1"/>
          <p:nvPr/>
        </p:nvSpPr>
        <p:spPr>
          <a:xfrm>
            <a:off x="963320" y="449128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Stearoyl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Desaturase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1.14.19.2</a:t>
            </a:r>
          </a:p>
        </p:txBody>
      </p:sp>
      <p:cxnSp>
        <p:nvCxnSpPr>
          <p:cNvPr id="210" name="209 Conector recto de flecha"/>
          <p:cNvCxnSpPr/>
          <p:nvPr/>
        </p:nvCxnSpPr>
        <p:spPr>
          <a:xfrm rot="5400000">
            <a:off x="2097304" y="5495939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210 Arco"/>
          <p:cNvSpPr/>
          <p:nvPr/>
        </p:nvSpPr>
        <p:spPr>
          <a:xfrm flipH="1">
            <a:off x="2367304" y="5281129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211 CuadroTexto"/>
          <p:cNvSpPr txBox="1"/>
          <p:nvPr/>
        </p:nvSpPr>
        <p:spPr>
          <a:xfrm>
            <a:off x="2626562" y="5175647"/>
            <a:ext cx="352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O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212 CuadroTexto"/>
          <p:cNvSpPr txBox="1"/>
          <p:nvPr/>
        </p:nvSpPr>
        <p:spPr>
          <a:xfrm>
            <a:off x="2691512" y="5463679"/>
            <a:ext cx="6840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s-MX" sz="700" i="1" dirty="0" err="1" smtClean="0">
                <a:latin typeface="Arial" pitchFamily="34" charset="0"/>
                <a:cs typeface="Arial" pitchFamily="34" charset="0"/>
              </a:rPr>
              <a:t>holo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-[</a:t>
            </a:r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acp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] + H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223 CuadroTexto"/>
          <p:cNvSpPr txBox="1"/>
          <p:nvPr/>
        </p:nvSpPr>
        <p:spPr>
          <a:xfrm>
            <a:off x="963320" y="6342583"/>
            <a:ext cx="15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Ketoacyl-CoA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Synthase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6.2.1.3</a:t>
            </a:r>
          </a:p>
        </p:txBody>
      </p:sp>
      <p:sp>
        <p:nvSpPr>
          <p:cNvPr id="225" name="224 CuadroTexto"/>
          <p:cNvSpPr txBox="1"/>
          <p:nvPr/>
        </p:nvSpPr>
        <p:spPr>
          <a:xfrm>
            <a:off x="2585470" y="6491766"/>
            <a:ext cx="9701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diphosphate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 + AMP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225 CuadroTexto"/>
          <p:cNvSpPr txBox="1"/>
          <p:nvPr/>
        </p:nvSpPr>
        <p:spPr>
          <a:xfrm>
            <a:off x="2619504" y="6183759"/>
            <a:ext cx="6351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ATP + </a:t>
            </a:r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7" name="226 Conector recto de flecha"/>
          <p:cNvCxnSpPr/>
          <p:nvPr/>
        </p:nvCxnSpPr>
        <p:spPr>
          <a:xfrm rot="5400000">
            <a:off x="2097304" y="6462240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227 Arco"/>
          <p:cNvSpPr/>
          <p:nvPr/>
        </p:nvSpPr>
        <p:spPr>
          <a:xfrm flipH="1">
            <a:off x="2367304" y="6289241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228 CuadroTexto"/>
          <p:cNvSpPr txBox="1"/>
          <p:nvPr/>
        </p:nvSpPr>
        <p:spPr>
          <a:xfrm>
            <a:off x="2549746" y="7324273"/>
            <a:ext cx="3577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CoA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229 CuadroTexto"/>
          <p:cNvSpPr txBox="1"/>
          <p:nvPr/>
        </p:nvSpPr>
        <p:spPr>
          <a:xfrm>
            <a:off x="1539384" y="7020272"/>
            <a:ext cx="6383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s-MX" sz="7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 + a </a:t>
            </a:r>
            <a:r>
              <a:rPr lang="es-MX" sz="700" dirty="0" err="1" smtClean="0">
                <a:latin typeface="Arial" pitchFamily="34" charset="0"/>
                <a:cs typeface="Arial" pitchFamily="34" charset="0"/>
              </a:rPr>
              <a:t>lipid</a:t>
            </a:r>
            <a:endParaRPr lang="es-MX" sz="7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1" name="230 Conector recto de flecha"/>
          <p:cNvCxnSpPr/>
          <p:nvPr/>
        </p:nvCxnSpPr>
        <p:spPr>
          <a:xfrm rot="5400000">
            <a:off x="2151304" y="7319894"/>
            <a:ext cx="432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232 CuadroTexto"/>
          <p:cNvSpPr txBox="1"/>
          <p:nvPr/>
        </p:nvSpPr>
        <p:spPr>
          <a:xfrm>
            <a:off x="2574456" y="8244408"/>
            <a:ext cx="115288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700" dirty="0" smtClean="0">
                <a:latin typeface="Arial" pitchFamily="34" charset="0"/>
                <a:cs typeface="Arial" pitchFamily="34" charset="0"/>
              </a:rPr>
              <a:t>2H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oxidixed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electron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aceptor</a:t>
            </a:r>
            <a:endParaRPr lang="es-MX" sz="6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233 CuadroTexto"/>
          <p:cNvSpPr txBox="1"/>
          <p:nvPr/>
        </p:nvSpPr>
        <p:spPr>
          <a:xfrm>
            <a:off x="2589771" y="7936631"/>
            <a:ext cx="11047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7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MX" sz="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reduced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electron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aceptor</a:t>
            </a:r>
            <a:endParaRPr lang="es-MX" sz="6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5" name="234 Conector recto de flecha"/>
          <p:cNvCxnSpPr/>
          <p:nvPr/>
        </p:nvCxnSpPr>
        <p:spPr>
          <a:xfrm rot="5400000">
            <a:off x="2108663" y="8232243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235 Arco"/>
          <p:cNvSpPr/>
          <p:nvPr/>
        </p:nvSpPr>
        <p:spPr>
          <a:xfrm flipH="1">
            <a:off x="2378663" y="8083694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236 CuadroTexto"/>
          <p:cNvSpPr txBox="1"/>
          <p:nvPr/>
        </p:nvSpPr>
        <p:spPr>
          <a:xfrm>
            <a:off x="1035328" y="7998187"/>
            <a:ext cx="15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Oleate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Desaturase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1.14.19.6</a:t>
            </a:r>
          </a:p>
        </p:txBody>
      </p:sp>
      <p:sp>
        <p:nvSpPr>
          <p:cNvPr id="241" name="240 CuadroTexto"/>
          <p:cNvSpPr txBox="1"/>
          <p:nvPr/>
        </p:nvSpPr>
        <p:spPr>
          <a:xfrm>
            <a:off x="2187456" y="252100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C16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241 CuadroTexto"/>
          <p:cNvSpPr txBox="1"/>
          <p:nvPr/>
        </p:nvSpPr>
        <p:spPr>
          <a:xfrm>
            <a:off x="2187456" y="1115036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242 CuadroTexto"/>
          <p:cNvSpPr txBox="1"/>
          <p:nvPr/>
        </p:nvSpPr>
        <p:spPr>
          <a:xfrm>
            <a:off x="2187456" y="2051720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243 CuadroTexto"/>
          <p:cNvSpPr txBox="1"/>
          <p:nvPr/>
        </p:nvSpPr>
        <p:spPr>
          <a:xfrm>
            <a:off x="2159122" y="2987824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C18:1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244 CuadroTexto"/>
          <p:cNvSpPr txBox="1"/>
          <p:nvPr/>
        </p:nvSpPr>
        <p:spPr>
          <a:xfrm>
            <a:off x="2187456" y="3851920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245 CuadroTexto"/>
          <p:cNvSpPr txBox="1"/>
          <p:nvPr/>
        </p:nvSpPr>
        <p:spPr>
          <a:xfrm>
            <a:off x="2159122" y="4830415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C18:1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246 CuadroTexto"/>
          <p:cNvSpPr txBox="1"/>
          <p:nvPr/>
        </p:nvSpPr>
        <p:spPr>
          <a:xfrm>
            <a:off x="2159122" y="5766519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C18:1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247 CuadroTexto"/>
          <p:cNvSpPr txBox="1"/>
          <p:nvPr/>
        </p:nvSpPr>
        <p:spPr>
          <a:xfrm>
            <a:off x="2159122" y="6702623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C18:1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248 CuadroTexto"/>
          <p:cNvSpPr txBox="1"/>
          <p:nvPr/>
        </p:nvSpPr>
        <p:spPr>
          <a:xfrm>
            <a:off x="2115448" y="7524328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C18:1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249 CuadroTexto"/>
          <p:cNvSpPr txBox="1"/>
          <p:nvPr/>
        </p:nvSpPr>
        <p:spPr>
          <a:xfrm>
            <a:off x="2159122" y="8460432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C18:2</a:t>
            </a:r>
            <a:endParaRPr lang="es-MX" sz="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270 CuadroTexto"/>
          <p:cNvSpPr txBox="1"/>
          <p:nvPr/>
        </p:nvSpPr>
        <p:spPr>
          <a:xfrm>
            <a:off x="963320" y="5261883"/>
            <a:ext cx="15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Acyl</a:t>
            </a:r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-ACP </a:t>
            </a:r>
            <a:r>
              <a:rPr lang="es-MX" sz="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Thioesterase</a:t>
            </a:r>
            <a:endParaRPr lang="es-MX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EC: 3.1.2.14</a:t>
            </a:r>
          </a:p>
        </p:txBody>
      </p:sp>
      <p:sp>
        <p:nvSpPr>
          <p:cNvPr id="291" name="290 CuadroTexto"/>
          <p:cNvSpPr txBox="1"/>
          <p:nvPr/>
        </p:nvSpPr>
        <p:spPr>
          <a:xfrm>
            <a:off x="4090454" y="5149225"/>
            <a:ext cx="3465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FatB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291 CuadroTexto"/>
          <p:cNvSpPr txBox="1"/>
          <p:nvPr/>
        </p:nvSpPr>
        <p:spPr>
          <a:xfrm>
            <a:off x="4121960" y="6301933"/>
            <a:ext cx="36000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KCS1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292 CuadroTexto"/>
          <p:cNvSpPr txBox="1"/>
          <p:nvPr/>
        </p:nvSpPr>
        <p:spPr>
          <a:xfrm>
            <a:off x="4049904" y="7915726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FAD2</a:t>
            </a:r>
            <a:endParaRPr lang="es-MX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293 CuadroTexto"/>
          <p:cNvSpPr txBox="1"/>
          <p:nvPr/>
        </p:nvSpPr>
        <p:spPr>
          <a:xfrm>
            <a:off x="2536872" y="4561548"/>
            <a:ext cx="115288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700" dirty="0" smtClean="0">
                <a:latin typeface="Arial" pitchFamily="34" charset="0"/>
                <a:cs typeface="Arial" pitchFamily="34" charset="0"/>
              </a:rPr>
              <a:t>2H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oxidixed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electron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aceptor</a:t>
            </a:r>
            <a:endParaRPr lang="es-MX" sz="6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294 CuadroTexto"/>
          <p:cNvSpPr txBox="1"/>
          <p:nvPr/>
        </p:nvSpPr>
        <p:spPr>
          <a:xfrm>
            <a:off x="2552187" y="4253771"/>
            <a:ext cx="11047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7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s-MX" sz="7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7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MX" sz="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reduced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600" dirty="0" err="1" smtClean="0">
                <a:latin typeface="Arial" pitchFamily="34" charset="0"/>
                <a:cs typeface="Arial" pitchFamily="34" charset="0"/>
              </a:rPr>
              <a:t>electron</a:t>
            </a:r>
            <a:r>
              <a:rPr lang="es-MX" sz="600" dirty="0" smtClean="0">
                <a:latin typeface="Arial" pitchFamily="34" charset="0"/>
                <a:cs typeface="Arial" pitchFamily="34" charset="0"/>
              </a:rPr>
              <a:t> aceptor</a:t>
            </a:r>
            <a:endParaRPr lang="es-MX" sz="6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6" name="295 Conector recto de flecha"/>
          <p:cNvCxnSpPr/>
          <p:nvPr/>
        </p:nvCxnSpPr>
        <p:spPr>
          <a:xfrm rot="5400000">
            <a:off x="2071079" y="4590032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296 Arco"/>
          <p:cNvSpPr/>
          <p:nvPr/>
        </p:nvSpPr>
        <p:spPr>
          <a:xfrm flipH="1">
            <a:off x="2341079" y="4400834"/>
            <a:ext cx="540000" cy="288000"/>
          </a:xfrm>
          <a:prstGeom prst="arc">
            <a:avLst>
              <a:gd name="adj1" fmla="val 16200000"/>
              <a:gd name="adj2" fmla="val 512420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4" name="303 Conector recto"/>
          <p:cNvCxnSpPr/>
          <p:nvPr/>
        </p:nvCxnSpPr>
        <p:spPr>
          <a:xfrm>
            <a:off x="378576" y="246189"/>
            <a:ext cx="392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297 CuadroTexto"/>
          <p:cNvSpPr txBox="1"/>
          <p:nvPr/>
        </p:nvSpPr>
        <p:spPr>
          <a:xfrm>
            <a:off x="675630" y="107504"/>
            <a:ext cx="143981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palmitate</a:t>
            </a:r>
            <a:r>
              <a:rPr lang="es-MX"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biosynthesis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5" name="304 Conector recto"/>
          <p:cNvCxnSpPr/>
          <p:nvPr/>
        </p:nvCxnSpPr>
        <p:spPr>
          <a:xfrm>
            <a:off x="387256" y="4266000"/>
            <a:ext cx="392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298 CuadroTexto"/>
          <p:cNvSpPr txBox="1"/>
          <p:nvPr/>
        </p:nvSpPr>
        <p:spPr>
          <a:xfrm>
            <a:off x="775144" y="4139952"/>
            <a:ext cx="126829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oleate</a:t>
            </a:r>
            <a:r>
              <a:rPr lang="es-MX"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biosynthesis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6" name="305 Conector recto"/>
          <p:cNvCxnSpPr/>
          <p:nvPr/>
        </p:nvCxnSpPr>
        <p:spPr>
          <a:xfrm>
            <a:off x="387256" y="6126559"/>
            <a:ext cx="392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301 CuadroTexto"/>
          <p:cNvSpPr txBox="1"/>
          <p:nvPr/>
        </p:nvSpPr>
        <p:spPr>
          <a:xfrm>
            <a:off x="718912" y="5982543"/>
            <a:ext cx="139653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linoleate</a:t>
            </a:r>
            <a:r>
              <a:rPr lang="es-MX"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biosynthesis</a:t>
            </a:r>
            <a:endParaRPr lang="es-MX" sz="1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" name="306 Arco"/>
          <p:cNvSpPr/>
          <p:nvPr/>
        </p:nvSpPr>
        <p:spPr>
          <a:xfrm flipH="1" flipV="1">
            <a:off x="2367536" y="7092352"/>
            <a:ext cx="540000" cy="324000"/>
          </a:xfrm>
          <a:prstGeom prst="arc">
            <a:avLst>
              <a:gd name="adj1" fmla="val 17160578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307 Arco"/>
          <p:cNvSpPr/>
          <p:nvPr/>
        </p:nvSpPr>
        <p:spPr>
          <a:xfrm>
            <a:off x="1827416" y="7128320"/>
            <a:ext cx="540000" cy="324000"/>
          </a:xfrm>
          <a:prstGeom prst="arc">
            <a:avLst>
              <a:gd name="adj1" fmla="val 17160578"/>
              <a:gd name="adj2" fmla="val 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308 CuadroTexto"/>
          <p:cNvSpPr txBox="1"/>
          <p:nvPr/>
        </p:nvSpPr>
        <p:spPr>
          <a:xfrm>
            <a:off x="4581368" y="251521"/>
            <a:ext cx="216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S4. Metabolic pathway from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palmitic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linoleic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acids.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bar graphs show the frequency of transcriptional units as the average of RPKM values of all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unigenes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annotated as homologues to each of the Arabidopsis genes (represented by red letters in the figure). Avocado organs (to the left) are represented by different colors: fruit (yellow), seed (red), flower (purple), aerial buds (green), leaves (cyan), stem (blue) and roots (pink). Ripening stages (to the right) are shown at green scale (from light to dark; pre-climacteric, climacteric and post-climacteric respectively). This biosynthetic pathway was reconstructed based on information available to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A. thaliana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BioCyc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Database Collection (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http://biocyc.org/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s-MX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49320" y="5181163"/>
            <a:ext cx="57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s-MX" sz="1200" b="1" dirty="0" smtClean="0">
                <a:latin typeface="Times New Roman" pitchFamily="18" charset="0"/>
                <a:cs typeface="Times New Roman" pitchFamily="18" charset="0"/>
              </a:rPr>
              <a:t>S5.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unigenes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for a given value or the test statistic 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plotted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as a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function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R. The data falling within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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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decrees exponential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curve 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decreasing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exponentially with 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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number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genes is above this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exponential curve.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Imagen" descr="Libro1-8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4873" y="1728024"/>
            <a:ext cx="3888343" cy="320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652</Words>
  <Application>Microsoft Office PowerPoint</Application>
  <PresentationFormat>Carta (216 x 279 mm)</PresentationFormat>
  <Paragraphs>116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Enrique Ibarra-Laclette</dc:creator>
  <cp:lastModifiedBy>Enrique Ibarra-Laclette</cp:lastModifiedBy>
  <cp:revision>93</cp:revision>
  <dcterms:created xsi:type="dcterms:W3CDTF">2014-05-19T23:23:02Z</dcterms:created>
  <dcterms:modified xsi:type="dcterms:W3CDTF">2015-04-23T15:47:16Z</dcterms:modified>
</cp:coreProperties>
</file>