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61" r:id="rId3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216" y="-17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76D1E1-8DB4-483C-98DF-B085B3FF410E}" type="datetimeFigureOut">
              <a:rPr kumimoji="1" lang="ja-JP" altLang="en-US" smtClean="0"/>
              <a:t>2015/3/13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A9B9F7-2699-43FB-88FC-CCFB044A0A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96912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76D1E1-8DB4-483C-98DF-B085B3FF410E}" type="datetimeFigureOut">
              <a:rPr kumimoji="1" lang="ja-JP" altLang="en-US" smtClean="0"/>
              <a:t>2015/3/13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A9B9F7-2699-43FB-88FC-CCFB044A0A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165851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76D1E1-8DB4-483C-98DF-B085B3FF410E}" type="datetimeFigureOut">
              <a:rPr kumimoji="1" lang="ja-JP" altLang="en-US" smtClean="0"/>
              <a:t>2015/3/13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A9B9F7-2699-43FB-88FC-CCFB044A0A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714559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76D1E1-8DB4-483C-98DF-B085B3FF410E}" type="datetimeFigureOut">
              <a:rPr kumimoji="1" lang="ja-JP" altLang="en-US" smtClean="0"/>
              <a:t>2015/3/13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A9B9F7-2699-43FB-88FC-CCFB044A0A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721868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76D1E1-8DB4-483C-98DF-B085B3FF410E}" type="datetimeFigureOut">
              <a:rPr kumimoji="1" lang="ja-JP" altLang="en-US" smtClean="0"/>
              <a:t>2015/3/13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A9B9F7-2699-43FB-88FC-CCFB044A0A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728535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76D1E1-8DB4-483C-98DF-B085B3FF410E}" type="datetimeFigureOut">
              <a:rPr kumimoji="1" lang="ja-JP" altLang="en-US" smtClean="0"/>
              <a:t>2015/3/13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A9B9F7-2699-43FB-88FC-CCFB044A0A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083906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76D1E1-8DB4-483C-98DF-B085B3FF410E}" type="datetimeFigureOut">
              <a:rPr kumimoji="1" lang="ja-JP" altLang="en-US" smtClean="0"/>
              <a:t>2015/3/13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A9B9F7-2699-43FB-88FC-CCFB044A0A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74059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76D1E1-8DB4-483C-98DF-B085B3FF410E}" type="datetimeFigureOut">
              <a:rPr kumimoji="1" lang="ja-JP" altLang="en-US" smtClean="0"/>
              <a:t>2015/3/13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A9B9F7-2699-43FB-88FC-CCFB044A0A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635568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76D1E1-8DB4-483C-98DF-B085B3FF410E}" type="datetimeFigureOut">
              <a:rPr kumimoji="1" lang="ja-JP" altLang="en-US" smtClean="0"/>
              <a:t>2015/3/13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A9B9F7-2699-43FB-88FC-CCFB044A0A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480169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76D1E1-8DB4-483C-98DF-B085B3FF410E}" type="datetimeFigureOut">
              <a:rPr kumimoji="1" lang="ja-JP" altLang="en-US" smtClean="0"/>
              <a:t>2015/3/13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A9B9F7-2699-43FB-88FC-CCFB044A0A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509401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76D1E1-8DB4-483C-98DF-B085B3FF410E}" type="datetimeFigureOut">
              <a:rPr kumimoji="1" lang="ja-JP" altLang="en-US" smtClean="0"/>
              <a:t>2015/3/13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A9B9F7-2699-43FB-88FC-CCFB044A0A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399225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76D1E1-8DB4-483C-98DF-B085B3FF410E}" type="datetimeFigureOut">
              <a:rPr kumimoji="1" lang="ja-JP" altLang="en-US" smtClean="0"/>
              <a:t>2015/3/13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A9B9F7-2699-43FB-88FC-CCFB044A0A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220905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ボックス 6"/>
          <p:cNvSpPr txBox="1"/>
          <p:nvPr/>
        </p:nvSpPr>
        <p:spPr>
          <a:xfrm>
            <a:off x="1078147" y="937296"/>
            <a:ext cx="37061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kumimoji="1" lang="ja-JP" alt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4561426" y="937296"/>
            <a:ext cx="37061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endParaRPr kumimoji="1" lang="ja-JP" alt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0" y="0"/>
            <a:ext cx="414248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Additional Figure 1 for Referee 1</a:t>
            </a:r>
            <a:endParaRPr kumimoji="1" lang="ja-JP" alt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2050" y="977366"/>
            <a:ext cx="6821486" cy="25972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テキスト ボックス 8"/>
          <p:cNvSpPr txBox="1"/>
          <p:nvPr/>
        </p:nvSpPr>
        <p:spPr>
          <a:xfrm>
            <a:off x="1078147" y="3606520"/>
            <a:ext cx="37061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endParaRPr kumimoji="1" lang="ja-JP" alt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188" y="3862614"/>
            <a:ext cx="6717065" cy="25187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70345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/>
          <p:cNvSpPr/>
          <p:nvPr/>
        </p:nvSpPr>
        <p:spPr>
          <a:xfrm>
            <a:off x="522212" y="700295"/>
            <a:ext cx="8099577" cy="31393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ja-JP" b="1" dirty="0" smtClean="0">
                <a:latin typeface="Arial" panose="020B0604020202020204" pitchFamily="34" charset="0"/>
                <a:cs typeface="Arial" panose="020B0604020202020204" pitchFamily="34" charset="0"/>
              </a:rPr>
              <a:t>Additional Figure 1. </a:t>
            </a:r>
            <a:r>
              <a:rPr lang="en-US" altLang="ja-JP" dirty="0" smtClean="0">
                <a:latin typeface="Arial" panose="020B0604020202020204" pitchFamily="34" charset="0"/>
                <a:cs typeface="Arial" panose="020B0604020202020204" pitchFamily="34" charset="0"/>
              </a:rPr>
              <a:t>Poly(A) </a:t>
            </a:r>
            <a:r>
              <a:rPr lang="en-US" altLang="ja-JP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phosphorolysis</a:t>
            </a:r>
            <a:r>
              <a:rPr lang="en-US" altLang="ja-JP" dirty="0" smtClean="0">
                <a:latin typeface="Arial" panose="020B0604020202020204" pitchFamily="34" charset="0"/>
                <a:cs typeface="Arial" panose="020B0604020202020204" pitchFamily="34" charset="0"/>
              </a:rPr>
              <a:t> triggered by </a:t>
            </a:r>
            <a:r>
              <a:rPr lang="en-US" altLang="ja-JP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PNPase</a:t>
            </a:r>
            <a:r>
              <a:rPr lang="en-US" altLang="ja-JP" dirty="0" smtClean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  <a:p>
            <a:r>
              <a:rPr lang="en-US" altLang="ja-JP" dirty="0" smtClean="0">
                <a:latin typeface="Arial" panose="020B0604020202020204" pitchFamily="34" charset="0"/>
                <a:cs typeface="Arial" panose="020B0604020202020204" pitchFamily="34" charset="0"/>
              </a:rPr>
              <a:t>Poly(A) at </a:t>
            </a:r>
            <a:r>
              <a:rPr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10 μg/ml </a:t>
            </a:r>
            <a:r>
              <a:rPr lang="en-US" altLang="ja-JP" dirty="0" smtClean="0">
                <a:latin typeface="Arial" panose="020B0604020202020204" pitchFamily="34" charset="0"/>
                <a:cs typeface="Arial" panose="020B0604020202020204" pitchFamily="34" charset="0"/>
              </a:rPr>
              <a:t>was incubated </a:t>
            </a:r>
            <a:r>
              <a:rPr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 at </a:t>
            </a:r>
            <a:r>
              <a:rPr lang="en-US" altLang="ja-JP" dirty="0" smtClean="0">
                <a:latin typeface="Arial" panose="020B0604020202020204" pitchFamily="34" charset="0"/>
                <a:cs typeface="Arial" panose="020B0604020202020204" pitchFamily="34" charset="0"/>
              </a:rPr>
              <a:t>37</a:t>
            </a:r>
            <a:r>
              <a:rPr lang="en-US" altLang="ja-JP" dirty="0" smtClean="0">
                <a:latin typeface="Arial" panose="020B0604020202020204" pitchFamily="34" charset="0"/>
                <a:ea typeface="ＭＳ 明朝"/>
                <a:cs typeface="Arial" panose="020B0604020202020204" pitchFamily="34" charset="0"/>
              </a:rPr>
              <a:t>º</a:t>
            </a:r>
            <a:r>
              <a:rPr lang="en-US" altLang="ja-JP" dirty="0" smtClean="0">
                <a:latin typeface="Arial" panose="020B0604020202020204" pitchFamily="34" charset="0"/>
                <a:cs typeface="Arial" panose="020B0604020202020204" pitchFamily="34" charset="0"/>
              </a:rPr>
              <a:t>C with or without 1 </a:t>
            </a:r>
            <a:r>
              <a:rPr lang="en-US" altLang="ja-JP" dirty="0" err="1">
                <a:latin typeface="Arial" panose="020B0604020202020204" pitchFamily="34" charset="0"/>
                <a:cs typeface="Arial" panose="020B0604020202020204" pitchFamily="34" charset="0"/>
              </a:rPr>
              <a:t>μM</a:t>
            </a:r>
            <a:r>
              <a:rPr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ja-JP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PNPase</a:t>
            </a:r>
            <a:r>
              <a:rPr lang="en-US" altLang="ja-JP" baseline="30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WT</a:t>
            </a:r>
            <a:r>
              <a:rPr lang="en-US" altLang="ja-JP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ja-JP" dirty="0" smtClean="0">
                <a:latin typeface="Arial" panose="020B0604020202020204" pitchFamily="34" charset="0"/>
                <a:cs typeface="Arial" panose="020B0604020202020204" pitchFamily="34" charset="0"/>
              </a:rPr>
              <a:t>(WT), </a:t>
            </a:r>
            <a:r>
              <a:rPr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1 </a:t>
            </a:r>
            <a:r>
              <a:rPr lang="en-US" altLang="ja-JP" dirty="0" err="1">
                <a:latin typeface="Arial" panose="020B0604020202020204" pitchFamily="34" charset="0"/>
                <a:cs typeface="Arial" panose="020B0604020202020204" pitchFamily="34" charset="0"/>
              </a:rPr>
              <a:t>μM</a:t>
            </a:r>
            <a:r>
              <a:rPr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or 10 </a:t>
            </a:r>
            <a:r>
              <a:rPr lang="en-US" altLang="ja-JP" dirty="0" err="1">
                <a:latin typeface="Arial" panose="020B0604020202020204" pitchFamily="34" charset="0"/>
                <a:cs typeface="Arial" panose="020B0604020202020204" pitchFamily="34" charset="0"/>
              </a:rPr>
              <a:t>μM</a:t>
            </a:r>
            <a:r>
              <a:rPr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 PNPase</a:t>
            </a:r>
            <a:r>
              <a:rPr lang="en-US" altLang="ja-JP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R398D/R399D </a:t>
            </a:r>
            <a:r>
              <a:rPr lang="en-US" altLang="ja-JP" dirty="0" smtClean="0">
                <a:latin typeface="Arial" panose="020B0604020202020204" pitchFamily="34" charset="0"/>
                <a:cs typeface="Arial" panose="020B0604020202020204" pitchFamily="34" charset="0"/>
              </a:rPr>
              <a:t>(R398D/R399D</a:t>
            </a:r>
            <a:r>
              <a:rPr lang="en-US" altLang="ja-JP" dirty="0" smtClean="0">
                <a:latin typeface="Arial" panose="020B0604020202020204" pitchFamily="34" charset="0"/>
                <a:cs typeface="Arial" panose="020B0604020202020204" pitchFamily="34" charset="0"/>
              </a:rPr>
              <a:t>) or </a:t>
            </a:r>
            <a:r>
              <a:rPr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1 </a:t>
            </a:r>
            <a:r>
              <a:rPr lang="en-US" altLang="ja-JP" dirty="0" err="1">
                <a:latin typeface="Arial" panose="020B0604020202020204" pitchFamily="34" charset="0"/>
                <a:cs typeface="Arial" panose="020B0604020202020204" pitchFamily="34" charset="0"/>
              </a:rPr>
              <a:t>μM</a:t>
            </a:r>
            <a:r>
              <a:rPr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ja-JP" dirty="0" smtClean="0">
                <a:latin typeface="Arial" panose="020B0604020202020204" pitchFamily="34" charset="0"/>
                <a:cs typeface="Arial" panose="020B0604020202020204" pitchFamily="34" charset="0"/>
              </a:rPr>
              <a:t>bovine serum albumin (BSA) in buffer A (</a:t>
            </a:r>
            <a:r>
              <a:rPr lang="en-US" altLang="ja-JP" dirty="0" smtClean="0">
                <a:latin typeface="Arial"/>
                <a:ea typeface="ＭＳ 明朝"/>
              </a:rPr>
              <a:t>40 </a:t>
            </a:r>
            <a:r>
              <a:rPr lang="en-US" altLang="ja-JP" dirty="0">
                <a:latin typeface="Arial"/>
                <a:ea typeface="ＭＳ 明朝"/>
              </a:rPr>
              <a:t>mM </a:t>
            </a:r>
            <a:r>
              <a:rPr lang="en-US" altLang="ja-JP" dirty="0" err="1">
                <a:latin typeface="Arial"/>
                <a:ea typeface="ＭＳ 明朝"/>
              </a:rPr>
              <a:t>Hepes</a:t>
            </a:r>
            <a:r>
              <a:rPr lang="en-US" altLang="ja-JP" dirty="0">
                <a:latin typeface="Arial"/>
                <a:ea typeface="ＭＳ 明朝"/>
              </a:rPr>
              <a:t> (pH 7.4), 150 mM KCl, and 20 mM </a:t>
            </a:r>
            <a:r>
              <a:rPr lang="en-US" altLang="ja-JP" dirty="0" smtClean="0">
                <a:latin typeface="Arial"/>
                <a:ea typeface="ＭＳ 明朝"/>
              </a:rPr>
              <a:t>MgCl</a:t>
            </a:r>
            <a:r>
              <a:rPr lang="en-US" altLang="ja-JP" baseline="-25000" dirty="0" smtClean="0">
                <a:latin typeface="Arial"/>
                <a:ea typeface="ＭＳ 明朝"/>
              </a:rPr>
              <a:t>2</a:t>
            </a:r>
            <a:r>
              <a:rPr lang="en-US" altLang="ja-JP" dirty="0" smtClean="0">
                <a:latin typeface="Arial" panose="020B0604020202020204" pitchFamily="34" charset="0"/>
                <a:cs typeface="Arial" panose="020B0604020202020204" pitchFamily="34" charset="0"/>
              </a:rPr>
              <a:t>) supplemented with 25 </a:t>
            </a:r>
            <a:r>
              <a:rPr lang="en-US" altLang="ja-JP" dirty="0" err="1">
                <a:latin typeface="Arial" panose="020B0604020202020204" pitchFamily="34" charset="0"/>
                <a:cs typeface="Arial" panose="020B0604020202020204" pitchFamily="34" charset="0"/>
              </a:rPr>
              <a:t>μM</a:t>
            </a:r>
            <a:r>
              <a:rPr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ja-JP" dirty="0" smtClean="0">
                <a:latin typeface="Arial" panose="020B0604020202020204" pitchFamily="34" charset="0"/>
                <a:cs typeface="Arial" panose="020B0604020202020204" pitchFamily="34" charset="0"/>
              </a:rPr>
              <a:t>ThT. Fluorescence spectra at 0 h (A) and 4 h (B) incubation are shown. Reaction volume was </a:t>
            </a:r>
            <a:r>
              <a:rPr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400 </a:t>
            </a:r>
            <a:r>
              <a:rPr lang="en-US" altLang="ja-JP" dirty="0" err="1">
                <a:latin typeface="Arial" panose="020B0604020202020204" pitchFamily="34" charset="0"/>
                <a:cs typeface="Arial" panose="020B0604020202020204" pitchFamily="34" charset="0"/>
              </a:rPr>
              <a:t>μl</a:t>
            </a:r>
            <a:r>
              <a:rPr lang="en-US" altLang="ja-JP" dirty="0" smtClean="0">
                <a:latin typeface="Arial" panose="020B0604020202020204" pitchFamily="34" charset="0"/>
                <a:cs typeface="Arial" panose="020B0604020202020204" pitchFamily="34" charset="0"/>
              </a:rPr>
              <a:t>. (C) Relative fluorescence intensities at 491 nm were calculated as the fluorescence intensity at 4 h </a:t>
            </a:r>
            <a:r>
              <a:rPr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altLang="ja-JP" dirty="0" smtClean="0"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  <a:r>
              <a:rPr lang="en-US" altLang="ja-JP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t=4</a:t>
            </a:r>
            <a:r>
              <a:rPr lang="en-US" altLang="ja-JP" dirty="0" smtClean="0">
                <a:latin typeface="Arial" panose="020B0604020202020204" pitchFamily="34" charset="0"/>
                <a:cs typeface="Arial" panose="020B0604020202020204" pitchFamily="34" charset="0"/>
              </a:rPr>
              <a:t>) divided by that at 0 h (F</a:t>
            </a:r>
            <a:r>
              <a:rPr lang="en-US" altLang="ja-JP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t=0</a:t>
            </a:r>
            <a:r>
              <a:rPr lang="en-US" altLang="ja-JP" dirty="0" smtClean="0">
                <a:latin typeface="Arial" panose="020B0604020202020204" pitchFamily="34" charset="0"/>
                <a:cs typeface="Arial" panose="020B0604020202020204" pitchFamily="34" charset="0"/>
              </a:rPr>
              <a:t>). Data </a:t>
            </a:r>
            <a:r>
              <a:rPr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points represent the means and standard deviations of results from 3 independent experiments. The standard deviation is less than that corresponding to the size of the symbol if no error bars are seen.</a:t>
            </a:r>
            <a:endParaRPr lang="ja-JP" altLang="ja-JP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3984286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336</TotalTime>
  <Words>172</Words>
  <Application>Microsoft Office PowerPoint</Application>
  <PresentationFormat>画面に合わせる (4:3)</PresentationFormat>
  <Paragraphs>6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Office ​​テーマ</vt:lpstr>
      <vt:lpstr>PowerPoint プレゼンテーション</vt:lpstr>
      <vt:lpstr>PowerPoint プレゼンテーション</vt:lpstr>
    </vt:vector>
  </TitlesOfParts>
  <Company>Toshiba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 for response to reviewers comments in NAR</dc:title>
  <dc:creator>Shinya</dc:creator>
  <cp:lastModifiedBy>sugimoto</cp:lastModifiedBy>
  <cp:revision>22</cp:revision>
  <dcterms:created xsi:type="dcterms:W3CDTF">2015-02-27T14:31:49Z</dcterms:created>
  <dcterms:modified xsi:type="dcterms:W3CDTF">2015-03-13T00:44:00Z</dcterms:modified>
</cp:coreProperties>
</file>