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avi" ContentType="video/x-msvideo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22" r:id="rId2"/>
    <p:sldId id="316" r:id="rId3"/>
    <p:sldId id="323" r:id="rId4"/>
    <p:sldId id="318" r:id="rId5"/>
    <p:sldId id="333" r:id="rId6"/>
    <p:sldId id="325" r:id="rId7"/>
    <p:sldId id="317" r:id="rId8"/>
    <p:sldId id="330" r:id="rId9"/>
    <p:sldId id="334" r:id="rId10"/>
    <p:sldId id="335" r:id="rId11"/>
    <p:sldId id="331" r:id="rId12"/>
  </p:sldIdLst>
  <p:sldSz cx="6858000" cy="9144000" type="letter"/>
  <p:notesSz cx="6858000" cy="9153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got Quinlan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990099"/>
    <a:srgbClr val="FFCC00"/>
    <a:srgbClr val="66FF33"/>
    <a:srgbClr val="FF00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48" autoAdjust="0"/>
  </p:normalViewPr>
  <p:slideViewPr>
    <p:cSldViewPr>
      <p:cViewPr varScale="1">
        <p:scale>
          <a:sx n="85" d="100"/>
          <a:sy n="85" d="100"/>
        </p:scale>
        <p:origin x="292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83FCB-267A-4B9A-8AB8-3A7639305351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0125" y="1144588"/>
            <a:ext cx="2317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5313"/>
            <a:ext cx="5486400" cy="36036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947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947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F8235-93A4-465C-9B0D-27BA4DA2C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98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media" Target="../media/media2.avi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5" Type="http://schemas.microsoft.com/office/2007/relationships/media" Target="../media/media3.avi"/><Relationship Id="rId10" Type="http://schemas.openxmlformats.org/officeDocument/2006/relationships/image" Target="../media/image3.png"/><Relationship Id="rId4" Type="http://schemas.openxmlformats.org/officeDocument/2006/relationships/video" Target="../media/media2.avi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"/><Relationship Id="rId3" Type="http://schemas.openxmlformats.org/officeDocument/2006/relationships/image" Target="../media/image23.tif"/><Relationship Id="rId7" Type="http://schemas.openxmlformats.org/officeDocument/2006/relationships/image" Target="../media/image27.tif"/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tif"/><Relationship Id="rId5" Type="http://schemas.openxmlformats.org/officeDocument/2006/relationships/image" Target="../media/image25.tif"/><Relationship Id="rId4" Type="http://schemas.openxmlformats.org/officeDocument/2006/relationships/image" Target="../media/image24.tif"/><Relationship Id="rId9" Type="http://schemas.openxmlformats.org/officeDocument/2006/relationships/image" Target="../media/image29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Movies 1,2, and 3</a:t>
            </a:r>
            <a:endParaRPr lang="en-US" sz="2800" dirty="0"/>
          </a:p>
        </p:txBody>
      </p:sp>
      <p:pic>
        <p:nvPicPr>
          <p:cNvPr id="4" name="Supplementary movie 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67145" y="2895600"/>
            <a:ext cx="2011680" cy="2011680"/>
          </a:xfrm>
          <a:prstGeom prst="rect">
            <a:avLst/>
          </a:prstGeom>
        </p:spPr>
      </p:pic>
      <p:pic>
        <p:nvPicPr>
          <p:cNvPr id="5" name="Supplementary movie 2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467019" y="2895600"/>
            <a:ext cx="2103120" cy="2103120"/>
          </a:xfrm>
          <a:prstGeom prst="rect">
            <a:avLst/>
          </a:prstGeom>
        </p:spPr>
      </p:pic>
      <p:pic>
        <p:nvPicPr>
          <p:cNvPr id="6" name="140524_2.lif - Series038-MVT_Supp_Movie1_2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648661" y="2882366"/>
            <a:ext cx="2103120" cy="21031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105400"/>
            <a:ext cx="1752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Actin+MVT</a:t>
            </a:r>
            <a:r>
              <a:rPr lang="en-US" dirty="0" smtClean="0"/>
              <a:t> </a:t>
            </a:r>
          </a:p>
          <a:p>
            <a:r>
              <a:rPr lang="en-US" sz="1100" dirty="0" smtClean="0"/>
              <a:t>surface attached filaments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642279" y="5088082"/>
            <a:ext cx="1752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Actin+Cofilin</a:t>
            </a:r>
            <a:endParaRPr lang="en-US" dirty="0" smtClean="0"/>
          </a:p>
          <a:p>
            <a:r>
              <a:rPr lang="en-US" sz="1100" dirty="0" smtClean="0"/>
              <a:t>surface attached filaments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999181" y="5033717"/>
            <a:ext cx="1752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Actin+MVT</a:t>
            </a:r>
            <a:endParaRPr lang="en-US" dirty="0" smtClean="0"/>
          </a:p>
          <a:p>
            <a:r>
              <a:rPr lang="en-US" sz="1100" dirty="0" smtClean="0"/>
              <a:t>non-attached filaments</a:t>
            </a:r>
            <a:endParaRPr lang="en-US" sz="1100" dirty="0"/>
          </a:p>
        </p:txBody>
      </p:sp>
      <p:sp>
        <p:nvSpPr>
          <p:cNvPr id="10" name="Rectangle 9"/>
          <p:cNvSpPr/>
          <p:nvPr/>
        </p:nvSpPr>
        <p:spPr>
          <a:xfrm>
            <a:off x="337882" y="2569592"/>
            <a:ext cx="204094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Supplementary Movie 1</a:t>
            </a:r>
            <a:endParaRPr lang="en-US" sz="1500" dirty="0"/>
          </a:p>
        </p:txBody>
      </p:sp>
      <p:sp>
        <p:nvSpPr>
          <p:cNvPr id="11" name="Rectangle 10"/>
          <p:cNvSpPr/>
          <p:nvPr/>
        </p:nvSpPr>
        <p:spPr>
          <a:xfrm>
            <a:off x="2408088" y="2578348"/>
            <a:ext cx="204094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Supplementary Movie </a:t>
            </a:r>
            <a:r>
              <a:rPr lang="en-US" sz="15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endParaRPr lang="en-US" sz="1500" dirty="0"/>
          </a:p>
        </p:txBody>
      </p:sp>
      <p:sp>
        <p:nvSpPr>
          <p:cNvPr id="12" name="Rectangle 11"/>
          <p:cNvSpPr/>
          <p:nvPr/>
        </p:nvSpPr>
        <p:spPr>
          <a:xfrm>
            <a:off x="4668031" y="2584583"/>
            <a:ext cx="204094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Supplementary Movie </a:t>
            </a:r>
            <a:r>
              <a:rPr lang="en-US" sz="15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50320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347134"/>
            <a:ext cx="626142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VT induces actin bundles over a wide range of binding densities and MVT inhibits this activity.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F-actin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vinculins were mixed at the indicated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amounts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incubated for 1 hour at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24 ˚C. Samples were subjected to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differential centrifugation as described for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Figure 8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r>
              <a:rPr lang="en-US" sz="12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Actin bundles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(LP, low speed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pellet), filaments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(HP, high speed pellet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 and the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high speed supernatant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(HS) fractions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were analyzed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by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SDS-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PAGE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and </a:t>
            </a:r>
            <a:r>
              <a:rPr lang="en-US" sz="12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B)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subjected to densitometry analysis to determine the percentage of actin filaments in bundles and the binding densities of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VT on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F-actin (sum of LP+HP).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C)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Occupation of remaining vinculin tail sites on the filaments by MVT results in a greater loss of bundling that would be predicted by simple competition for binding sites. For example, VT (v~0.2) alone can bundle 80-90% of filaments while the addition of MVT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(v~0.6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 to this sample reduces this to ~30% bundles (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433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352800"/>
            <a:ext cx="4566597" cy="27432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584339" y="613256"/>
            <a:ext cx="3587934" cy="1638493"/>
            <a:chOff x="974739" y="3332354"/>
            <a:chExt cx="3587934" cy="163849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34992" t="3879" r="45836" b="3298"/>
            <a:stretch/>
          </p:blipFill>
          <p:spPr>
            <a:xfrm>
              <a:off x="4030355" y="3332354"/>
              <a:ext cx="532318" cy="163566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53244" t="8333" r="28396" b="2778"/>
            <a:stretch/>
          </p:blipFill>
          <p:spPr>
            <a:xfrm>
              <a:off x="1754891" y="3336255"/>
              <a:ext cx="510647" cy="163406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l="14688" t="8333" r="65116" b="2778"/>
            <a:stretch/>
          </p:blipFill>
          <p:spPr>
            <a:xfrm>
              <a:off x="974739" y="3336778"/>
              <a:ext cx="561711" cy="163406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71604" t="8333" r="8200" b="2778"/>
            <a:stretch/>
          </p:blipFill>
          <p:spPr>
            <a:xfrm>
              <a:off x="2483979" y="3336255"/>
              <a:ext cx="561711" cy="163406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15264" t="3879" r="65007" b="3298"/>
            <a:stretch/>
          </p:blipFill>
          <p:spPr>
            <a:xfrm>
              <a:off x="3264131" y="3332354"/>
              <a:ext cx="547783" cy="163566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816715"/>
              </p:ext>
            </p:extLst>
          </p:nvPr>
        </p:nvGraphicFramePr>
        <p:xfrm>
          <a:off x="853889" y="2339392"/>
          <a:ext cx="5257801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1510"/>
                <a:gridCol w="848659"/>
                <a:gridCol w="609600"/>
                <a:gridCol w="838200"/>
                <a:gridCol w="770142"/>
                <a:gridCol w="609600"/>
                <a:gridCol w="93009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Actin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MVT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</a:t>
                      </a:r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</a:t>
                      </a:r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1513242" y="400055"/>
            <a:ext cx="3738398" cy="3283733"/>
            <a:chOff x="1056042" y="95255"/>
            <a:chExt cx="3738398" cy="3283733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056042" y="98610"/>
              <a:ext cx="0" cy="32766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801799" y="100991"/>
              <a:ext cx="0" cy="32766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509496" y="102388"/>
              <a:ext cx="0" cy="32766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276600" y="101494"/>
              <a:ext cx="0" cy="32766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043363" y="95255"/>
              <a:ext cx="0" cy="32766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794440" y="100006"/>
              <a:ext cx="0" cy="32766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1517490" y="407188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283046" y="400055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17543" y="391910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804030" y="391910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38167" y="407188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0" y="3794864"/>
            <a:ext cx="400110" cy="155427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F-actin distribution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08296" y="3780437"/>
            <a:ext cx="400110" cy="156869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Binding density (</a:t>
            </a:r>
            <a:r>
              <a:rPr lang="en-US" sz="1400" dirty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865" y="6173320"/>
            <a:ext cx="66717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8. MVT reduces VT’s bundling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yeast F-actin.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Yeast F-actin (5µM) and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vinculins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the indicated molar ratios and incubated for 1 hour at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24 ˚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C. Samples were subjected to differential centrifugation to separate fractions with actin bundles (LP, low speed pellet) or filaments (HP, high speed pellet) as in Figure 8.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U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nbound vinculins were in the high speed supernatant fraction (HS).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A)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Fractions were analyzed by SDS-PAGE and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B)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subjected to densitometry analysis to determine the percentage of actin filaments in bundles and the binding densities of VT and MVT on F-actin (sum of LP+HP). MVT was found to compete with VT and decrease its bundling activity as also observed using alpha skeletal actin (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Figure 8)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9445" y="1003879"/>
            <a:ext cx="995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Actin—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60539" y="1488593"/>
            <a:ext cx="995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VT—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172273" y="1119261"/>
            <a:ext cx="995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—MVT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5278" y="33793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65278" y="325562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84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0"/>
            <a:ext cx="3051175" cy="228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332"/>
          <a:stretch/>
        </p:blipFill>
        <p:spPr>
          <a:xfrm>
            <a:off x="431621" y="-120801"/>
            <a:ext cx="2921179" cy="24008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9555" y="8155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44114" y="815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38" y="2607392"/>
            <a:ext cx="3657600" cy="9157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270" y="3825253"/>
            <a:ext cx="3657600" cy="9157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1270" y="2302592"/>
            <a:ext cx="1166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0.6 µM actin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270" y="3534784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0.6 µM MVT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5296" y="2679246"/>
            <a:ext cx="2196451" cy="19916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9221" y="2238060"/>
            <a:ext cx="306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188870" y="2285696"/>
            <a:ext cx="33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19555" y="4736068"/>
            <a:ext cx="306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10472" y="47360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endParaRPr lang="en-US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431621" y="6705600"/>
            <a:ext cx="6317154" cy="2286000"/>
            <a:chOff x="353543" y="4649543"/>
            <a:chExt cx="6317154" cy="22860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543" y="4649543"/>
              <a:ext cx="2921179" cy="2286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4221" y="4672403"/>
              <a:ext cx="3306476" cy="224028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219200" y="510540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45752" y="5070553"/>
              <a:ext cx="6655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/>
                <a:t>Cof</a:t>
              </a:r>
              <a:endParaRPr lang="en-US" sz="1000" b="1" dirty="0"/>
            </a:p>
            <a:p>
              <a:r>
                <a:rPr lang="en-US" sz="1000" b="1" dirty="0" smtClean="0"/>
                <a:t>t</a:t>
              </a:r>
              <a:r>
                <a:rPr lang="en-US" sz="1000" b="1" baseline="-25000" dirty="0" smtClean="0"/>
                <a:t>1/2</a:t>
              </a:r>
              <a:r>
                <a:rPr lang="en-US" sz="1000" b="1" dirty="0" smtClean="0"/>
                <a:t>=140s</a:t>
              </a:r>
              <a:endParaRPr lang="en-US" sz="1000" b="1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>
              <a:off x="820812" y="5428136"/>
              <a:ext cx="169788" cy="3775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9"/>
          <a:srcRect l="8298" r="5955" b="69253"/>
          <a:stretch/>
        </p:blipFill>
        <p:spPr>
          <a:xfrm>
            <a:off x="431621" y="4997599"/>
            <a:ext cx="3657600" cy="140609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9"/>
          <a:srcRect l="7211" t="36434" r="10181"/>
          <a:stretch/>
        </p:blipFill>
        <p:spPr>
          <a:xfrm>
            <a:off x="4108903" y="4840317"/>
            <a:ext cx="2549235" cy="210312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40984" y="672846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595759" y="672846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430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033" y="304800"/>
            <a:ext cx="662093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1. </a:t>
            </a:r>
            <a:r>
              <a:rPr lang="en-US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Seeded elongation assay reflects apparent severing by MVT.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Seeds were created by incubating F-actin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increasing concentrations of MVT.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(Binding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densities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seed preparations are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given in the legend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Polymerization of 2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actin (5%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pyrene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labeled)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mixed with 0.4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actin seeds. The polymerization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curves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colored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increasing shades of blue to reflect increasing binding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densities.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Elongation rates at half-maximal polymerization determined from (A) as a function of the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binding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density. The elongation rate reaches a maximum with binding density ~0.5-0.6.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C-D)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MVT does not effect nucleation or elongation of actin filaments.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of individual actin filament (0.6 µM, 10% Cy3b and 0.5% biotin labeled) elongation in the presence of 0.6 µM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TIRF microscopy.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TIRF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images are shown for 0,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4, 8,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min, and (D)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elongation rates from two different slides for each condition are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plotted. Scale bar =10 µm.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and F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fluorescence microscopy images of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 filaments at different binding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densities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(E) and average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filament length as a function of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binding density.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severing activity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maximal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ν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~0.5 (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1:1 molar ratio; [actin] = 2µM).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Identical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the experiment and analysis shown in (A-B), except that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monomeric actin (2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was added to the actin seeds (0.4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by gentle stirring instead of pipetting. Yeast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cofilin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(binding density = 0.5) was used as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positive control to demonstrate that the mixing was sufficient.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data support the idea that MVT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sever but does destabilize filaments leaving them prone to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fragmentation such as when pipetted (A).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111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52390" y="1831691"/>
            <a:ext cx="5619810" cy="3803779"/>
            <a:chOff x="552390" y="1831691"/>
            <a:chExt cx="5619810" cy="3803779"/>
          </a:xfrm>
        </p:grpSpPr>
        <p:sp>
          <p:nvSpPr>
            <p:cNvPr id="6" name="TextBox 5"/>
            <p:cNvSpPr txBox="1"/>
            <p:nvPr/>
          </p:nvSpPr>
          <p:spPr>
            <a:xfrm>
              <a:off x="552390" y="1831691"/>
              <a:ext cx="400110" cy="1737014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Filament length (µm)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71600" y="4900270"/>
              <a:ext cx="76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F-actin</a:t>
              </a:r>
            </a:p>
            <a:p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57550" y="4912413"/>
              <a:ext cx="1066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F-actin-</a:t>
              </a:r>
              <a:r>
                <a:rPr lang="en-US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MVT</a:t>
              </a:r>
              <a:r>
                <a:rPr lang="en-US" sz="1400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4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ntact</a:t>
              </a:r>
              <a:endParaRPr lang="en-US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95750" y="4930871"/>
              <a:ext cx="1066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F-actin-</a:t>
              </a:r>
              <a:r>
                <a:rPr lang="en-US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MVT</a:t>
              </a:r>
              <a:r>
                <a:rPr lang="en-US" sz="14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shattered</a:t>
              </a:r>
              <a:endParaRPr lang="en-US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05400" y="4949329"/>
              <a:ext cx="1066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F-actin-</a:t>
              </a:r>
              <a:r>
                <a:rPr lang="en-US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MVT</a:t>
              </a:r>
              <a:r>
                <a:rPr lang="en-US" sz="14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sum</a:t>
              </a:r>
              <a:endParaRPr lang="en-US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47900" y="4896806"/>
              <a:ext cx="10668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F-actin-</a:t>
              </a:r>
              <a:r>
                <a:rPr lang="en-US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MVT</a:t>
              </a:r>
              <a:r>
                <a:rPr lang="en-US" sz="14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phalloidin</a:t>
              </a:r>
              <a:endParaRPr lang="en-US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57150" y="5809545"/>
            <a:ext cx="68199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2. </a:t>
            </a: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MVT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-decorated F-</a:t>
            </a: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actin length distributions.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F-actin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and F-actin-MVT samples were prepared as described in Figure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3D-G.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Individual filament lengths were analyzed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using the J Filament plugin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Fiji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as described in methods. Briefly, the length distribution of F-actin and F-actin-MVT samples diluted into buffers containing MVT or </a:t>
            </a:r>
            <a:r>
              <a:rPr lang="en-US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phalloidin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50 </a:t>
            </a:r>
            <a:r>
              <a:rPr lang="en-US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nM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 were analyzed. F-actin-MVT diluted into MVT containing buffers had two populations which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appeared either shattered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or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intact.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two groups were analyzed independently. The average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filament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lengths were as follows: F-actin (9.4+/-0.7, n=188), F-actin-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MVT</a:t>
            </a:r>
            <a:r>
              <a:rPr lang="en-US" sz="1200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phalloidin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(7.5+/-0.6,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n=152, F-actin-</a:t>
            </a:r>
            <a:r>
              <a:rPr lang="en-US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MVT</a:t>
            </a:r>
            <a:r>
              <a:rPr lang="en-US" sz="120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intact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(4.3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+/-0.3, n=110), F-actin-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MVT</a:t>
            </a:r>
            <a:r>
              <a:rPr lang="en-US" sz="1200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shattered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(1.7+/-0.1, n=105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 and F-actin-</a:t>
            </a:r>
            <a:r>
              <a:rPr lang="en-US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MVT</a:t>
            </a:r>
            <a:r>
              <a:rPr lang="en-US" sz="120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sum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(3.1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+/-0.2, n=215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). Filaments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with partial MVT decoration were observed to fragment during sample handling and spotting for fluorescent imaging. This fragmentation was greatly reduced when samples were diluted into </a:t>
            </a:r>
            <a:r>
              <a:rPr lang="en-US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phalloidin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containing buffers suggesting that fragmentation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occurs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after sample incubation and during handling for microscopy.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2500" y="152897"/>
            <a:ext cx="5029200" cy="481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2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2446" y="2211181"/>
            <a:ext cx="2618509" cy="24688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689" y="253125"/>
            <a:ext cx="1828800" cy="1828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12" y="253125"/>
            <a:ext cx="1828800" cy="1828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071" y="19353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76399" y="193537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16984" y="221118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572000" y="4191000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6853" y="5211343"/>
            <a:ext cx="6464294" cy="3416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Supplementary Figure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3. Partial decoration of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yeast F-actin </a:t>
            </a:r>
            <a:r>
              <a:rPr lang="en-US" sz="12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with MVT leads to filament fragmentation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 a </a:t>
            </a:r>
            <a:r>
              <a:rPr lang="en-US" sz="12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manner similar to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alpha skeletal actin. A-C)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Yeast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F-actin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(2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µM,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20% Cy3b-labeled) was incubated for 2 hours with equimolar MVT (binding density = 0.5) or MVT storage buffer. Actin samples were diluted to 5 </a:t>
            </a:r>
            <a:r>
              <a:rPr lang="en-US" sz="1200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in F-buffer supplemented with 100 </a:t>
            </a:r>
            <a:r>
              <a:rPr lang="en-US" sz="1200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mM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BME containing 1 µM MVT in order to maintain a binding density of ~0.5. The diluted solutions were spotted onto a glass slide and a poly-L-lysine coated coverslip was placed on top. Scale bars are on the lower right corner and correspond to 10 µm in A and B. The scale bar in B’ correspond to 5 µm. Representative images are shown for control (A) and MVT decorated actin filaments (B and B’). C) Yeast F-actin (2 µM, 20% Cy3b-labeled) was incubated alone or with 2 µM MVT for 2 hours as in (A).  Samples were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centrifuged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at 300,000g for 30 minutes. The resulting supernatant and pellet fractions were analyzed by SDS-PAGE to determine the amount of MVT bound to F-actin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 Under the conditions used for the fragmentation assay, v~0.5.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D) Individual filament lengths were analyzed using the J Filament plugin in Fiji as described in methods. The average filament lengths were as follows: F-actin (4.3+/-0.5, n=107), F-actin-MVT (2.1+/-0.2, n=204). Fluorescent images showed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fragmentation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 MVT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decorated yeast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F-actin at partial binding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density similar to that observed for alpha skeletal muscle actin (Figure 3).</a:t>
            </a:r>
            <a:endParaRPr lang="en-US" sz="12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/>
            <a:endParaRPr lang="en-US" sz="12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/>
            <a:endParaRPr lang="en-US" sz="12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443" y="22009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071" y="221118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5"/>
          <a:srcRect l="35561" t="26906" r="52977" b="33293"/>
          <a:stretch/>
        </p:blipFill>
        <p:spPr>
          <a:xfrm>
            <a:off x="1920202" y="2438401"/>
            <a:ext cx="804101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5"/>
          <a:srcRect l="11150" t="27831" r="76196" b="32354"/>
          <a:stretch/>
        </p:blipFill>
        <p:spPr>
          <a:xfrm>
            <a:off x="840739" y="2438400"/>
            <a:ext cx="883349" cy="1820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4599" y="253125"/>
            <a:ext cx="758890" cy="18288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712599" y="199884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071" y="2873116"/>
            <a:ext cx="834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actin 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269" y="311889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MVT –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0739" y="2151868"/>
            <a:ext cx="484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Pel</a:t>
            </a:r>
            <a:endParaRPr lang="en-US" sz="160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1240180" y="2151868"/>
            <a:ext cx="683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Sup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61776" y="2153343"/>
            <a:ext cx="484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Pel</a:t>
            </a:r>
            <a:endParaRPr lang="en-US" sz="1600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2261217" y="2153343"/>
            <a:ext cx="683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6076" y="4284909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F-actin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1717994" y="4284909"/>
            <a:ext cx="128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+ MVT (1:1)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3304416" y="2557825"/>
            <a:ext cx="400110" cy="173701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Filament length (µm)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32622" y="465235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F-actin 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+ MVT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004124" y="4636778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F-actin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35489" y="193537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B’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74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92" y="3810000"/>
            <a:ext cx="3152633" cy="2743200"/>
          </a:xfrm>
          <a:prstGeom prst="rect">
            <a:avLst/>
          </a:prstGeom>
          <a:ln w="28575" cap="sq">
            <a:solidFill>
              <a:srgbClr val="000000"/>
            </a:solidFill>
            <a:prstDash val="sysDot"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936" y="152400"/>
            <a:ext cx="3641835" cy="365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3641835" cy="3657600"/>
          </a:xfrm>
          <a:prstGeom prst="rect">
            <a:avLst/>
          </a:prstGeom>
        </p:spPr>
      </p:pic>
      <p:sp>
        <p:nvSpPr>
          <p:cNvPr id="7" name="Curved Up Arrow 6"/>
          <p:cNvSpPr/>
          <p:nvPr/>
        </p:nvSpPr>
        <p:spPr>
          <a:xfrm>
            <a:off x="3509936" y="1911801"/>
            <a:ext cx="771277" cy="274320"/>
          </a:xfrm>
          <a:prstGeom prst="curvedUpArrow">
            <a:avLst/>
          </a:prstGeom>
          <a:ln w="9525">
            <a:beve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870435" y="464664"/>
            <a:ext cx="0" cy="31010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lowchart: Process 8"/>
          <p:cNvSpPr/>
          <p:nvPr/>
        </p:nvSpPr>
        <p:spPr>
          <a:xfrm>
            <a:off x="829527" y="1447839"/>
            <a:ext cx="1497137" cy="1216058"/>
          </a:xfrm>
          <a:prstGeom prst="flowChartProcess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479" y="69400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3891" y="344066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-17318" y="6705600"/>
            <a:ext cx="6819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MVT is predicted to bind near the D-loop and W-loop of actin. A)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three subunit model of the actin filament in complex with VT 37. Modeling of MVT into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cryoEM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structures predicts that it will bind in a manner similar to VT (unpublished data).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Zoom in of the predicted VT-actin interface and spheres indicating the probe locations described in Figure 5.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56480" y="2177534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 °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52731" y="2665174"/>
            <a:ext cx="146235" cy="1146103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32726" y="2678109"/>
            <a:ext cx="1503199" cy="113061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1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09600"/>
            <a:ext cx="4368546" cy="356616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200" y="4038600"/>
            <a:ext cx="66209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MVT reduces the number of filaments in VT induced bundles.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Networks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 in Figure 7 were analyzed by measuring fluorescent intensity as line scans of individual bundles for samples with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equimolar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VT/MVT (n=183 bundles) and VT alone (n=160 bundles).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filaments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a given bundle was estimated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dividing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intensity by 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intensity of individual filaments decorated with MVT under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average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filaments 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VT bundles is 5 and decreases to 3 when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equimolar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MVT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present. The maximum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filaments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decreases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11 to 6.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(Box-and-Whisker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 indicates the upper and lower 25th percentile and median of all values and the error bars indicate 10th and 90th percentile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66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9353" y="-2483"/>
            <a:ext cx="716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1X  VT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002" y="10617"/>
            <a:ext cx="1130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0.5X  VT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9713" y="10616"/>
            <a:ext cx="1130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0.25X  VT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05015" y="3395667"/>
            <a:ext cx="1130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1X  MVT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01942" y="3367125"/>
            <a:ext cx="1886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0.75X VT and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0.25X  MVT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0253" y="3367966"/>
            <a:ext cx="1886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0.5X VT and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0.5X  MVT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69769" y="3367124"/>
            <a:ext cx="1886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0.25X VT and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0.75X  MVT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37375" y="9749"/>
            <a:ext cx="1305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No VT or MVT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2540" y="3819560"/>
            <a:ext cx="66758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MVT </a:t>
            </a:r>
            <a:r>
              <a:rPr lang="en-US" sz="12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attenuates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VT </a:t>
            </a:r>
            <a:r>
              <a:rPr lang="en-US" sz="12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induced </a:t>
            </a:r>
            <a:r>
              <a:rPr lang="en-US" sz="12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yeast F-actin </a:t>
            </a:r>
            <a:r>
              <a:rPr lang="en-US" sz="12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bundle networks.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Monomeric actin (1.3 </a:t>
            </a:r>
            <a:r>
              <a:rPr lang="el-GR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μ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 = 1X, 15% Cy3b) and MVT and/or VT were mixed at the indicated molar ratios with polymerizing TIRF F-buffer (pH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7.0)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and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added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to the sample chamber. The resulting actin network was visualized in real time or at steady state in flow chambers functionalized with biotin-HMM. Images shown were taken after 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at least 30 </a:t>
            </a:r>
            <a:r>
              <a:rPr lang="en-US" sz="12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minutes of incubation at 24 ˚C. Scale bars correspond to 10 µm</a:t>
            </a:r>
            <a:r>
              <a:rPr lang="en-US" sz="12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 MVT alone was observed to induce an actin mesh while it reduced the formation of coarse bundles by VT when present at equimolar ratios (0.5X VT and 0.5X MVT). </a:t>
            </a:r>
            <a:endParaRPr lang="en-US" sz="12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453" y="218902"/>
            <a:ext cx="1643113" cy="155448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2" y="218903"/>
            <a:ext cx="1643113" cy="155448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164" y="218902"/>
            <a:ext cx="1643113" cy="155448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875" y="222984"/>
            <a:ext cx="1643113" cy="155448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3" y="1841187"/>
            <a:ext cx="1643113" cy="155448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71" y="1841187"/>
            <a:ext cx="1636295" cy="155448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305" y="1841187"/>
            <a:ext cx="1643113" cy="155448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095" y="1841187"/>
            <a:ext cx="1643113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15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57200" y="2743200"/>
            <a:ext cx="5286159" cy="2743200"/>
            <a:chOff x="650056" y="4419600"/>
            <a:chExt cx="5286159" cy="2743200"/>
          </a:xfrm>
        </p:grpSpPr>
        <p:sp>
          <p:nvSpPr>
            <p:cNvPr id="8" name="TextBox 7"/>
            <p:cNvSpPr txBox="1"/>
            <p:nvPr/>
          </p:nvSpPr>
          <p:spPr>
            <a:xfrm>
              <a:off x="650056" y="4738827"/>
              <a:ext cx="400110" cy="1554272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F-actin distribution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36105" y="4724400"/>
              <a:ext cx="400110" cy="1568699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Binding density (</a:t>
              </a:r>
              <a:r>
                <a:rPr lang="en-US" sz="1400" dirty="0">
                  <a:latin typeface="Symbol" panose="05050102010706020507" pitchFamily="18" charset="2"/>
                  <a:cs typeface="Arial" panose="020B0604020202020204" pitchFamily="34" charset="0"/>
                </a:rPr>
                <a:t>n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0166" y="4419600"/>
              <a:ext cx="4570690" cy="2743200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278" t="11111" r="76583" b="2778"/>
          <a:stretch/>
        </p:blipFill>
        <p:spPr>
          <a:xfrm>
            <a:off x="1331191" y="457200"/>
            <a:ext cx="551590" cy="15544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39282" t="11111" r="41077" b="2778"/>
          <a:stretch/>
        </p:blipFill>
        <p:spPr>
          <a:xfrm>
            <a:off x="3261716" y="457200"/>
            <a:ext cx="501445" cy="15544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57743" t="11111" r="22616" b="2778"/>
          <a:stretch/>
        </p:blipFill>
        <p:spPr>
          <a:xfrm>
            <a:off x="3918442" y="457200"/>
            <a:ext cx="501445" cy="15544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23713" t="11111" r="58610" b="2778"/>
          <a:stretch/>
        </p:blipFill>
        <p:spPr>
          <a:xfrm>
            <a:off x="2655135" y="457200"/>
            <a:ext cx="451301" cy="15544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75319" t="11111" r="5723" b="2778"/>
          <a:stretch/>
        </p:blipFill>
        <p:spPr>
          <a:xfrm>
            <a:off x="4575168" y="457200"/>
            <a:ext cx="484010" cy="15544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21106" t="11111" r="57756" b="2778"/>
          <a:stretch/>
        </p:blipFill>
        <p:spPr>
          <a:xfrm>
            <a:off x="1988620" y="459765"/>
            <a:ext cx="551590" cy="15544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121077"/>
              </p:ext>
            </p:extLst>
          </p:nvPr>
        </p:nvGraphicFramePr>
        <p:xfrm>
          <a:off x="657256" y="2079854"/>
          <a:ext cx="4849296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6972"/>
                <a:gridCol w="691256"/>
                <a:gridCol w="533400"/>
                <a:gridCol w="685800"/>
                <a:gridCol w="533400"/>
                <a:gridCol w="762000"/>
                <a:gridCol w="494593"/>
                <a:gridCol w="471875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Actin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</a:t>
                      </a:r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20" name="Straight Connector 19"/>
          <p:cNvCxnSpPr/>
          <p:nvPr/>
        </p:nvCxnSpPr>
        <p:spPr>
          <a:xfrm>
            <a:off x="1263484" y="228600"/>
            <a:ext cx="0" cy="2743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932089" y="223220"/>
            <a:ext cx="0" cy="2743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591148" y="223220"/>
            <a:ext cx="0" cy="2743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186410" y="223220"/>
            <a:ext cx="0" cy="2743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840285" y="215160"/>
            <a:ext cx="0" cy="2743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484394" y="212462"/>
            <a:ext cx="0" cy="2743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10115" y="216054"/>
            <a:ext cx="0" cy="2743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270171" y="223220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906122" y="220072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40000" y="220072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174088" y="230213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806485" y="230213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67132" y="230213"/>
            <a:ext cx="7104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LP HP HS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5693" y="684656"/>
            <a:ext cx="995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Actin—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8593" y="1094348"/>
            <a:ext cx="995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VT—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3728" y="22007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72884" y="268909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103" y="5582382"/>
            <a:ext cx="3360419" cy="329184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61660" y="558238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278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84133</TotalTime>
  <Words>1656</Words>
  <Application>Microsoft Office PowerPoint</Application>
  <PresentationFormat>Letter Paper (8.5x11 in)</PresentationFormat>
  <Paragraphs>133</Paragraphs>
  <Slides>11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MS Mincho</vt:lpstr>
      <vt:lpstr>Arial</vt:lpstr>
      <vt:lpstr>Calibri</vt:lpstr>
      <vt:lpstr>Cambria</vt:lpstr>
      <vt:lpstr>Symbol</vt:lpstr>
      <vt:lpstr>Times New Roman</vt:lpstr>
      <vt:lpstr>Office Theme</vt:lpstr>
      <vt:lpstr>Supplementary Movies 1,2, and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Peng Ge</dc:creator>
  <cp:lastModifiedBy>Zeynep Durer</cp:lastModifiedBy>
  <cp:revision>372</cp:revision>
  <cp:lastPrinted>2015-06-12T00:07:42Z</cp:lastPrinted>
  <dcterms:created xsi:type="dcterms:W3CDTF">2006-08-16T00:00:00Z</dcterms:created>
  <dcterms:modified xsi:type="dcterms:W3CDTF">2015-06-19T17:04:27Z</dcterms:modified>
</cp:coreProperties>
</file>