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9" r:id="rId3"/>
    <p:sldId id="260" r:id="rId4"/>
    <p:sldId id="261" r:id="rId5"/>
    <p:sldId id="262" r:id="rId6"/>
    <p:sldId id="263" r:id="rId7"/>
    <p:sldId id="264" r:id="rId8"/>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580" autoAdjust="0"/>
    <p:restoredTop sz="96593" autoAdjust="0"/>
  </p:normalViewPr>
  <p:slideViewPr>
    <p:cSldViewPr snapToGrid="0" snapToObjects="1">
      <p:cViewPr varScale="1">
        <p:scale>
          <a:sx n="75" d="100"/>
          <a:sy n="75" d="100"/>
        </p:scale>
        <p:origin x="-808" y="-9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9DEE90-41A4-6047-ACA1-9E3172DA7DFB}" type="datetimeFigureOut">
              <a:t>3/5/15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790818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9DEE90-41A4-6047-ACA1-9E3172DA7DFB}" type="datetimeFigureOut">
              <a:t>3/5/15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4081360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9DEE90-41A4-6047-ACA1-9E3172DA7DFB}" type="datetimeFigureOut">
              <a:t>3/5/15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3345015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9DEE90-41A4-6047-ACA1-9E3172DA7DFB}" type="datetimeFigureOut">
              <a:t>3/5/15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1389006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DEE90-41A4-6047-ACA1-9E3172DA7DFB}" type="datetimeFigureOut">
              <a:t>3/5/15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2841222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9DEE90-41A4-6047-ACA1-9E3172DA7DFB}" type="datetimeFigureOut">
              <a:t>3/5/15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3863409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9DEE90-41A4-6047-ACA1-9E3172DA7DFB}" type="datetimeFigureOut">
              <a:t>3/5/15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277285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9DEE90-41A4-6047-ACA1-9E3172DA7DFB}" type="datetimeFigureOut">
              <a:t>3/5/15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2479568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9DEE90-41A4-6047-ACA1-9E3172DA7DFB}" type="datetimeFigureOut">
              <a:t>3/5/15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46965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9DEE90-41A4-6047-ACA1-9E3172DA7DFB}" type="datetimeFigureOut">
              <a:t>3/5/15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2187775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9DEE90-41A4-6047-ACA1-9E3172DA7DFB}" type="datetimeFigureOut">
              <a:t>3/5/15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E24515-D4F5-184F-9E86-C7DF6AFBAC45}" type="slidenum">
              <a:t>‹#›</a:t>
            </a:fld>
            <a:endParaRPr lang="en-US"/>
          </a:p>
        </p:txBody>
      </p:sp>
    </p:spTree>
    <p:extLst>
      <p:ext uri="{BB962C8B-B14F-4D97-AF65-F5344CB8AC3E}">
        <p14:creationId xmlns:p14="http://schemas.microsoft.com/office/powerpoint/2010/main" val="196972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09DEE90-41A4-6047-ACA1-9E3172DA7DFB}" type="datetimeFigureOut">
              <a:t>3/5/15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DE24515-D4F5-184F-9E86-C7DF6AFBAC45}" type="slidenum">
              <a:t>‹#›</a:t>
            </a:fld>
            <a:endParaRPr lang="en-US"/>
          </a:p>
        </p:txBody>
      </p:sp>
    </p:spTree>
    <p:extLst>
      <p:ext uri="{BB962C8B-B14F-4D97-AF65-F5344CB8AC3E}">
        <p14:creationId xmlns:p14="http://schemas.microsoft.com/office/powerpoint/2010/main" val="1135411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070"/>
            <a:ext cx="6858000" cy="279537"/>
          </a:xfrm>
        </p:spPr>
        <p:txBody>
          <a:bodyPr>
            <a:normAutofit/>
          </a:bodyPr>
          <a:lstStyle/>
          <a:p>
            <a:r>
              <a:rPr lang="en-US" sz="1200"/>
              <a:t>Figure S1: Diagram</a:t>
            </a:r>
            <a:r>
              <a:rPr lang="en-US" sz="1200" baseline="0"/>
              <a:t> of alleles</a:t>
            </a:r>
            <a:endParaRPr lang="en-US" sz="1200"/>
          </a:p>
        </p:txBody>
      </p:sp>
      <p:sp>
        <p:nvSpPr>
          <p:cNvPr id="3" name="TextBox 2"/>
          <p:cNvSpPr txBox="1"/>
          <p:nvPr/>
        </p:nvSpPr>
        <p:spPr>
          <a:xfrm>
            <a:off x="359845" y="6955872"/>
            <a:ext cx="6397626" cy="1754327"/>
          </a:xfrm>
          <a:prstGeom prst="rect">
            <a:avLst/>
          </a:prstGeom>
          <a:noFill/>
        </p:spPr>
        <p:txBody>
          <a:bodyPr wrap="square" rtlCol="0">
            <a:spAutoFit/>
          </a:bodyPr>
          <a:lstStyle/>
          <a:p>
            <a:pPr algn="just"/>
            <a:r>
              <a:rPr lang="en-US" sz="1200">
                <a:latin typeface="Arial"/>
                <a:cs typeface="Arial"/>
              </a:rPr>
              <a:t>Figure S1: Vectors used to create transgenic and knock-in mice. A) </a:t>
            </a:r>
            <a:r>
              <a:rPr lang="en-US" sz="1200" i="1">
                <a:latin typeface="Arial"/>
                <a:cs typeface="Arial"/>
              </a:rPr>
              <a:t>Loxp-GFP/Stop-Loxp SB11 </a:t>
            </a:r>
            <a:r>
              <a:rPr lang="en-US" sz="1200">
                <a:latin typeface="Arial"/>
                <a:cs typeface="Arial"/>
              </a:rPr>
              <a:t>cDNA knocked into the </a:t>
            </a:r>
            <a:r>
              <a:rPr lang="en-US" sz="1200" i="1">
                <a:latin typeface="Arial"/>
                <a:cs typeface="Arial"/>
              </a:rPr>
              <a:t>Rosa26</a:t>
            </a:r>
            <a:r>
              <a:rPr lang="en-US" sz="1200">
                <a:latin typeface="Arial"/>
                <a:cs typeface="Arial"/>
              </a:rPr>
              <a:t> locus. B) </a:t>
            </a:r>
            <a:r>
              <a:rPr lang="en-US" sz="1200" i="1">
                <a:latin typeface="Arial"/>
                <a:cs typeface="Arial"/>
              </a:rPr>
              <a:t>Cre Recombinase </a:t>
            </a:r>
            <a:r>
              <a:rPr lang="en-US" sz="1200">
                <a:latin typeface="Arial"/>
                <a:cs typeface="Arial"/>
              </a:rPr>
              <a:t>gene driven by the </a:t>
            </a:r>
            <a:r>
              <a:rPr lang="en-US" sz="1200" i="1">
                <a:latin typeface="Arial"/>
                <a:cs typeface="Arial"/>
              </a:rPr>
              <a:t>Surfactant Protein C </a:t>
            </a:r>
            <a:r>
              <a:rPr lang="en-US" sz="1200">
                <a:latin typeface="Arial"/>
                <a:cs typeface="Arial"/>
              </a:rPr>
              <a:t>promoter. C) Oncogenic </a:t>
            </a:r>
            <a:r>
              <a:rPr lang="en-US" sz="1200" i="1">
                <a:latin typeface="Arial"/>
                <a:cs typeface="Arial"/>
              </a:rPr>
              <a:t>SB</a:t>
            </a:r>
            <a:r>
              <a:rPr lang="en-US" sz="1200">
                <a:latin typeface="Arial"/>
                <a:cs typeface="Arial"/>
              </a:rPr>
              <a:t> Transposon (T2/Onc). D) </a:t>
            </a:r>
            <a:r>
              <a:rPr lang="en-US" sz="1200" i="1">
                <a:latin typeface="Arial"/>
                <a:cs typeface="Arial"/>
              </a:rPr>
              <a:t>Cdkn2a</a:t>
            </a:r>
            <a:r>
              <a:rPr lang="en-US" sz="1200">
                <a:latin typeface="Arial"/>
                <a:cs typeface="Arial"/>
              </a:rPr>
              <a:t> locus showing loss of exon1b, required for Alternative Reading Frame (ARF) expression. E) </a:t>
            </a:r>
            <a:r>
              <a:rPr lang="en-US" sz="1200" i="1">
                <a:latin typeface="Arial"/>
                <a:cs typeface="Arial"/>
              </a:rPr>
              <a:t>Trp53</a:t>
            </a:r>
            <a:r>
              <a:rPr lang="en-US" sz="1200">
                <a:latin typeface="Arial"/>
                <a:cs typeface="Arial"/>
              </a:rPr>
              <a:t> locus showing placement of lox-stop-lox cassette and point mutation in exon 8. F) </a:t>
            </a:r>
            <a:r>
              <a:rPr lang="en-US" sz="1200" i="1">
                <a:latin typeface="Arial"/>
                <a:cs typeface="Arial"/>
              </a:rPr>
              <a:t>Pten</a:t>
            </a:r>
            <a:r>
              <a:rPr lang="en-US" sz="1200">
                <a:latin typeface="Arial"/>
                <a:cs typeface="Arial"/>
              </a:rPr>
              <a:t> locus showing placement of LoxP sites surrounding exons 4 and 5. IR/DR = Inverted repeats/Direct Repeats required for SB transposition, SA = Splice acceptors, Bi-pA = bidirectional polyA signal, MSCV 5’ LTR = Murine Stem Cell Virus 5’ Long Terminal Repeat, SD = splice donor. Figures are not drawn to scale.</a:t>
            </a:r>
          </a:p>
        </p:txBody>
      </p:sp>
      <p:grpSp>
        <p:nvGrpSpPr>
          <p:cNvPr id="7" name="Group 6"/>
          <p:cNvGrpSpPr/>
          <p:nvPr/>
        </p:nvGrpSpPr>
        <p:grpSpPr>
          <a:xfrm>
            <a:off x="0" y="1483493"/>
            <a:ext cx="3645780" cy="670102"/>
            <a:chOff x="67326" y="1178693"/>
            <a:chExt cx="3645780" cy="670102"/>
          </a:xfrm>
        </p:grpSpPr>
        <p:grpSp>
          <p:nvGrpSpPr>
            <p:cNvPr id="8" name="Group 9"/>
            <p:cNvGrpSpPr>
              <a:grpSpLocks/>
            </p:cNvGrpSpPr>
            <p:nvPr/>
          </p:nvGrpSpPr>
          <p:grpSpPr bwMode="auto">
            <a:xfrm>
              <a:off x="152401" y="1492646"/>
              <a:ext cx="3560705" cy="356149"/>
              <a:chOff x="96" y="2928"/>
              <a:chExt cx="3504" cy="223"/>
            </a:xfrm>
          </p:grpSpPr>
          <p:sp>
            <p:nvSpPr>
              <p:cNvPr id="10" name="Line 10"/>
              <p:cNvSpPr>
                <a:spLocks noChangeShapeType="1"/>
              </p:cNvSpPr>
              <p:nvPr/>
            </p:nvSpPr>
            <p:spPr bwMode="auto">
              <a:xfrm>
                <a:off x="96" y="3002"/>
                <a:ext cx="35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solidFill>
                    <a:srgbClr val="000000"/>
                  </a:solidFill>
                  <a:latin typeface="Arial"/>
                  <a:cs typeface="Arial"/>
                </a:endParaRPr>
              </a:p>
            </p:txBody>
          </p:sp>
          <p:sp>
            <p:nvSpPr>
              <p:cNvPr id="11" name="Line 11"/>
              <p:cNvSpPr>
                <a:spLocks noChangeShapeType="1"/>
              </p:cNvSpPr>
              <p:nvPr/>
            </p:nvSpPr>
            <p:spPr bwMode="auto">
              <a:xfrm>
                <a:off x="96" y="3077"/>
                <a:ext cx="35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solidFill>
                    <a:srgbClr val="000000"/>
                  </a:solidFill>
                  <a:latin typeface="Arial"/>
                  <a:cs typeface="Arial"/>
                </a:endParaRPr>
              </a:p>
            </p:txBody>
          </p:sp>
          <p:sp>
            <p:nvSpPr>
              <p:cNvPr id="12" name="Rectangle 12"/>
              <p:cNvSpPr>
                <a:spLocks noChangeArrowheads="1"/>
              </p:cNvSpPr>
              <p:nvPr/>
            </p:nvSpPr>
            <p:spPr bwMode="auto">
              <a:xfrm>
                <a:off x="462" y="2928"/>
                <a:ext cx="1241" cy="22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solidFill>
                      <a:srgbClr val="000000"/>
                    </a:solidFill>
                    <a:latin typeface="Arial"/>
                    <a:cs typeface="Arial"/>
                  </a:rPr>
                  <a:t>Spc promoter</a:t>
                </a:r>
              </a:p>
            </p:txBody>
          </p:sp>
          <p:sp>
            <p:nvSpPr>
              <p:cNvPr id="13" name="Rectangle 13"/>
              <p:cNvSpPr>
                <a:spLocks noChangeArrowheads="1"/>
              </p:cNvSpPr>
              <p:nvPr/>
            </p:nvSpPr>
            <p:spPr bwMode="auto">
              <a:xfrm>
                <a:off x="1774" y="2928"/>
                <a:ext cx="1388" cy="22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solidFill>
                      <a:srgbClr val="000000"/>
                    </a:solidFill>
                    <a:latin typeface="Arial"/>
                    <a:cs typeface="Arial"/>
                  </a:rPr>
                  <a:t>Cre Recombinase</a:t>
                </a:r>
              </a:p>
            </p:txBody>
          </p:sp>
        </p:grpSp>
        <p:sp>
          <p:nvSpPr>
            <p:cNvPr id="47" name="TextBox 46"/>
            <p:cNvSpPr txBox="1"/>
            <p:nvPr/>
          </p:nvSpPr>
          <p:spPr>
            <a:xfrm>
              <a:off x="67326" y="1178693"/>
              <a:ext cx="1037556" cy="276999"/>
            </a:xfrm>
            <a:prstGeom prst="rect">
              <a:avLst/>
            </a:prstGeom>
            <a:noFill/>
          </p:spPr>
          <p:txBody>
            <a:bodyPr wrap="square" rtlCol="0">
              <a:spAutoFit/>
            </a:bodyPr>
            <a:lstStyle/>
            <a:p>
              <a:r>
                <a:rPr lang="en-US" sz="1200" b="1">
                  <a:latin typeface="Arial"/>
                  <a:cs typeface="Arial"/>
                </a:rPr>
                <a:t>B) </a:t>
              </a:r>
              <a:r>
                <a:rPr lang="en-US" sz="1200" b="1" i="1">
                  <a:latin typeface="Arial"/>
                  <a:cs typeface="Arial"/>
                </a:rPr>
                <a:t>Spc-Cre</a:t>
              </a:r>
            </a:p>
          </p:txBody>
        </p:sp>
      </p:grpSp>
      <p:grpSp>
        <p:nvGrpSpPr>
          <p:cNvPr id="6" name="Group 5"/>
          <p:cNvGrpSpPr/>
          <p:nvPr/>
        </p:nvGrpSpPr>
        <p:grpSpPr>
          <a:xfrm>
            <a:off x="-23618" y="582765"/>
            <a:ext cx="6482701" cy="685085"/>
            <a:chOff x="67326" y="2262425"/>
            <a:chExt cx="6482701" cy="685085"/>
          </a:xfrm>
        </p:grpSpPr>
        <p:grpSp>
          <p:nvGrpSpPr>
            <p:cNvPr id="44" name="Group 43"/>
            <p:cNvGrpSpPr/>
            <p:nvPr/>
          </p:nvGrpSpPr>
          <p:grpSpPr>
            <a:xfrm>
              <a:off x="152401" y="2550444"/>
              <a:ext cx="6397626" cy="397066"/>
              <a:chOff x="152401" y="2057400"/>
              <a:chExt cx="6397626" cy="397066"/>
            </a:xfrm>
          </p:grpSpPr>
          <p:sp>
            <p:nvSpPr>
              <p:cNvPr id="16" name="Line 17"/>
              <p:cNvSpPr>
                <a:spLocks noChangeShapeType="1"/>
              </p:cNvSpPr>
              <p:nvPr/>
            </p:nvSpPr>
            <p:spPr bwMode="auto">
              <a:xfrm>
                <a:off x="152401" y="2188349"/>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17" name="Line 18"/>
              <p:cNvSpPr>
                <a:spLocks noChangeShapeType="1"/>
              </p:cNvSpPr>
              <p:nvPr/>
            </p:nvSpPr>
            <p:spPr bwMode="auto">
              <a:xfrm>
                <a:off x="152401" y="2322565"/>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18" name="Rectangle 19"/>
              <p:cNvSpPr>
                <a:spLocks noChangeArrowheads="1"/>
              </p:cNvSpPr>
              <p:nvPr/>
            </p:nvSpPr>
            <p:spPr bwMode="auto">
              <a:xfrm>
                <a:off x="463551" y="2057400"/>
                <a:ext cx="1323976" cy="3700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Rosa26 locus</a:t>
                </a:r>
              </a:p>
            </p:txBody>
          </p:sp>
          <p:grpSp>
            <p:nvGrpSpPr>
              <p:cNvPr id="20" name="Group 21"/>
              <p:cNvGrpSpPr>
                <a:grpSpLocks/>
              </p:cNvGrpSpPr>
              <p:nvPr/>
            </p:nvGrpSpPr>
            <p:grpSpPr bwMode="auto">
              <a:xfrm>
                <a:off x="1911926" y="2057400"/>
                <a:ext cx="1960562" cy="397066"/>
                <a:chOff x="1595" y="1488"/>
                <a:chExt cx="1808" cy="223"/>
              </a:xfrm>
            </p:grpSpPr>
            <p:sp>
              <p:nvSpPr>
                <p:cNvPr id="21" name="Rectangle 22"/>
                <p:cNvSpPr>
                  <a:spLocks noChangeArrowheads="1"/>
                </p:cNvSpPr>
                <p:nvPr/>
              </p:nvSpPr>
              <p:spPr bwMode="auto">
                <a:xfrm>
                  <a:off x="1595" y="1488"/>
                  <a:ext cx="433"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sp>
              <p:nvSpPr>
                <p:cNvPr id="22" name="Rectangle 23"/>
                <p:cNvSpPr>
                  <a:spLocks noChangeArrowheads="1"/>
                </p:cNvSpPr>
                <p:nvPr/>
              </p:nvSpPr>
              <p:spPr bwMode="auto">
                <a:xfrm>
                  <a:off x="2896" y="1488"/>
                  <a:ext cx="507"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sp>
              <p:nvSpPr>
                <p:cNvPr id="23" name="Rectangle 24"/>
                <p:cNvSpPr>
                  <a:spLocks noChangeArrowheads="1"/>
                </p:cNvSpPr>
                <p:nvPr/>
              </p:nvSpPr>
              <p:spPr bwMode="auto">
                <a:xfrm>
                  <a:off x="2028" y="1488"/>
                  <a:ext cx="868" cy="22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Stop/GFP</a:t>
                  </a:r>
                </a:p>
              </p:txBody>
            </p:sp>
          </p:grpSp>
          <p:grpSp>
            <p:nvGrpSpPr>
              <p:cNvPr id="41" name="Group 40"/>
              <p:cNvGrpSpPr/>
              <p:nvPr/>
            </p:nvGrpSpPr>
            <p:grpSpPr>
              <a:xfrm>
                <a:off x="4143416" y="2057400"/>
                <a:ext cx="2179638" cy="397066"/>
                <a:chOff x="5632450" y="2057400"/>
                <a:chExt cx="2870200" cy="350838"/>
              </a:xfrm>
            </p:grpSpPr>
            <p:sp>
              <p:nvSpPr>
                <p:cNvPr id="19" name="Rectangle 20"/>
                <p:cNvSpPr>
                  <a:spLocks noChangeArrowheads="1"/>
                </p:cNvSpPr>
                <p:nvPr/>
              </p:nvSpPr>
              <p:spPr bwMode="auto">
                <a:xfrm>
                  <a:off x="5632450" y="2057400"/>
                  <a:ext cx="2179638" cy="3508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SB11 transposase</a:t>
                  </a:r>
                </a:p>
              </p:txBody>
            </p:sp>
            <p:sp>
              <p:nvSpPr>
                <p:cNvPr id="24" name="Rectangle 25"/>
                <p:cNvSpPr>
                  <a:spLocks noChangeArrowheads="1"/>
                </p:cNvSpPr>
                <p:nvPr/>
              </p:nvSpPr>
              <p:spPr bwMode="auto">
                <a:xfrm>
                  <a:off x="7812088" y="2057400"/>
                  <a:ext cx="690562" cy="35083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pA</a:t>
                  </a:r>
                </a:p>
              </p:txBody>
            </p:sp>
          </p:grpSp>
        </p:grpSp>
        <p:sp>
          <p:nvSpPr>
            <p:cNvPr id="48" name="TextBox 47"/>
            <p:cNvSpPr txBox="1"/>
            <p:nvPr/>
          </p:nvSpPr>
          <p:spPr>
            <a:xfrm>
              <a:off x="67326" y="2262425"/>
              <a:ext cx="2194665" cy="276999"/>
            </a:xfrm>
            <a:prstGeom prst="rect">
              <a:avLst/>
            </a:prstGeom>
            <a:noFill/>
          </p:spPr>
          <p:txBody>
            <a:bodyPr wrap="square" rtlCol="0">
              <a:spAutoFit/>
            </a:bodyPr>
            <a:lstStyle/>
            <a:p>
              <a:r>
                <a:rPr lang="en-US" sz="1200" b="1">
                  <a:latin typeface="Arial"/>
                  <a:cs typeface="Arial"/>
                </a:rPr>
                <a:t>A) </a:t>
              </a:r>
              <a:r>
                <a:rPr lang="en-US" sz="1200" b="1" i="1">
                  <a:latin typeface="Arial"/>
                  <a:cs typeface="Arial"/>
                </a:rPr>
                <a:t>R26-LsL-SB11</a:t>
              </a:r>
            </a:p>
          </p:txBody>
        </p:sp>
      </p:grpSp>
      <p:grpSp>
        <p:nvGrpSpPr>
          <p:cNvPr id="5" name="Group 4"/>
          <p:cNvGrpSpPr/>
          <p:nvPr/>
        </p:nvGrpSpPr>
        <p:grpSpPr>
          <a:xfrm>
            <a:off x="-25518" y="2386670"/>
            <a:ext cx="6474764" cy="889853"/>
            <a:chOff x="67326" y="3583219"/>
            <a:chExt cx="6474764" cy="889853"/>
          </a:xfrm>
        </p:grpSpPr>
        <p:grpSp>
          <p:nvGrpSpPr>
            <p:cNvPr id="46" name="Group 45"/>
            <p:cNvGrpSpPr/>
            <p:nvPr/>
          </p:nvGrpSpPr>
          <p:grpSpPr>
            <a:xfrm>
              <a:off x="152401" y="3649159"/>
              <a:ext cx="6389689" cy="823913"/>
              <a:chOff x="160338" y="4953000"/>
              <a:chExt cx="6389689" cy="823913"/>
            </a:xfrm>
          </p:grpSpPr>
          <p:grpSp>
            <p:nvGrpSpPr>
              <p:cNvPr id="28" name="Group 28"/>
              <p:cNvGrpSpPr>
                <a:grpSpLocks/>
              </p:cNvGrpSpPr>
              <p:nvPr/>
            </p:nvGrpSpPr>
            <p:grpSpPr bwMode="auto">
              <a:xfrm>
                <a:off x="160338" y="5307013"/>
                <a:ext cx="6389689" cy="115888"/>
                <a:chOff x="96" y="1231"/>
                <a:chExt cx="5563" cy="73"/>
              </a:xfrm>
            </p:grpSpPr>
            <p:sp>
              <p:nvSpPr>
                <p:cNvPr id="39" name="Line 29"/>
                <p:cNvSpPr>
                  <a:spLocks noChangeShapeType="1"/>
                </p:cNvSpPr>
                <p:nvPr/>
              </p:nvSpPr>
              <p:spPr bwMode="auto">
                <a:xfrm>
                  <a:off x="96" y="1231"/>
                  <a:ext cx="55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40" name="Line 30"/>
                <p:cNvSpPr>
                  <a:spLocks noChangeShapeType="1"/>
                </p:cNvSpPr>
                <p:nvPr/>
              </p:nvSpPr>
              <p:spPr bwMode="auto">
                <a:xfrm>
                  <a:off x="96" y="1304"/>
                  <a:ext cx="55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grpSp>
          <p:sp>
            <p:nvSpPr>
              <p:cNvPr id="29" name="Rectangle 31"/>
              <p:cNvSpPr>
                <a:spLocks noChangeArrowheads="1"/>
              </p:cNvSpPr>
              <p:nvPr/>
            </p:nvSpPr>
            <p:spPr bwMode="auto">
              <a:xfrm>
                <a:off x="5417119" y="5189537"/>
                <a:ext cx="804338" cy="350839"/>
              </a:xfrm>
              <a:prstGeom prst="rect">
                <a:avLst/>
              </a:prstGeom>
              <a:solidFill>
                <a:srgbClr val="FFFF00"/>
              </a:solidFill>
              <a:ln w="9525">
                <a:solidFill>
                  <a:schemeClr val="tx1"/>
                </a:solidFill>
                <a:miter lim="800000"/>
                <a:headEnd/>
                <a:tailEnd/>
              </a:ln>
              <a:effectLst/>
              <a:extLst/>
            </p:spPr>
            <p:txBody>
              <a:bodyPr wrap="none" anchor="ctr"/>
              <a:lstStyle/>
              <a:p>
                <a:pPr algn="ctr"/>
                <a:r>
                  <a:rPr lang="en-US" sz="1000">
                    <a:latin typeface="Arial"/>
                    <a:cs typeface="Arial"/>
                  </a:rPr>
                  <a:t>IR/DR&gt;&gt;</a:t>
                </a:r>
              </a:p>
            </p:txBody>
          </p:sp>
          <p:sp>
            <p:nvSpPr>
              <p:cNvPr id="30" name="Rectangle 32"/>
              <p:cNvSpPr>
                <a:spLocks noChangeArrowheads="1"/>
              </p:cNvSpPr>
              <p:nvPr/>
            </p:nvSpPr>
            <p:spPr bwMode="auto">
              <a:xfrm>
                <a:off x="367782" y="5189538"/>
                <a:ext cx="856572" cy="350838"/>
              </a:xfrm>
              <a:prstGeom prst="rect">
                <a:avLst/>
              </a:prstGeom>
              <a:solidFill>
                <a:srgbClr val="FFFF00"/>
              </a:solidFill>
              <a:ln w="9525">
                <a:solidFill>
                  <a:schemeClr val="tx1"/>
                </a:solidFill>
                <a:miter lim="800000"/>
                <a:headEnd/>
                <a:tailEnd/>
              </a:ln>
              <a:effectLst/>
              <a:extLst/>
            </p:spPr>
            <p:txBody>
              <a:bodyPr wrap="none" anchor="ctr"/>
              <a:lstStyle/>
              <a:p>
                <a:pPr algn="ctr"/>
                <a:r>
                  <a:rPr lang="en-US" sz="1000">
                    <a:latin typeface="Arial"/>
                    <a:cs typeface="Arial"/>
                  </a:rPr>
                  <a:t>&lt;&lt;IR/DR</a:t>
                </a:r>
              </a:p>
            </p:txBody>
          </p:sp>
          <p:grpSp>
            <p:nvGrpSpPr>
              <p:cNvPr id="45" name="Group 44"/>
              <p:cNvGrpSpPr/>
              <p:nvPr/>
            </p:nvGrpSpPr>
            <p:grpSpPr>
              <a:xfrm>
                <a:off x="1161005" y="4953000"/>
                <a:ext cx="769407" cy="587376"/>
                <a:chOff x="1787526" y="4953000"/>
                <a:chExt cx="769407" cy="587376"/>
              </a:xfrm>
              <a:solidFill>
                <a:srgbClr val="4F81BE"/>
              </a:solidFill>
            </p:grpSpPr>
            <p:sp>
              <p:nvSpPr>
                <p:cNvPr id="31" name="Rectangle 33"/>
                <p:cNvSpPr>
                  <a:spLocks noChangeArrowheads="1"/>
                </p:cNvSpPr>
                <p:nvPr/>
              </p:nvSpPr>
              <p:spPr bwMode="auto">
                <a:xfrm>
                  <a:off x="2020888" y="5189538"/>
                  <a:ext cx="536045" cy="35083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SA</a:t>
                  </a:r>
                </a:p>
              </p:txBody>
            </p:sp>
            <p:sp>
              <p:nvSpPr>
                <p:cNvPr id="33" name="Line 35"/>
                <p:cNvSpPr>
                  <a:spLocks noChangeShapeType="1"/>
                </p:cNvSpPr>
                <p:nvPr/>
              </p:nvSpPr>
              <p:spPr bwMode="auto">
                <a:xfrm>
                  <a:off x="1787526" y="4953000"/>
                  <a:ext cx="233363" cy="236538"/>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grpSp>
          <p:sp>
            <p:nvSpPr>
              <p:cNvPr id="34" name="Rectangle 36"/>
              <p:cNvSpPr>
                <a:spLocks noChangeArrowheads="1"/>
              </p:cNvSpPr>
              <p:nvPr/>
            </p:nvSpPr>
            <p:spPr bwMode="auto">
              <a:xfrm flipH="1" flipV="1">
                <a:off x="4755128" y="5189538"/>
                <a:ext cx="477272" cy="350837"/>
              </a:xfrm>
              <a:prstGeom prst="rect">
                <a:avLst/>
              </a:prstGeom>
              <a:solidFill>
                <a:srgbClr val="4F81BE"/>
              </a:solidFill>
              <a:ln w="9525">
                <a:solidFill>
                  <a:schemeClr val="tx1"/>
                </a:solidFill>
                <a:miter lim="800000"/>
                <a:headEnd/>
                <a:tailEnd/>
              </a:ln>
              <a:effectLst/>
              <a:extLst/>
            </p:spPr>
            <p:txBody>
              <a:bodyPr wrap="none" anchor="ctr"/>
              <a:lstStyle/>
              <a:p>
                <a:pPr algn="ctr"/>
                <a:r>
                  <a:rPr lang="en-US" sz="1000">
                    <a:latin typeface="Arial"/>
                    <a:cs typeface="Arial"/>
                  </a:rPr>
                  <a:t>SA</a:t>
                </a:r>
              </a:p>
            </p:txBody>
          </p:sp>
          <p:sp>
            <p:nvSpPr>
              <p:cNvPr id="35" name="Rectangle 37"/>
              <p:cNvSpPr>
                <a:spLocks noChangeArrowheads="1"/>
              </p:cNvSpPr>
              <p:nvPr/>
            </p:nvSpPr>
            <p:spPr bwMode="auto">
              <a:xfrm rot="10800000" flipH="1" flipV="1">
                <a:off x="4009004" y="5189538"/>
                <a:ext cx="695325" cy="350838"/>
              </a:xfrm>
              <a:prstGeom prst="rect">
                <a:avLst/>
              </a:prstGeom>
              <a:solidFill>
                <a:srgbClr val="4F81BE"/>
              </a:solidFill>
              <a:ln w="9525">
                <a:solidFill>
                  <a:schemeClr val="tx1"/>
                </a:solidFill>
                <a:miter lim="800000"/>
                <a:headEnd/>
                <a:tailEnd/>
              </a:ln>
              <a:effectLst/>
              <a:extLst/>
            </p:spPr>
            <p:txBody>
              <a:bodyPr wrap="none" anchor="ctr"/>
              <a:lstStyle/>
              <a:p>
                <a:pPr algn="ctr"/>
                <a:r>
                  <a:rPr lang="en-US" sz="1000">
                    <a:latin typeface="Arial"/>
                    <a:cs typeface="Arial"/>
                  </a:rPr>
                  <a:t>Bi-pA</a:t>
                </a:r>
              </a:p>
            </p:txBody>
          </p:sp>
          <p:sp>
            <p:nvSpPr>
              <p:cNvPr id="36" name="Line 38"/>
              <p:cNvSpPr>
                <a:spLocks noChangeShapeType="1"/>
              </p:cNvSpPr>
              <p:nvPr/>
            </p:nvSpPr>
            <p:spPr bwMode="auto">
              <a:xfrm flipH="1" flipV="1">
                <a:off x="5233499" y="5540375"/>
                <a:ext cx="233363" cy="2365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37" name="Rectangle 39"/>
              <p:cNvSpPr>
                <a:spLocks noChangeArrowheads="1"/>
              </p:cNvSpPr>
              <p:nvPr/>
            </p:nvSpPr>
            <p:spPr bwMode="auto">
              <a:xfrm>
                <a:off x="2108229" y="5189538"/>
                <a:ext cx="1117441" cy="350837"/>
              </a:xfrm>
              <a:prstGeom prst="rect">
                <a:avLst/>
              </a:prstGeom>
              <a:solidFill>
                <a:srgbClr val="4F81BE"/>
              </a:solidFill>
              <a:ln w="9525">
                <a:solidFill>
                  <a:schemeClr val="tx1"/>
                </a:solidFill>
                <a:miter lim="800000"/>
                <a:headEnd/>
                <a:tailEnd/>
              </a:ln>
              <a:effectLst/>
              <a:extLst/>
            </p:spPr>
            <p:txBody>
              <a:bodyPr wrap="none" anchor="ctr"/>
              <a:lstStyle/>
              <a:p>
                <a:pPr algn="ctr"/>
                <a:r>
                  <a:rPr lang="en-US" sz="1000">
                    <a:latin typeface="Arial"/>
                    <a:cs typeface="Arial"/>
                  </a:rPr>
                  <a:t>MSCV 5</a:t>
                </a:r>
                <a:r>
                  <a:rPr lang="ja-JP" altLang="en-US" sz="1000">
                    <a:latin typeface="Arial"/>
                    <a:cs typeface="Arial"/>
                  </a:rPr>
                  <a:t>’</a:t>
                </a:r>
                <a:r>
                  <a:rPr lang="en-US" sz="1000">
                    <a:latin typeface="Arial"/>
                    <a:cs typeface="Arial"/>
                  </a:rPr>
                  <a:t> LTR</a:t>
                </a:r>
              </a:p>
            </p:txBody>
          </p:sp>
          <p:sp>
            <p:nvSpPr>
              <p:cNvPr id="38" name="Rectangle 40"/>
              <p:cNvSpPr>
                <a:spLocks noChangeArrowheads="1"/>
              </p:cNvSpPr>
              <p:nvPr/>
            </p:nvSpPr>
            <p:spPr bwMode="auto">
              <a:xfrm>
                <a:off x="3244359" y="5189538"/>
                <a:ext cx="581025" cy="350838"/>
              </a:xfrm>
              <a:prstGeom prst="rect">
                <a:avLst/>
              </a:prstGeom>
              <a:solidFill>
                <a:srgbClr val="4F81BE"/>
              </a:solidFill>
              <a:ln w="9525">
                <a:solidFill>
                  <a:schemeClr val="tx1"/>
                </a:solidFill>
                <a:miter lim="800000"/>
                <a:headEnd/>
                <a:tailEnd/>
              </a:ln>
              <a:effectLst/>
              <a:extLst/>
            </p:spPr>
            <p:txBody>
              <a:bodyPr wrap="none" anchor="ctr"/>
              <a:lstStyle/>
              <a:p>
                <a:pPr algn="ctr"/>
                <a:r>
                  <a:rPr lang="en-US" sz="1000">
                    <a:latin typeface="Arial"/>
                    <a:cs typeface="Arial"/>
                  </a:rPr>
                  <a:t>SD</a:t>
                </a:r>
              </a:p>
            </p:txBody>
          </p:sp>
        </p:grpSp>
        <p:sp>
          <p:nvSpPr>
            <p:cNvPr id="49" name="TextBox 48"/>
            <p:cNvSpPr txBox="1"/>
            <p:nvPr/>
          </p:nvSpPr>
          <p:spPr>
            <a:xfrm>
              <a:off x="67326" y="3583219"/>
              <a:ext cx="1037556" cy="276999"/>
            </a:xfrm>
            <a:prstGeom prst="rect">
              <a:avLst/>
            </a:prstGeom>
            <a:noFill/>
          </p:spPr>
          <p:txBody>
            <a:bodyPr wrap="square" rtlCol="0">
              <a:spAutoFit/>
            </a:bodyPr>
            <a:lstStyle/>
            <a:p>
              <a:r>
                <a:rPr lang="en-US" sz="1200" b="1">
                  <a:latin typeface="Arial"/>
                  <a:cs typeface="Arial"/>
                </a:rPr>
                <a:t>C) </a:t>
              </a:r>
              <a:r>
                <a:rPr lang="en-US" sz="1200" b="1" i="1">
                  <a:latin typeface="Arial"/>
                  <a:cs typeface="Arial"/>
                </a:rPr>
                <a:t>T2/Onc</a:t>
              </a:r>
            </a:p>
          </p:txBody>
        </p:sp>
      </p:grpSp>
      <p:grpSp>
        <p:nvGrpSpPr>
          <p:cNvPr id="15" name="Group 14"/>
          <p:cNvGrpSpPr/>
          <p:nvPr/>
        </p:nvGrpSpPr>
        <p:grpSpPr>
          <a:xfrm>
            <a:off x="85075" y="3313693"/>
            <a:ext cx="6474764" cy="1015663"/>
            <a:chOff x="85075" y="3313693"/>
            <a:chExt cx="6474764" cy="1015663"/>
          </a:xfrm>
        </p:grpSpPr>
        <p:grpSp>
          <p:nvGrpSpPr>
            <p:cNvPr id="42" name="Group 41"/>
            <p:cNvGrpSpPr/>
            <p:nvPr/>
          </p:nvGrpSpPr>
          <p:grpSpPr>
            <a:xfrm>
              <a:off x="85075" y="3402593"/>
              <a:ext cx="6474764" cy="653316"/>
              <a:chOff x="67326" y="3583219"/>
              <a:chExt cx="6474764" cy="653316"/>
            </a:xfrm>
          </p:grpSpPr>
          <p:grpSp>
            <p:nvGrpSpPr>
              <p:cNvPr id="43" name="Group 42"/>
              <p:cNvGrpSpPr/>
              <p:nvPr/>
            </p:nvGrpSpPr>
            <p:grpSpPr>
              <a:xfrm>
                <a:off x="152401" y="3885696"/>
                <a:ext cx="6389689" cy="350839"/>
                <a:chOff x="160338" y="5189537"/>
                <a:chExt cx="6389689" cy="350839"/>
              </a:xfrm>
            </p:grpSpPr>
            <p:grpSp>
              <p:nvGrpSpPr>
                <p:cNvPr id="51" name="Group 28"/>
                <p:cNvGrpSpPr>
                  <a:grpSpLocks/>
                </p:cNvGrpSpPr>
                <p:nvPr/>
              </p:nvGrpSpPr>
              <p:grpSpPr bwMode="auto">
                <a:xfrm>
                  <a:off x="160338" y="5307013"/>
                  <a:ext cx="6389689" cy="115888"/>
                  <a:chOff x="96" y="1231"/>
                  <a:chExt cx="5563" cy="73"/>
                </a:xfrm>
              </p:grpSpPr>
              <p:sp>
                <p:nvSpPr>
                  <p:cNvPr id="62" name="Line 29"/>
                  <p:cNvSpPr>
                    <a:spLocks noChangeShapeType="1"/>
                  </p:cNvSpPr>
                  <p:nvPr/>
                </p:nvSpPr>
                <p:spPr bwMode="auto">
                  <a:xfrm>
                    <a:off x="96" y="1231"/>
                    <a:ext cx="55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63" name="Line 30"/>
                  <p:cNvSpPr>
                    <a:spLocks noChangeShapeType="1"/>
                  </p:cNvSpPr>
                  <p:nvPr/>
                </p:nvSpPr>
                <p:spPr bwMode="auto">
                  <a:xfrm>
                    <a:off x="96" y="1304"/>
                    <a:ext cx="55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grpSp>
            <p:sp>
              <p:nvSpPr>
                <p:cNvPr id="52" name="Rectangle 31"/>
                <p:cNvSpPr>
                  <a:spLocks noChangeArrowheads="1"/>
                </p:cNvSpPr>
                <p:nvPr/>
              </p:nvSpPr>
              <p:spPr bwMode="auto">
                <a:xfrm>
                  <a:off x="4324919" y="5189537"/>
                  <a:ext cx="804338" cy="350839"/>
                </a:xfrm>
                <a:prstGeom prst="rect">
                  <a:avLst/>
                </a:prstGeom>
                <a:solidFill>
                  <a:schemeClr val="accent3">
                    <a:lumMod val="20000"/>
                    <a:lumOff val="80000"/>
                  </a:schemeClr>
                </a:solidFill>
                <a:ln w="9525">
                  <a:solidFill>
                    <a:schemeClr val="tx1"/>
                  </a:solidFill>
                  <a:miter lim="800000"/>
                  <a:headEnd/>
                  <a:tailEnd/>
                </a:ln>
                <a:effectLst/>
                <a:extLst/>
              </p:spPr>
              <p:txBody>
                <a:bodyPr wrap="none" anchor="ctr"/>
                <a:lstStyle/>
                <a:p>
                  <a:pPr algn="ctr"/>
                  <a:r>
                    <a:rPr lang="en-US" sz="1000">
                      <a:latin typeface="Arial"/>
                      <a:cs typeface="Arial"/>
                    </a:rPr>
                    <a:t>Exon 2</a:t>
                  </a:r>
                </a:p>
              </p:txBody>
            </p:sp>
            <p:sp>
              <p:nvSpPr>
                <p:cNvPr id="53" name="Rectangle 32"/>
                <p:cNvSpPr>
                  <a:spLocks noChangeArrowheads="1"/>
                </p:cNvSpPr>
                <p:nvPr/>
              </p:nvSpPr>
              <p:spPr bwMode="auto">
                <a:xfrm>
                  <a:off x="367782" y="5189538"/>
                  <a:ext cx="856572" cy="350838"/>
                </a:xfrm>
                <a:prstGeom prst="rect">
                  <a:avLst/>
                </a:prstGeom>
                <a:solidFill>
                  <a:srgbClr val="EBF1DE"/>
                </a:solidFill>
                <a:ln w="9525">
                  <a:solidFill>
                    <a:schemeClr val="tx1"/>
                  </a:solidFill>
                  <a:miter lim="800000"/>
                  <a:headEnd/>
                  <a:tailEnd/>
                </a:ln>
                <a:effectLst/>
                <a:extLst/>
              </p:spPr>
              <p:txBody>
                <a:bodyPr wrap="none" anchor="ctr"/>
                <a:lstStyle/>
                <a:p>
                  <a:pPr algn="ctr"/>
                  <a:r>
                    <a:rPr lang="en-US" sz="1000">
                      <a:latin typeface="Arial"/>
                      <a:cs typeface="Arial"/>
                    </a:rPr>
                    <a:t>Exon 1a</a:t>
                  </a:r>
                </a:p>
              </p:txBody>
            </p:sp>
          </p:grpSp>
          <p:sp>
            <p:nvSpPr>
              <p:cNvPr id="50" name="TextBox 49"/>
              <p:cNvSpPr txBox="1"/>
              <p:nvPr/>
            </p:nvSpPr>
            <p:spPr>
              <a:xfrm>
                <a:off x="67326" y="3583219"/>
                <a:ext cx="1037556" cy="276999"/>
              </a:xfrm>
              <a:prstGeom prst="rect">
                <a:avLst/>
              </a:prstGeom>
              <a:noFill/>
            </p:spPr>
            <p:txBody>
              <a:bodyPr wrap="square" rtlCol="0">
                <a:spAutoFit/>
              </a:bodyPr>
              <a:lstStyle/>
              <a:p>
                <a:r>
                  <a:rPr lang="en-US" sz="1200" b="1">
                    <a:latin typeface="Arial"/>
                    <a:cs typeface="Arial"/>
                  </a:rPr>
                  <a:t>D) </a:t>
                </a:r>
                <a:r>
                  <a:rPr lang="en-US" sz="1200" b="1" i="1">
                    <a:latin typeface="Arial"/>
                    <a:cs typeface="Arial"/>
                  </a:rPr>
                  <a:t>p19</a:t>
                </a:r>
                <a:r>
                  <a:rPr lang="en-US" sz="1200" b="1" i="1" baseline="30000">
                    <a:latin typeface="Arial"/>
                    <a:cs typeface="Arial"/>
                  </a:rPr>
                  <a:t>ARF-/-</a:t>
                </a:r>
                <a:endParaRPr lang="en-US" sz="1200" b="1" i="1">
                  <a:latin typeface="Arial"/>
                  <a:cs typeface="Arial"/>
                </a:endParaRPr>
              </a:p>
            </p:txBody>
          </p:sp>
        </p:grpSp>
        <p:grpSp>
          <p:nvGrpSpPr>
            <p:cNvPr id="14" name="Group 13"/>
            <p:cNvGrpSpPr/>
            <p:nvPr/>
          </p:nvGrpSpPr>
          <p:grpSpPr>
            <a:xfrm>
              <a:off x="2341319" y="3313693"/>
              <a:ext cx="865044" cy="1015663"/>
              <a:chOff x="2341319" y="3313693"/>
              <a:chExt cx="865044" cy="1015663"/>
            </a:xfrm>
          </p:grpSpPr>
          <p:sp>
            <p:nvSpPr>
              <p:cNvPr id="64" name="Rectangle 31"/>
              <p:cNvSpPr>
                <a:spLocks noChangeArrowheads="1"/>
              </p:cNvSpPr>
              <p:nvPr/>
            </p:nvSpPr>
            <p:spPr bwMode="auto">
              <a:xfrm>
                <a:off x="2341319" y="3704838"/>
                <a:ext cx="804338" cy="350839"/>
              </a:xfrm>
              <a:prstGeom prst="rect">
                <a:avLst/>
              </a:prstGeom>
              <a:solidFill>
                <a:schemeClr val="accent3">
                  <a:lumMod val="20000"/>
                  <a:lumOff val="80000"/>
                </a:schemeClr>
              </a:solidFill>
              <a:ln w="9525">
                <a:solidFill>
                  <a:schemeClr val="tx1"/>
                </a:solidFill>
                <a:miter lim="800000"/>
                <a:headEnd/>
                <a:tailEnd/>
              </a:ln>
              <a:effectLst/>
              <a:extLst/>
            </p:spPr>
            <p:txBody>
              <a:bodyPr wrap="none" anchor="ctr"/>
              <a:lstStyle/>
              <a:p>
                <a:pPr algn="ctr"/>
                <a:r>
                  <a:rPr lang="en-US" sz="1000">
                    <a:latin typeface="Arial"/>
                    <a:cs typeface="Arial"/>
                  </a:rPr>
                  <a:t>Exon 1b</a:t>
                </a:r>
              </a:p>
            </p:txBody>
          </p:sp>
          <p:sp>
            <p:nvSpPr>
              <p:cNvPr id="4" name="TextBox 3"/>
              <p:cNvSpPr txBox="1"/>
              <p:nvPr/>
            </p:nvSpPr>
            <p:spPr>
              <a:xfrm>
                <a:off x="2481774" y="3313693"/>
                <a:ext cx="724589" cy="1015663"/>
              </a:xfrm>
              <a:prstGeom prst="rect">
                <a:avLst/>
              </a:prstGeom>
              <a:noFill/>
            </p:spPr>
            <p:txBody>
              <a:bodyPr wrap="square" rtlCol="0">
                <a:spAutoFit/>
              </a:bodyPr>
              <a:lstStyle/>
              <a:p>
                <a:r>
                  <a:rPr lang="en-US" sz="6000"/>
                  <a:t>X</a:t>
                </a:r>
              </a:p>
            </p:txBody>
          </p:sp>
        </p:grpSp>
      </p:grpSp>
      <p:grpSp>
        <p:nvGrpSpPr>
          <p:cNvPr id="77" name="Group 76"/>
          <p:cNvGrpSpPr/>
          <p:nvPr/>
        </p:nvGrpSpPr>
        <p:grpSpPr>
          <a:xfrm>
            <a:off x="128782" y="4456265"/>
            <a:ext cx="6482701" cy="685085"/>
            <a:chOff x="67326" y="2262425"/>
            <a:chExt cx="6482701" cy="685085"/>
          </a:xfrm>
        </p:grpSpPr>
        <p:grpSp>
          <p:nvGrpSpPr>
            <p:cNvPr id="78" name="Group 77"/>
            <p:cNvGrpSpPr/>
            <p:nvPr/>
          </p:nvGrpSpPr>
          <p:grpSpPr>
            <a:xfrm>
              <a:off x="152401" y="2550444"/>
              <a:ext cx="6397626" cy="397066"/>
              <a:chOff x="152401" y="2057400"/>
              <a:chExt cx="6397626" cy="397066"/>
            </a:xfrm>
          </p:grpSpPr>
          <p:sp>
            <p:nvSpPr>
              <p:cNvPr id="80" name="Line 17"/>
              <p:cNvSpPr>
                <a:spLocks noChangeShapeType="1"/>
              </p:cNvSpPr>
              <p:nvPr/>
            </p:nvSpPr>
            <p:spPr bwMode="auto">
              <a:xfrm>
                <a:off x="152401" y="2188349"/>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81" name="Line 18"/>
              <p:cNvSpPr>
                <a:spLocks noChangeShapeType="1"/>
              </p:cNvSpPr>
              <p:nvPr/>
            </p:nvSpPr>
            <p:spPr bwMode="auto">
              <a:xfrm>
                <a:off x="152401" y="2322565"/>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82" name="Rectangle 19"/>
              <p:cNvSpPr>
                <a:spLocks noChangeArrowheads="1"/>
              </p:cNvSpPr>
              <p:nvPr/>
            </p:nvSpPr>
            <p:spPr bwMode="auto">
              <a:xfrm>
                <a:off x="316139" y="2057400"/>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1</a:t>
                </a:r>
              </a:p>
            </p:txBody>
          </p:sp>
          <p:grpSp>
            <p:nvGrpSpPr>
              <p:cNvPr id="83" name="Group 21"/>
              <p:cNvGrpSpPr>
                <a:grpSpLocks/>
              </p:cNvGrpSpPr>
              <p:nvPr/>
            </p:nvGrpSpPr>
            <p:grpSpPr bwMode="auto">
              <a:xfrm>
                <a:off x="1066146" y="2057400"/>
                <a:ext cx="1427038" cy="397066"/>
                <a:chOff x="815" y="1488"/>
                <a:chExt cx="1316" cy="223"/>
              </a:xfrm>
            </p:grpSpPr>
            <p:sp>
              <p:nvSpPr>
                <p:cNvPr id="87" name="Rectangle 22"/>
                <p:cNvSpPr>
                  <a:spLocks noChangeArrowheads="1"/>
                </p:cNvSpPr>
                <p:nvPr/>
              </p:nvSpPr>
              <p:spPr bwMode="auto">
                <a:xfrm>
                  <a:off x="815" y="1488"/>
                  <a:ext cx="433"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sp>
              <p:nvSpPr>
                <p:cNvPr id="88" name="Rectangle 23"/>
                <p:cNvSpPr>
                  <a:spLocks noChangeArrowheads="1"/>
                </p:cNvSpPr>
                <p:nvPr/>
              </p:nvSpPr>
              <p:spPr bwMode="auto">
                <a:xfrm>
                  <a:off x="1624" y="1488"/>
                  <a:ext cx="507"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sp>
              <p:nvSpPr>
                <p:cNvPr id="89" name="Rectangle 24"/>
                <p:cNvSpPr>
                  <a:spLocks noChangeArrowheads="1"/>
                </p:cNvSpPr>
                <p:nvPr/>
              </p:nvSpPr>
              <p:spPr bwMode="auto">
                <a:xfrm>
                  <a:off x="1248" y="1488"/>
                  <a:ext cx="378" cy="22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Stop</a:t>
                  </a:r>
                </a:p>
              </p:txBody>
            </p:sp>
          </p:grpSp>
        </p:grpSp>
        <p:sp>
          <p:nvSpPr>
            <p:cNvPr id="79" name="TextBox 78"/>
            <p:cNvSpPr txBox="1"/>
            <p:nvPr/>
          </p:nvSpPr>
          <p:spPr>
            <a:xfrm>
              <a:off x="67326" y="2262425"/>
              <a:ext cx="2194665" cy="276999"/>
            </a:xfrm>
            <a:prstGeom prst="rect">
              <a:avLst/>
            </a:prstGeom>
            <a:noFill/>
          </p:spPr>
          <p:txBody>
            <a:bodyPr wrap="square" rtlCol="0">
              <a:spAutoFit/>
            </a:bodyPr>
            <a:lstStyle/>
            <a:p>
              <a:r>
                <a:rPr lang="en-US" sz="1200" b="1">
                  <a:latin typeface="Arial"/>
                  <a:cs typeface="Arial"/>
                </a:rPr>
                <a:t>E) </a:t>
              </a:r>
              <a:r>
                <a:rPr lang="en-US" sz="1200" b="1" i="1">
                  <a:latin typeface="Arial"/>
                  <a:cs typeface="Arial"/>
                </a:rPr>
                <a:t>p53</a:t>
              </a:r>
              <a:r>
                <a:rPr lang="en-US" sz="1200" b="1" i="1" baseline="30000">
                  <a:latin typeface="Arial"/>
                  <a:cs typeface="Arial"/>
                </a:rPr>
                <a:t>floxed-R270H</a:t>
              </a:r>
              <a:endParaRPr lang="en-US" sz="1200" b="1" i="1">
                <a:latin typeface="Arial"/>
                <a:cs typeface="Arial"/>
              </a:endParaRPr>
            </a:p>
          </p:txBody>
        </p:sp>
      </p:grpSp>
      <p:sp>
        <p:nvSpPr>
          <p:cNvPr id="90" name="Rectangle 19"/>
          <p:cNvSpPr>
            <a:spLocks noChangeArrowheads="1"/>
          </p:cNvSpPr>
          <p:nvPr/>
        </p:nvSpPr>
        <p:spPr bwMode="auto">
          <a:xfrm>
            <a:off x="2618757" y="4745964"/>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2</a:t>
            </a:r>
          </a:p>
        </p:txBody>
      </p:sp>
      <p:sp>
        <p:nvSpPr>
          <p:cNvPr id="91" name="Rectangle 19"/>
          <p:cNvSpPr>
            <a:spLocks noChangeArrowheads="1"/>
          </p:cNvSpPr>
          <p:nvPr/>
        </p:nvSpPr>
        <p:spPr bwMode="auto">
          <a:xfrm>
            <a:off x="5073251" y="4771318"/>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8</a:t>
            </a:r>
          </a:p>
        </p:txBody>
      </p:sp>
      <p:sp>
        <p:nvSpPr>
          <p:cNvPr id="25" name="TextBox 24"/>
          <p:cNvSpPr txBox="1"/>
          <p:nvPr/>
        </p:nvSpPr>
        <p:spPr>
          <a:xfrm>
            <a:off x="5227969" y="4481665"/>
            <a:ext cx="385431" cy="369332"/>
          </a:xfrm>
          <a:prstGeom prst="rect">
            <a:avLst/>
          </a:prstGeom>
          <a:noFill/>
        </p:spPr>
        <p:txBody>
          <a:bodyPr wrap="square" rtlCol="0">
            <a:spAutoFit/>
          </a:bodyPr>
          <a:lstStyle/>
          <a:p>
            <a:r>
              <a:rPr lang="en-US"/>
              <a:t>V</a:t>
            </a:r>
          </a:p>
        </p:txBody>
      </p:sp>
      <p:sp>
        <p:nvSpPr>
          <p:cNvPr id="93" name="TextBox 92"/>
          <p:cNvSpPr txBox="1"/>
          <p:nvPr/>
        </p:nvSpPr>
        <p:spPr>
          <a:xfrm>
            <a:off x="5033761" y="4380156"/>
            <a:ext cx="1147240" cy="276999"/>
          </a:xfrm>
          <a:prstGeom prst="rect">
            <a:avLst/>
          </a:prstGeom>
          <a:noFill/>
        </p:spPr>
        <p:txBody>
          <a:bodyPr wrap="square" rtlCol="0">
            <a:spAutoFit/>
          </a:bodyPr>
          <a:lstStyle/>
          <a:p>
            <a:r>
              <a:rPr lang="en-US" sz="1200" b="1">
                <a:latin typeface="Arial"/>
                <a:cs typeface="Arial"/>
              </a:rPr>
              <a:t>R &gt; H (270)</a:t>
            </a:r>
            <a:endParaRPr lang="en-US" sz="1200" b="1" i="1">
              <a:latin typeface="Arial"/>
              <a:cs typeface="Arial"/>
            </a:endParaRPr>
          </a:p>
        </p:txBody>
      </p:sp>
      <p:sp>
        <p:nvSpPr>
          <p:cNvPr id="94" name="Freeform 93"/>
          <p:cNvSpPr/>
          <p:nvPr/>
        </p:nvSpPr>
        <p:spPr>
          <a:xfrm>
            <a:off x="3962400" y="4622800"/>
            <a:ext cx="203200" cy="647700"/>
          </a:xfrm>
          <a:custGeom>
            <a:avLst/>
            <a:gdLst>
              <a:gd name="connsiteX0" fmla="*/ 38100 w 203200"/>
              <a:gd name="connsiteY0" fmla="*/ 0 h 647700"/>
              <a:gd name="connsiteX1" fmla="*/ 165100 w 203200"/>
              <a:gd name="connsiteY1" fmla="*/ 165100 h 647700"/>
              <a:gd name="connsiteX2" fmla="*/ 0 w 203200"/>
              <a:gd name="connsiteY2" fmla="*/ 546100 h 647700"/>
              <a:gd name="connsiteX3" fmla="*/ 203200 w 203200"/>
              <a:gd name="connsiteY3" fmla="*/ 647700 h 647700"/>
              <a:gd name="connsiteX4" fmla="*/ 203200 w 203200"/>
              <a:gd name="connsiteY4" fmla="*/ 647700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647700">
                <a:moveTo>
                  <a:pt x="38100" y="0"/>
                </a:moveTo>
                <a:lnTo>
                  <a:pt x="165100" y="165100"/>
                </a:lnTo>
                <a:lnTo>
                  <a:pt x="0" y="546100"/>
                </a:lnTo>
                <a:lnTo>
                  <a:pt x="203200" y="647700"/>
                </a:lnTo>
                <a:lnTo>
                  <a:pt x="203200" y="647700"/>
                </a:ln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5" name="Freeform 94"/>
          <p:cNvSpPr/>
          <p:nvPr/>
        </p:nvSpPr>
        <p:spPr>
          <a:xfrm>
            <a:off x="4114800" y="4622800"/>
            <a:ext cx="203200" cy="647700"/>
          </a:xfrm>
          <a:custGeom>
            <a:avLst/>
            <a:gdLst>
              <a:gd name="connsiteX0" fmla="*/ 38100 w 203200"/>
              <a:gd name="connsiteY0" fmla="*/ 0 h 647700"/>
              <a:gd name="connsiteX1" fmla="*/ 165100 w 203200"/>
              <a:gd name="connsiteY1" fmla="*/ 165100 h 647700"/>
              <a:gd name="connsiteX2" fmla="*/ 0 w 203200"/>
              <a:gd name="connsiteY2" fmla="*/ 546100 h 647700"/>
              <a:gd name="connsiteX3" fmla="*/ 203200 w 203200"/>
              <a:gd name="connsiteY3" fmla="*/ 647700 h 647700"/>
              <a:gd name="connsiteX4" fmla="*/ 203200 w 203200"/>
              <a:gd name="connsiteY4" fmla="*/ 647700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647700">
                <a:moveTo>
                  <a:pt x="38100" y="0"/>
                </a:moveTo>
                <a:lnTo>
                  <a:pt x="165100" y="165100"/>
                </a:lnTo>
                <a:lnTo>
                  <a:pt x="0" y="546100"/>
                </a:lnTo>
                <a:lnTo>
                  <a:pt x="203200" y="647700"/>
                </a:lnTo>
                <a:lnTo>
                  <a:pt x="203200" y="647700"/>
                </a:ln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96" name="Group 95"/>
          <p:cNvGrpSpPr/>
          <p:nvPr/>
        </p:nvGrpSpPr>
        <p:grpSpPr>
          <a:xfrm>
            <a:off x="158298" y="5675465"/>
            <a:ext cx="6482701" cy="681522"/>
            <a:chOff x="67326" y="2262425"/>
            <a:chExt cx="6482701" cy="681522"/>
          </a:xfrm>
        </p:grpSpPr>
        <p:grpSp>
          <p:nvGrpSpPr>
            <p:cNvPr id="97" name="Group 96"/>
            <p:cNvGrpSpPr/>
            <p:nvPr/>
          </p:nvGrpSpPr>
          <p:grpSpPr>
            <a:xfrm>
              <a:off x="152401" y="2539759"/>
              <a:ext cx="6397626" cy="404188"/>
              <a:chOff x="152401" y="2046715"/>
              <a:chExt cx="6397626" cy="404188"/>
            </a:xfrm>
          </p:grpSpPr>
          <p:sp>
            <p:nvSpPr>
              <p:cNvPr id="99" name="Line 17"/>
              <p:cNvSpPr>
                <a:spLocks noChangeShapeType="1"/>
              </p:cNvSpPr>
              <p:nvPr/>
            </p:nvSpPr>
            <p:spPr bwMode="auto">
              <a:xfrm>
                <a:off x="152401" y="2188349"/>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100" name="Line 18"/>
              <p:cNvSpPr>
                <a:spLocks noChangeShapeType="1"/>
              </p:cNvSpPr>
              <p:nvPr/>
            </p:nvSpPr>
            <p:spPr bwMode="auto">
              <a:xfrm>
                <a:off x="152401" y="2322565"/>
                <a:ext cx="63976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000">
                  <a:latin typeface="Arial"/>
                  <a:cs typeface="Arial"/>
                </a:endParaRPr>
              </a:p>
            </p:txBody>
          </p:sp>
          <p:sp>
            <p:nvSpPr>
              <p:cNvPr id="101" name="Rectangle 19"/>
              <p:cNvSpPr>
                <a:spLocks noChangeArrowheads="1"/>
              </p:cNvSpPr>
              <p:nvPr/>
            </p:nvSpPr>
            <p:spPr bwMode="auto">
              <a:xfrm>
                <a:off x="316139" y="2057400"/>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3</a:t>
                </a:r>
              </a:p>
            </p:txBody>
          </p:sp>
          <p:grpSp>
            <p:nvGrpSpPr>
              <p:cNvPr id="102" name="Group 21"/>
              <p:cNvGrpSpPr>
                <a:grpSpLocks/>
              </p:cNvGrpSpPr>
              <p:nvPr/>
            </p:nvGrpSpPr>
            <p:grpSpPr bwMode="auto">
              <a:xfrm>
                <a:off x="1456536" y="2046715"/>
                <a:ext cx="3051486" cy="404188"/>
                <a:chOff x="1175" y="1482"/>
                <a:chExt cx="2814" cy="227"/>
              </a:xfrm>
            </p:grpSpPr>
            <p:sp>
              <p:nvSpPr>
                <p:cNvPr id="103" name="Rectangle 22"/>
                <p:cNvSpPr>
                  <a:spLocks noChangeArrowheads="1"/>
                </p:cNvSpPr>
                <p:nvPr/>
              </p:nvSpPr>
              <p:spPr bwMode="auto">
                <a:xfrm>
                  <a:off x="1175" y="1488"/>
                  <a:ext cx="433"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sp>
              <p:nvSpPr>
                <p:cNvPr id="104" name="Rectangle 23"/>
                <p:cNvSpPr>
                  <a:spLocks noChangeArrowheads="1"/>
                </p:cNvSpPr>
                <p:nvPr/>
              </p:nvSpPr>
              <p:spPr bwMode="auto">
                <a:xfrm>
                  <a:off x="3482" y="1482"/>
                  <a:ext cx="507" cy="221"/>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LoxP</a:t>
                  </a:r>
                </a:p>
              </p:txBody>
            </p:sp>
          </p:grpSp>
        </p:grpSp>
        <p:sp>
          <p:nvSpPr>
            <p:cNvPr id="98" name="TextBox 97"/>
            <p:cNvSpPr txBox="1"/>
            <p:nvPr/>
          </p:nvSpPr>
          <p:spPr>
            <a:xfrm>
              <a:off x="67326" y="2262425"/>
              <a:ext cx="2194665" cy="276999"/>
            </a:xfrm>
            <a:prstGeom prst="rect">
              <a:avLst/>
            </a:prstGeom>
            <a:noFill/>
          </p:spPr>
          <p:txBody>
            <a:bodyPr wrap="square" rtlCol="0">
              <a:spAutoFit/>
            </a:bodyPr>
            <a:lstStyle/>
            <a:p>
              <a:r>
                <a:rPr lang="en-US" sz="1200" b="1">
                  <a:latin typeface="Arial"/>
                  <a:cs typeface="Arial"/>
                </a:rPr>
                <a:t>F) </a:t>
              </a:r>
              <a:r>
                <a:rPr lang="en-US" sz="1200" b="1" i="1">
                  <a:latin typeface="Arial"/>
                  <a:cs typeface="Arial"/>
                </a:rPr>
                <a:t>Pten</a:t>
              </a:r>
              <a:r>
                <a:rPr lang="en-US" sz="1200" b="1" i="1" baseline="30000">
                  <a:latin typeface="Arial"/>
                  <a:cs typeface="Arial"/>
                </a:rPr>
                <a:t>LoxP/LoxP</a:t>
              </a:r>
              <a:endParaRPr lang="en-US" sz="1200" b="1" i="1">
                <a:latin typeface="Arial"/>
                <a:cs typeface="Arial"/>
              </a:endParaRPr>
            </a:p>
          </p:txBody>
        </p:sp>
      </p:grpSp>
      <p:sp>
        <p:nvSpPr>
          <p:cNvPr id="106" name="Rectangle 19"/>
          <p:cNvSpPr>
            <a:spLocks noChangeArrowheads="1"/>
          </p:cNvSpPr>
          <p:nvPr/>
        </p:nvSpPr>
        <p:spPr bwMode="auto">
          <a:xfrm>
            <a:off x="2171047" y="5963484"/>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4</a:t>
            </a:r>
          </a:p>
        </p:txBody>
      </p:sp>
      <p:sp>
        <p:nvSpPr>
          <p:cNvPr id="107" name="Rectangle 19"/>
          <p:cNvSpPr>
            <a:spLocks noChangeArrowheads="1"/>
          </p:cNvSpPr>
          <p:nvPr/>
        </p:nvSpPr>
        <p:spPr bwMode="auto">
          <a:xfrm>
            <a:off x="3253201" y="5963484"/>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5</a:t>
            </a:r>
          </a:p>
        </p:txBody>
      </p:sp>
      <p:sp>
        <p:nvSpPr>
          <p:cNvPr id="108" name="Rectangle 19"/>
          <p:cNvSpPr>
            <a:spLocks noChangeArrowheads="1"/>
          </p:cNvSpPr>
          <p:nvPr/>
        </p:nvSpPr>
        <p:spPr bwMode="auto">
          <a:xfrm>
            <a:off x="4964443" y="5963484"/>
            <a:ext cx="634444" cy="370032"/>
          </a:xfrm>
          <a:prstGeom prst="rect">
            <a:avLst/>
          </a:prstGeom>
          <a:solidFill>
            <a:srgbClr val="EBF1DE"/>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00">
                <a:latin typeface="Arial"/>
                <a:cs typeface="Arial"/>
              </a:rPr>
              <a:t>Exon 6</a:t>
            </a:r>
          </a:p>
        </p:txBody>
      </p:sp>
    </p:spTree>
    <p:extLst>
      <p:ext uri="{BB962C8B-B14F-4D97-AF65-F5344CB8AC3E}">
        <p14:creationId xmlns:p14="http://schemas.microsoft.com/office/powerpoint/2010/main" val="653285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070"/>
            <a:ext cx="6858000" cy="279537"/>
          </a:xfrm>
        </p:spPr>
        <p:txBody>
          <a:bodyPr>
            <a:normAutofit/>
          </a:bodyPr>
          <a:lstStyle/>
          <a:p>
            <a:r>
              <a:rPr lang="en-US" sz="1200"/>
              <a:t>Figure S2: SB expression in lung</a:t>
            </a:r>
          </a:p>
        </p:txBody>
      </p:sp>
      <p:sp>
        <p:nvSpPr>
          <p:cNvPr id="84" name="TextBox 83"/>
          <p:cNvSpPr txBox="1"/>
          <p:nvPr/>
        </p:nvSpPr>
        <p:spPr>
          <a:xfrm>
            <a:off x="0" y="5315000"/>
            <a:ext cx="6858000" cy="830997"/>
          </a:xfrm>
          <a:prstGeom prst="rect">
            <a:avLst/>
          </a:prstGeom>
          <a:noFill/>
        </p:spPr>
        <p:txBody>
          <a:bodyPr wrap="square" rtlCol="0">
            <a:spAutoFit/>
          </a:bodyPr>
          <a:lstStyle/>
          <a:p>
            <a:pPr algn="just"/>
            <a:r>
              <a:rPr lang="en-US" sz="1200">
                <a:latin typeface="Arial"/>
                <a:cs typeface="Arial"/>
              </a:rPr>
              <a:t>Figure S2: SB protein expression in lung tissue. IHC for SB in lung tissue of mice harboring the </a:t>
            </a:r>
            <a:r>
              <a:rPr lang="en-US" sz="1200" i="1">
                <a:latin typeface="Arial"/>
                <a:cs typeface="Arial"/>
              </a:rPr>
              <a:t>SPC-Cre </a:t>
            </a:r>
            <a:r>
              <a:rPr lang="en-US" sz="1200">
                <a:latin typeface="Arial"/>
                <a:cs typeface="Arial"/>
              </a:rPr>
              <a:t>and </a:t>
            </a:r>
            <a:r>
              <a:rPr lang="en-US" sz="1200" i="1">
                <a:latin typeface="Arial"/>
                <a:cs typeface="Arial"/>
              </a:rPr>
              <a:t>Rosa-LsL-SB11</a:t>
            </a:r>
            <a:r>
              <a:rPr lang="en-US" sz="1200">
                <a:latin typeface="Arial"/>
                <a:cs typeface="Arial"/>
              </a:rPr>
              <a:t> alleles. Top panels showing IHC for SB, bottom panels showing staining with only the secondary antibody. Left panels at 40x bar = 200 µm, right panels at 10x bar = 100 µm. </a:t>
            </a:r>
          </a:p>
        </p:txBody>
      </p:sp>
      <p:sp>
        <p:nvSpPr>
          <p:cNvPr id="85" name="TextBox 84"/>
          <p:cNvSpPr txBox="1"/>
          <p:nvPr/>
        </p:nvSpPr>
        <p:spPr>
          <a:xfrm>
            <a:off x="292660" y="1505000"/>
            <a:ext cx="533400" cy="276999"/>
          </a:xfrm>
          <a:prstGeom prst="rect">
            <a:avLst/>
          </a:prstGeom>
          <a:noFill/>
        </p:spPr>
        <p:txBody>
          <a:bodyPr wrap="square" rtlCol="0">
            <a:spAutoFit/>
          </a:bodyPr>
          <a:lstStyle/>
          <a:p>
            <a:pPr algn="just"/>
            <a:r>
              <a:rPr lang="en-US" sz="1200">
                <a:latin typeface="Arial"/>
                <a:cs typeface="Arial"/>
              </a:rPr>
              <a:t>SB</a:t>
            </a:r>
          </a:p>
        </p:txBody>
      </p:sp>
      <p:sp>
        <p:nvSpPr>
          <p:cNvPr id="86" name="TextBox 85"/>
          <p:cNvSpPr txBox="1"/>
          <p:nvPr/>
        </p:nvSpPr>
        <p:spPr>
          <a:xfrm>
            <a:off x="177800" y="3689400"/>
            <a:ext cx="661520" cy="276999"/>
          </a:xfrm>
          <a:prstGeom prst="rect">
            <a:avLst/>
          </a:prstGeom>
          <a:noFill/>
        </p:spPr>
        <p:txBody>
          <a:bodyPr wrap="square" rtlCol="0">
            <a:spAutoFit/>
          </a:bodyPr>
          <a:lstStyle/>
          <a:p>
            <a:pPr algn="just"/>
            <a:r>
              <a:rPr lang="en-US" sz="1200">
                <a:latin typeface="Arial"/>
                <a:cs typeface="Arial"/>
              </a:rPr>
              <a:t>No 1º</a:t>
            </a:r>
          </a:p>
        </p:txBody>
      </p:sp>
      <p:pic>
        <p:nvPicPr>
          <p:cNvPr id="27" name="Picture 26"/>
          <p:cNvPicPr>
            <a:picLocks noChangeAspect="1"/>
          </p:cNvPicPr>
          <p:nvPr/>
        </p:nvPicPr>
        <p:blipFill>
          <a:blip r:embed="rId2"/>
          <a:stretch>
            <a:fillRect/>
          </a:stretch>
        </p:blipFill>
        <p:spPr>
          <a:xfrm>
            <a:off x="839320" y="986333"/>
            <a:ext cx="5257800" cy="4013200"/>
          </a:xfrm>
          <a:prstGeom prst="rect">
            <a:avLst/>
          </a:prstGeom>
        </p:spPr>
      </p:pic>
    </p:spTree>
    <p:extLst>
      <p:ext uri="{BB962C8B-B14F-4D97-AF65-F5344CB8AC3E}">
        <p14:creationId xmlns:p14="http://schemas.microsoft.com/office/powerpoint/2010/main" val="2470853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070"/>
            <a:ext cx="6858000" cy="279537"/>
          </a:xfrm>
        </p:spPr>
        <p:txBody>
          <a:bodyPr>
            <a:normAutofit/>
          </a:bodyPr>
          <a:lstStyle/>
          <a:p>
            <a:r>
              <a:rPr lang="en-US" sz="1200"/>
              <a:t>Figure S3: Kaplan Meier all five groups</a:t>
            </a:r>
          </a:p>
        </p:txBody>
      </p:sp>
      <p:sp>
        <p:nvSpPr>
          <p:cNvPr id="3" name="TextBox 2"/>
          <p:cNvSpPr txBox="1"/>
          <p:nvPr/>
        </p:nvSpPr>
        <p:spPr>
          <a:xfrm>
            <a:off x="0" y="5050872"/>
            <a:ext cx="6397626" cy="830997"/>
          </a:xfrm>
          <a:prstGeom prst="rect">
            <a:avLst/>
          </a:prstGeom>
          <a:noFill/>
        </p:spPr>
        <p:txBody>
          <a:bodyPr wrap="square" rtlCol="0">
            <a:spAutoFit/>
          </a:bodyPr>
          <a:lstStyle/>
          <a:p>
            <a:pPr algn="just"/>
            <a:r>
              <a:rPr lang="en-US" sz="1200">
                <a:latin typeface="Arial"/>
                <a:cs typeface="Arial"/>
              </a:rPr>
              <a:t>Figure S3: Kaplan Meier Survival curves for all five genotypes. C1 and C2 = control groups with wild-type Pten (no Spc-Cre) and no SB mutagenesis. C3 = control group with loss of Pten in lungs (Spc-Cre) and no SB mutagenesis. E1 and E2 = experimental groups with both loss of Pten and SB mutagenesis. PO4 = T2/Onc(4), and PO15 = T2/Onc(15).</a:t>
            </a:r>
          </a:p>
        </p:txBody>
      </p:sp>
      <p:pic>
        <p:nvPicPr>
          <p:cNvPr id="109" name="Picture 108"/>
          <p:cNvPicPr>
            <a:picLocks noChangeAspect="1"/>
          </p:cNvPicPr>
          <p:nvPr/>
        </p:nvPicPr>
        <p:blipFill>
          <a:blip r:embed="rId2"/>
          <a:stretch>
            <a:fillRect/>
          </a:stretch>
        </p:blipFill>
        <p:spPr>
          <a:xfrm>
            <a:off x="0" y="592667"/>
            <a:ext cx="6858000" cy="4203290"/>
          </a:xfrm>
          <a:prstGeom prst="rect">
            <a:avLst/>
          </a:prstGeom>
        </p:spPr>
      </p:pic>
    </p:spTree>
    <p:extLst>
      <p:ext uri="{BB962C8B-B14F-4D97-AF65-F5344CB8AC3E}">
        <p14:creationId xmlns:p14="http://schemas.microsoft.com/office/powerpoint/2010/main" val="4046381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6858000" cy="365324"/>
          </a:xfrm>
        </p:spPr>
        <p:txBody>
          <a:bodyPr>
            <a:normAutofit/>
          </a:bodyPr>
          <a:lstStyle/>
          <a:p>
            <a:r>
              <a:rPr lang="en-US" sz="1200">
                <a:latin typeface="Arial"/>
                <a:cs typeface="Arial"/>
              </a:rPr>
              <a:t>Figure S4: Necropsy Images</a:t>
            </a:r>
          </a:p>
        </p:txBody>
      </p:sp>
      <p:sp>
        <p:nvSpPr>
          <p:cNvPr id="11" name="Rectangle 10"/>
          <p:cNvSpPr/>
          <p:nvPr/>
        </p:nvSpPr>
        <p:spPr>
          <a:xfrm>
            <a:off x="-9012" y="4239888"/>
            <a:ext cx="6858000" cy="461665"/>
          </a:xfrm>
          <a:prstGeom prst="rect">
            <a:avLst/>
          </a:prstGeom>
        </p:spPr>
        <p:txBody>
          <a:bodyPr wrap="square">
            <a:spAutoFit/>
          </a:bodyPr>
          <a:lstStyle/>
          <a:p>
            <a:r>
              <a:rPr lang="en-US" sz="1200">
                <a:latin typeface="Arial"/>
                <a:cs typeface="Arial"/>
              </a:rPr>
              <a:t>Figure S4: Images of lung masses at necropsy (A-J) and after fixation and removal of a portion for molecular analysis (K).  </a:t>
            </a:r>
          </a:p>
        </p:txBody>
      </p:sp>
      <p:pic>
        <p:nvPicPr>
          <p:cNvPr id="4" name="Picture 3"/>
          <p:cNvPicPr>
            <a:picLocks noChangeAspect="1"/>
          </p:cNvPicPr>
          <p:nvPr/>
        </p:nvPicPr>
        <p:blipFill>
          <a:blip r:embed="rId2"/>
          <a:stretch>
            <a:fillRect/>
          </a:stretch>
        </p:blipFill>
        <p:spPr>
          <a:xfrm>
            <a:off x="121172" y="682567"/>
            <a:ext cx="6375400" cy="3556000"/>
          </a:xfrm>
          <a:prstGeom prst="rect">
            <a:avLst/>
          </a:prstGeom>
        </p:spPr>
      </p:pic>
    </p:spTree>
    <p:extLst>
      <p:ext uri="{BB962C8B-B14F-4D97-AF65-F5344CB8AC3E}">
        <p14:creationId xmlns:p14="http://schemas.microsoft.com/office/powerpoint/2010/main" val="2354169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001" y="640834"/>
            <a:ext cx="2033840" cy="2026815"/>
          </a:xfrm>
          <a:prstGeom prst="rect">
            <a:avLst/>
          </a:prstGeom>
        </p:spPr>
      </p:pic>
      <p:pic>
        <p:nvPicPr>
          <p:cNvPr id="5" name="Picture 4"/>
          <p:cNvPicPr>
            <a:picLocks noChangeAspect="1"/>
          </p:cNvPicPr>
          <p:nvPr/>
        </p:nvPicPr>
        <p:blipFill>
          <a:blip r:embed="rId3"/>
          <a:stretch>
            <a:fillRect/>
          </a:stretch>
        </p:blipFill>
        <p:spPr>
          <a:xfrm>
            <a:off x="2159000" y="640834"/>
            <a:ext cx="2033840" cy="2030321"/>
          </a:xfrm>
          <a:prstGeom prst="rect">
            <a:avLst/>
          </a:prstGeom>
        </p:spPr>
      </p:pic>
      <p:sp>
        <p:nvSpPr>
          <p:cNvPr id="2" name="Title 1"/>
          <p:cNvSpPr>
            <a:spLocks noGrp="1"/>
          </p:cNvSpPr>
          <p:nvPr>
            <p:ph type="ctrTitle"/>
          </p:nvPr>
        </p:nvSpPr>
        <p:spPr>
          <a:xfrm>
            <a:off x="0" y="1"/>
            <a:ext cx="6858000" cy="365324"/>
          </a:xfrm>
        </p:spPr>
        <p:txBody>
          <a:bodyPr>
            <a:normAutofit/>
          </a:bodyPr>
          <a:lstStyle/>
          <a:p>
            <a:r>
              <a:rPr lang="en-US" sz="1200">
                <a:latin typeface="Arial"/>
                <a:cs typeface="Arial"/>
              </a:rPr>
              <a:t>Figure S5: Thyroid AdCa and Mets</a:t>
            </a:r>
          </a:p>
        </p:txBody>
      </p:sp>
      <p:sp>
        <p:nvSpPr>
          <p:cNvPr id="11" name="Rectangle 10"/>
          <p:cNvSpPr/>
          <p:nvPr/>
        </p:nvSpPr>
        <p:spPr>
          <a:xfrm>
            <a:off x="-24599" y="2724641"/>
            <a:ext cx="4355299" cy="830997"/>
          </a:xfrm>
          <a:prstGeom prst="rect">
            <a:avLst/>
          </a:prstGeom>
        </p:spPr>
        <p:txBody>
          <a:bodyPr wrap="square">
            <a:spAutoFit/>
          </a:bodyPr>
          <a:lstStyle/>
          <a:p>
            <a:r>
              <a:rPr lang="en-US" sz="1200">
                <a:latin typeface="Arial"/>
                <a:cs typeface="Arial"/>
              </a:rPr>
              <a:t>Figure S5: Mouse Photomicrographs of a primary thyroid adenocarcinoma (Panel A) with multiple metastatic lesions in the lung (Panel B). H&amp;E stain. Bar sizes in panels A and B are 500 and 200 microns, respectively.</a:t>
            </a:r>
          </a:p>
        </p:txBody>
      </p:sp>
      <p:sp>
        <p:nvSpPr>
          <p:cNvPr id="6" name="TextBox 5"/>
          <p:cNvSpPr txBox="1"/>
          <p:nvPr/>
        </p:nvSpPr>
        <p:spPr>
          <a:xfrm>
            <a:off x="3428" y="640834"/>
            <a:ext cx="300082" cy="276999"/>
          </a:xfrm>
          <a:prstGeom prst="rect">
            <a:avLst/>
          </a:prstGeom>
          <a:noFill/>
        </p:spPr>
        <p:txBody>
          <a:bodyPr wrap="none" rtlCol="0">
            <a:spAutoFit/>
          </a:bodyPr>
          <a:lstStyle/>
          <a:p>
            <a:r>
              <a:rPr lang="en-US" sz="1200" b="1">
                <a:latin typeface="Arial"/>
                <a:cs typeface="Arial"/>
              </a:rPr>
              <a:t>A</a:t>
            </a:r>
          </a:p>
        </p:txBody>
      </p:sp>
      <p:sp>
        <p:nvSpPr>
          <p:cNvPr id="31" name="TextBox 30"/>
          <p:cNvSpPr txBox="1"/>
          <p:nvPr/>
        </p:nvSpPr>
        <p:spPr>
          <a:xfrm>
            <a:off x="2159000" y="660568"/>
            <a:ext cx="295799" cy="276999"/>
          </a:xfrm>
          <a:prstGeom prst="rect">
            <a:avLst/>
          </a:prstGeom>
          <a:noFill/>
        </p:spPr>
        <p:txBody>
          <a:bodyPr wrap="none" rtlCol="0">
            <a:spAutoFit/>
          </a:bodyPr>
          <a:lstStyle/>
          <a:p>
            <a:r>
              <a:rPr lang="en-US" sz="1200" b="1">
                <a:latin typeface="Arial"/>
                <a:cs typeface="Arial"/>
              </a:rPr>
              <a:t>B</a:t>
            </a:r>
          </a:p>
        </p:txBody>
      </p:sp>
    </p:spTree>
    <p:extLst>
      <p:ext uri="{BB962C8B-B14F-4D97-AF65-F5344CB8AC3E}">
        <p14:creationId xmlns:p14="http://schemas.microsoft.com/office/powerpoint/2010/main" val="322396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070"/>
            <a:ext cx="6858000" cy="279537"/>
          </a:xfrm>
        </p:spPr>
        <p:txBody>
          <a:bodyPr>
            <a:normAutofit/>
          </a:bodyPr>
          <a:lstStyle/>
          <a:p>
            <a:r>
              <a:rPr lang="en-US" sz="1200"/>
              <a:t>Figure S6: Transposon insertions in Cul3</a:t>
            </a:r>
          </a:p>
        </p:txBody>
      </p:sp>
      <p:sp>
        <p:nvSpPr>
          <p:cNvPr id="5" name="TextBox 4"/>
          <p:cNvSpPr txBox="1"/>
          <p:nvPr/>
        </p:nvSpPr>
        <p:spPr>
          <a:xfrm>
            <a:off x="300723" y="1290608"/>
            <a:ext cx="6325414" cy="830997"/>
          </a:xfrm>
          <a:prstGeom prst="rect">
            <a:avLst/>
          </a:prstGeom>
          <a:noFill/>
        </p:spPr>
        <p:txBody>
          <a:bodyPr wrap="square" rtlCol="0">
            <a:spAutoFit/>
          </a:bodyPr>
          <a:lstStyle/>
          <a:p>
            <a:r>
              <a:rPr lang="en-US" sz="1200">
                <a:latin typeface="Arial"/>
                <a:cs typeface="Arial"/>
              </a:rPr>
              <a:t>Figure S6: Location and orientation of transposon insertions in </a:t>
            </a:r>
            <a:r>
              <a:rPr lang="en-US" sz="1200" i="1">
                <a:latin typeface="Arial"/>
                <a:cs typeface="Arial"/>
              </a:rPr>
              <a:t>Cul3</a:t>
            </a:r>
            <a:r>
              <a:rPr lang="en-US" sz="1200">
                <a:latin typeface="Arial"/>
                <a:cs typeface="Arial"/>
              </a:rPr>
              <a:t> from multiple lung tumors. Twelve insertion regions from six independent mice mapped to </a:t>
            </a:r>
            <a:r>
              <a:rPr lang="en-US" sz="1200" i="1">
                <a:latin typeface="Arial"/>
                <a:cs typeface="Arial"/>
              </a:rPr>
              <a:t>Cul3</a:t>
            </a:r>
            <a:r>
              <a:rPr lang="en-US" sz="1200">
                <a:latin typeface="Arial"/>
                <a:cs typeface="Arial"/>
              </a:rPr>
              <a:t> genomic locus. Exons are marked by boxes. Transposon insertion regions and orientation are marked by arrowheads. </a:t>
            </a:r>
            <a:r>
              <a:rPr lang="en-US" sz="1200" i="1">
                <a:latin typeface="Arial"/>
                <a:cs typeface="Arial"/>
              </a:rPr>
              <a:t>Cul3</a:t>
            </a:r>
            <a:r>
              <a:rPr lang="en-US" sz="1200">
                <a:latin typeface="Arial"/>
                <a:cs typeface="Arial"/>
              </a:rPr>
              <a:t> direction of transcription is indicated by arrow.</a:t>
            </a:r>
          </a:p>
        </p:txBody>
      </p:sp>
      <p:sp>
        <p:nvSpPr>
          <p:cNvPr id="6" name="TextBox 5"/>
          <p:cNvSpPr txBox="1"/>
          <p:nvPr/>
        </p:nvSpPr>
        <p:spPr>
          <a:xfrm>
            <a:off x="311127" y="1013609"/>
            <a:ext cx="575733" cy="276999"/>
          </a:xfrm>
          <a:prstGeom prst="rect">
            <a:avLst/>
          </a:prstGeom>
          <a:noFill/>
        </p:spPr>
        <p:txBody>
          <a:bodyPr wrap="square" rtlCol="0">
            <a:spAutoFit/>
          </a:bodyPr>
          <a:lstStyle/>
          <a:p>
            <a:r>
              <a:rPr lang="en-US" sz="1200">
                <a:latin typeface="Arial"/>
                <a:cs typeface="Arial"/>
              </a:rPr>
              <a:t>Cul3</a:t>
            </a:r>
          </a:p>
        </p:txBody>
      </p:sp>
      <p:grpSp>
        <p:nvGrpSpPr>
          <p:cNvPr id="7" name="Group 6"/>
          <p:cNvGrpSpPr/>
          <p:nvPr/>
        </p:nvGrpSpPr>
        <p:grpSpPr>
          <a:xfrm>
            <a:off x="301537" y="679181"/>
            <a:ext cx="6324600" cy="311317"/>
            <a:chOff x="25400" y="2670173"/>
            <a:chExt cx="6807200" cy="489117"/>
          </a:xfrm>
        </p:grpSpPr>
        <p:grpSp>
          <p:nvGrpSpPr>
            <p:cNvPr id="8" name="Group 7"/>
            <p:cNvGrpSpPr/>
            <p:nvPr/>
          </p:nvGrpSpPr>
          <p:grpSpPr>
            <a:xfrm flipH="1">
              <a:off x="25400" y="2927350"/>
              <a:ext cx="6807200" cy="152400"/>
              <a:chOff x="50800" y="2927350"/>
              <a:chExt cx="6807200" cy="152400"/>
            </a:xfrm>
          </p:grpSpPr>
          <p:cxnSp>
            <p:nvCxnSpPr>
              <p:cNvPr id="23" name="Straight Connector 22"/>
              <p:cNvCxnSpPr/>
              <p:nvPr/>
            </p:nvCxnSpPr>
            <p:spPr>
              <a:xfrm>
                <a:off x="50800" y="3003550"/>
                <a:ext cx="68072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323850" y="2959100"/>
                <a:ext cx="45719" cy="889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6956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54101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5691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116966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263650"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133476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153161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162051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1709419"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1799588"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210565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222630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235330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358520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521715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6728457" y="2927350"/>
                <a:ext cx="45719" cy="152400"/>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9" name="Straight Arrow Connector 8"/>
            <p:cNvCxnSpPr/>
            <p:nvPr/>
          </p:nvCxnSpPr>
          <p:spPr>
            <a:xfrm>
              <a:off x="154943" y="3159290"/>
              <a:ext cx="530014"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824657" y="2670173"/>
              <a:ext cx="5926451" cy="177801"/>
              <a:chOff x="824657" y="2670173"/>
              <a:chExt cx="5926451" cy="177801"/>
            </a:xfrm>
          </p:grpSpPr>
          <p:sp>
            <p:nvSpPr>
              <p:cNvPr id="11" name="Isosceles Triangle 10"/>
              <p:cNvSpPr/>
              <p:nvPr/>
            </p:nvSpPr>
            <p:spPr>
              <a:xfrm rot="5400000" flipH="1">
                <a:off x="6601883"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Isosceles Triangle 11"/>
              <p:cNvSpPr/>
              <p:nvPr/>
            </p:nvSpPr>
            <p:spPr>
              <a:xfrm rot="5400000" flipH="1">
                <a:off x="6104256"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Isosceles Triangle 12"/>
              <p:cNvSpPr/>
              <p:nvPr/>
            </p:nvSpPr>
            <p:spPr>
              <a:xfrm rot="16200000" flipH="1">
                <a:off x="796082"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Isosceles Triangle 13"/>
              <p:cNvSpPr/>
              <p:nvPr/>
            </p:nvSpPr>
            <p:spPr>
              <a:xfrm rot="16200000" flipH="1">
                <a:off x="1056432"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Isosceles Triangle 14"/>
              <p:cNvSpPr/>
              <p:nvPr/>
            </p:nvSpPr>
            <p:spPr>
              <a:xfrm rot="5400000" flipH="1">
                <a:off x="1515749"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Isosceles Triangle 15"/>
              <p:cNvSpPr/>
              <p:nvPr/>
            </p:nvSpPr>
            <p:spPr>
              <a:xfrm rot="16200000" flipH="1">
                <a:off x="1812082" y="2698749"/>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Isosceles Triangle 16"/>
              <p:cNvSpPr/>
              <p:nvPr/>
            </p:nvSpPr>
            <p:spPr>
              <a:xfrm rot="16200000" flipH="1">
                <a:off x="2040682" y="2698749"/>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Isosceles Triangle 17"/>
              <p:cNvSpPr/>
              <p:nvPr/>
            </p:nvSpPr>
            <p:spPr>
              <a:xfrm rot="5400000" flipH="1">
                <a:off x="2341249"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Isosceles Triangle 18"/>
              <p:cNvSpPr/>
              <p:nvPr/>
            </p:nvSpPr>
            <p:spPr>
              <a:xfrm rot="16200000" flipH="1">
                <a:off x="2574082" y="2698749"/>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Isosceles Triangle 19"/>
              <p:cNvSpPr/>
              <p:nvPr/>
            </p:nvSpPr>
            <p:spPr>
              <a:xfrm rot="16200000" flipH="1">
                <a:off x="3056682" y="2698749"/>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Isosceles Triangle 20"/>
              <p:cNvSpPr/>
              <p:nvPr/>
            </p:nvSpPr>
            <p:spPr>
              <a:xfrm rot="16200000" flipH="1">
                <a:off x="4749168"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p:nvSpPr>
            <p:spPr>
              <a:xfrm rot="16200000" flipH="1">
                <a:off x="4888868" y="2698748"/>
                <a:ext cx="177800" cy="120650"/>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68801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070"/>
            <a:ext cx="6858000" cy="279537"/>
          </a:xfrm>
        </p:spPr>
        <p:txBody>
          <a:bodyPr>
            <a:normAutofit/>
          </a:bodyPr>
          <a:lstStyle/>
          <a:p>
            <a:r>
              <a:rPr lang="en-US" sz="1200"/>
              <a:t>Figure S7: CUL3 and PTEN Protein levels in knockdown and control  A549 and H2030 cell lines</a:t>
            </a:r>
          </a:p>
        </p:txBody>
      </p:sp>
      <p:sp>
        <p:nvSpPr>
          <p:cNvPr id="42" name="TextBox 41"/>
          <p:cNvSpPr txBox="1"/>
          <p:nvPr/>
        </p:nvSpPr>
        <p:spPr>
          <a:xfrm>
            <a:off x="0" y="4828842"/>
            <a:ext cx="6858000" cy="1569660"/>
          </a:xfrm>
          <a:prstGeom prst="rect">
            <a:avLst/>
          </a:prstGeom>
          <a:noFill/>
        </p:spPr>
        <p:txBody>
          <a:bodyPr wrap="square" rtlCol="0">
            <a:spAutoFit/>
          </a:bodyPr>
          <a:lstStyle/>
          <a:p>
            <a:r>
              <a:rPr lang="en-US" sz="1200">
                <a:latin typeface="Arial"/>
                <a:cs typeface="Arial"/>
              </a:rPr>
              <a:t>Figure S7: CUL3 and PTEN knockdown in A549 cells.  A) Western blot of A549 cells treated with shRNA’s that are Non-siliencing (NS), or target PTEN, CUL3, or both PTEN and CUL3. The PTEN plasmid has hygromycin selection and the CUL3 proviral DNA has puromycin selection.  Blots were probed and stripped with the following primary antibodies Nrf2, Keap1, CUL3, PTEN, and GAPDH. B) Quantification of western blots indicates that PTEN and Keap1 levels increase when CUL3 is knocked down in A549 cells. However, Keap1 levels decrease when both PTEN and CUL3 are knocked down. The ubiquitinated, 100 kDa version of Nrf2 is reduced when PTEN and/or CUL3 are knocked down. </a:t>
            </a: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0" y="524510"/>
            <a:ext cx="5486400" cy="4047490"/>
          </a:xfrm>
          <a:prstGeom prst="rect">
            <a:avLst/>
          </a:prstGeom>
        </p:spPr>
      </p:pic>
    </p:spTree>
    <p:extLst>
      <p:ext uri="{BB962C8B-B14F-4D97-AF65-F5344CB8AC3E}">
        <p14:creationId xmlns:p14="http://schemas.microsoft.com/office/powerpoint/2010/main" val="1276238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6354</TotalTime>
  <Words>743</Words>
  <Application>Microsoft Macintosh PowerPoint</Application>
  <PresentationFormat>On-screen Show (4:3)</PresentationFormat>
  <Paragraphs>58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Figure S1: Diagram of alleles</vt:lpstr>
      <vt:lpstr>Figure S2: SB expression in lung</vt:lpstr>
      <vt:lpstr>Figure S3: Kaplan Meier all five groups</vt:lpstr>
      <vt:lpstr>Figure S4: Necropsy Images</vt:lpstr>
      <vt:lpstr>Figure S5: Thyroid AdCa and Mets</vt:lpstr>
      <vt:lpstr>Figure S6: Transposon insertions in Cul3</vt:lpstr>
      <vt:lpstr>Figure S7: CUL3 and PTEN Protein levels in knockdown and control  A549 and H2030 cell lines</vt:lpstr>
    </vt:vector>
  </TitlesOfParts>
  <Company>University of Minnesota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Starr</dc:creator>
  <cp:lastModifiedBy>Tim Starr</cp:lastModifiedBy>
  <cp:revision>114</cp:revision>
  <dcterms:created xsi:type="dcterms:W3CDTF">2013-01-15T17:49:48Z</dcterms:created>
  <dcterms:modified xsi:type="dcterms:W3CDTF">2015-03-05T17:44:22Z</dcterms:modified>
</cp:coreProperties>
</file>