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6858000" cy="8002588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1298" userDrawn="1">
          <p15:clr>
            <a:srgbClr val="A4A3A4"/>
          </p15:clr>
        </p15:guide>
        <p15:guide id="2" orient="horz" pos="3723" userDrawn="1">
          <p15:clr>
            <a:srgbClr val="A4A3A4"/>
          </p15:clr>
        </p15:guide>
        <p15:guide id="3" pos="3226" userDrawn="1">
          <p15:clr>
            <a:srgbClr val="A4A3A4"/>
          </p15:clr>
        </p15:guide>
        <p15:guide id="4" orient="horz" pos="321" userDrawn="1">
          <p15:clr>
            <a:srgbClr val="A4A3A4"/>
          </p15:clr>
        </p15:guide>
        <p15:guide id="6" pos="73" userDrawn="1">
          <p15:clr>
            <a:srgbClr val="A4A3A4"/>
          </p15:clr>
        </p15:guide>
        <p15:guide id="7" pos="119" userDrawn="1">
          <p15:clr>
            <a:srgbClr val="A4A3A4"/>
          </p15:clr>
        </p15:guide>
        <p15:guide id="9" pos="210" userDrawn="1">
          <p15:clr>
            <a:srgbClr val="A4A3A4"/>
          </p15:clr>
        </p15:guide>
        <p15:guide id="10" pos="2160" userDrawn="1">
          <p15:clr>
            <a:srgbClr val="A4A3A4"/>
          </p15:clr>
        </p15:guide>
        <p15:guide id="11" pos="1457" userDrawn="1">
          <p15:clr>
            <a:srgbClr val="A4A3A4"/>
          </p15:clr>
        </p15:guide>
        <p15:guide id="12" pos="845" userDrawn="1">
          <p15:clr>
            <a:srgbClr val="A4A3A4"/>
          </p15:clr>
        </p15:guide>
        <p15:guide id="13" pos="3816" userDrawn="1">
          <p15:clr>
            <a:srgbClr val="A4A3A4"/>
          </p15:clr>
        </p15:guide>
        <p15:guide id="14" pos="572" userDrawn="1">
          <p15:clr>
            <a:srgbClr val="A4A3A4"/>
          </p15:clr>
        </p15:guide>
        <p15:guide id="15" orient="horz" pos="2702" userDrawn="1">
          <p15:clr>
            <a:srgbClr val="A4A3A4"/>
          </p15:clr>
        </p15:guide>
        <p15:guide id="16" orient="horz" pos="1999" userDrawn="1">
          <p15:clr>
            <a:srgbClr val="A4A3A4"/>
          </p15:clr>
        </p15:guide>
        <p15:guide id="17" pos="164" userDrawn="1">
          <p15:clr>
            <a:srgbClr val="A4A3A4"/>
          </p15:clr>
        </p15:guide>
        <p15:guide id="18" orient="horz" pos="298" userDrawn="1">
          <p15:clr>
            <a:srgbClr val="A4A3A4"/>
          </p15:clr>
        </p15:guide>
        <p15:guide id="19" orient="horz" pos="389" userDrawn="1">
          <p15:clr>
            <a:srgbClr val="A4A3A4"/>
          </p15:clr>
        </p15:guide>
        <p15:guide id="20" orient="horz" pos="1228" userDrawn="1">
          <p15:clr>
            <a:srgbClr val="A4A3A4"/>
          </p15:clr>
        </p15:guide>
        <p15:guide id="21" orient="horz" pos="434" userDrawn="1">
          <p15:clr>
            <a:srgbClr val="A4A3A4"/>
          </p15:clr>
        </p15:guide>
        <p15:guide id="22" orient="horz" pos="502" userDrawn="1">
          <p15:clr>
            <a:srgbClr val="A4A3A4"/>
          </p15:clr>
        </p15:guide>
        <p15:guide id="23" orient="horz" pos="547" userDrawn="1">
          <p15:clr>
            <a:srgbClr val="A4A3A4"/>
          </p15:clr>
        </p15:guide>
        <p15:guide id="24" orient="horz" pos="615" userDrawn="1">
          <p15:clr>
            <a:srgbClr val="A4A3A4"/>
          </p15:clr>
        </p15:guide>
        <p15:guide id="25" orient="horz" pos="661" userDrawn="1">
          <p15:clr>
            <a:srgbClr val="A4A3A4"/>
          </p15:clr>
        </p15:guide>
        <p15:guide id="26" orient="horz" pos="729" userDrawn="1">
          <p15:clr>
            <a:srgbClr val="A4A3A4"/>
          </p15:clr>
        </p15:guide>
        <p15:guide id="27" orient="horz" pos="774" userDrawn="1">
          <p15:clr>
            <a:srgbClr val="A4A3A4"/>
          </p15:clr>
        </p15:guide>
        <p15:guide id="28" orient="horz" pos="4380" userDrawn="1">
          <p15:clr>
            <a:srgbClr val="A4A3A4"/>
          </p15:clr>
        </p15:guide>
        <p15:guide id="29" orient="horz" pos="3201" userDrawn="1">
          <p15:clr>
            <a:srgbClr val="A4A3A4"/>
          </p15:clr>
        </p15:guide>
        <p15:guide id="30" orient="horz" pos="842" userDrawn="1">
          <p15:clr>
            <a:srgbClr val="A4A3A4"/>
          </p15:clr>
        </p15:guide>
        <p15:guide id="31" orient="horz" pos="888" userDrawn="1">
          <p15:clr>
            <a:srgbClr val="A4A3A4"/>
          </p15:clr>
        </p15:guide>
        <p15:guide id="32" orient="horz" pos="9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87" autoAdjust="0"/>
    <p:restoredTop sz="94245" autoAdjust="0"/>
  </p:normalViewPr>
  <p:slideViewPr>
    <p:cSldViewPr>
      <p:cViewPr>
        <p:scale>
          <a:sx n="90" d="100"/>
          <a:sy n="90" d="100"/>
        </p:scale>
        <p:origin x="-2288" y="-2096"/>
      </p:cViewPr>
      <p:guideLst>
        <p:guide orient="horz" pos="3723"/>
        <p:guide orient="horz" pos="321"/>
        <p:guide orient="horz" pos="2702"/>
        <p:guide orient="horz" pos="1999"/>
        <p:guide orient="horz" pos="298"/>
        <p:guide orient="horz" pos="389"/>
        <p:guide orient="horz" pos="1228"/>
        <p:guide orient="horz" pos="434"/>
        <p:guide orient="horz" pos="502"/>
        <p:guide orient="horz" pos="547"/>
        <p:guide orient="horz" pos="615"/>
        <p:guide orient="horz" pos="661"/>
        <p:guide orient="horz" pos="729"/>
        <p:guide orient="horz" pos="774"/>
        <p:guide orient="horz" pos="4380"/>
        <p:guide orient="horz" pos="3201"/>
        <p:guide orient="horz" pos="842"/>
        <p:guide orient="horz" pos="888"/>
        <p:guide orient="horz" pos="956"/>
        <p:guide pos="1298"/>
        <p:guide pos="3226"/>
        <p:guide pos="73"/>
        <p:guide pos="119"/>
        <p:guide pos="210"/>
        <p:guide pos="2160"/>
        <p:guide pos="1457"/>
        <p:guide pos="845"/>
        <p:guide pos="3816"/>
        <p:guide pos="572"/>
        <p:guide pos="1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2918831" cy="495187"/>
          </a:xfrm>
          <a:prstGeom prst="rect">
            <a:avLst/>
          </a:prstGeom>
        </p:spPr>
        <p:txBody>
          <a:bodyPr vert="horz" lIns="91394" tIns="45696" rIns="91394" bIns="4569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8" y="1"/>
            <a:ext cx="2918831" cy="495187"/>
          </a:xfrm>
          <a:prstGeom prst="rect">
            <a:avLst/>
          </a:prstGeom>
        </p:spPr>
        <p:txBody>
          <a:bodyPr vert="horz" lIns="91394" tIns="45696" rIns="91394" bIns="45696" rtlCol="0"/>
          <a:lstStyle>
            <a:lvl1pPr algn="r">
              <a:defRPr sz="1200"/>
            </a:lvl1pPr>
          </a:lstStyle>
          <a:p>
            <a:fld id="{C51F7D16-DED6-4729-8371-A859B341BBAB}" type="datetimeFigureOut">
              <a:rPr kumimoji="1" lang="ja-JP" altLang="en-US" smtClean="0"/>
              <a:t>15/07/09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941513" y="1233488"/>
            <a:ext cx="28527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94" tIns="45696" rIns="91394" bIns="4569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9692"/>
            <a:ext cx="5388610" cy="3886112"/>
          </a:xfrm>
          <a:prstGeom prst="rect">
            <a:avLst/>
          </a:prstGeom>
        </p:spPr>
        <p:txBody>
          <a:bodyPr vert="horz" lIns="91394" tIns="45696" rIns="91394" bIns="4569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4" y="9374303"/>
            <a:ext cx="2918831" cy="495186"/>
          </a:xfrm>
          <a:prstGeom prst="rect">
            <a:avLst/>
          </a:prstGeom>
        </p:spPr>
        <p:txBody>
          <a:bodyPr vert="horz" lIns="91394" tIns="45696" rIns="91394" bIns="4569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8" y="9374303"/>
            <a:ext cx="2918831" cy="495186"/>
          </a:xfrm>
          <a:prstGeom prst="rect">
            <a:avLst/>
          </a:prstGeom>
        </p:spPr>
        <p:txBody>
          <a:bodyPr vert="horz" lIns="91394" tIns="45696" rIns="91394" bIns="45696" rtlCol="0" anchor="b"/>
          <a:lstStyle>
            <a:lvl1pPr algn="r">
              <a:defRPr sz="1200"/>
            </a:lvl1pPr>
          </a:lstStyle>
          <a:p>
            <a:fld id="{1428EE7F-782C-46AA-8BA3-A263409C00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141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485990"/>
            <a:ext cx="5829300" cy="1715370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4534800"/>
            <a:ext cx="4800600" cy="20451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15/07/09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15/07/09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20475"/>
            <a:ext cx="1543050" cy="6828134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20475"/>
            <a:ext cx="4514850" cy="682813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15/07/09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15/07/09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142404"/>
            <a:ext cx="5829300" cy="1589403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391839"/>
            <a:ext cx="5829300" cy="1750566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15/07/09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1867271"/>
            <a:ext cx="3028950" cy="528133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86150" y="1867271"/>
            <a:ext cx="3028950" cy="528133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15/07/09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1791321"/>
            <a:ext cx="3030141" cy="74653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537858"/>
            <a:ext cx="3030141" cy="461075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1791321"/>
            <a:ext cx="3031331" cy="74653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537858"/>
            <a:ext cx="3031331" cy="461075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15/07/09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15/07/09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15/07/09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18622"/>
            <a:ext cx="2256235" cy="135599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18622"/>
            <a:ext cx="3833813" cy="68299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674616"/>
            <a:ext cx="2256235" cy="547399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15/07/09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5601811"/>
            <a:ext cx="4114800" cy="661326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715046"/>
            <a:ext cx="4114800" cy="480155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6263137"/>
            <a:ext cx="4114800" cy="93919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15/07/09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20474"/>
            <a:ext cx="6172200" cy="13337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1867271"/>
            <a:ext cx="6172200" cy="528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7417214"/>
            <a:ext cx="1600200" cy="4260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15/07/09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7417214"/>
            <a:ext cx="2171700" cy="4260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7417214"/>
            <a:ext cx="1600200" cy="4260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0685" y="1083135"/>
            <a:ext cx="972000" cy="97200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784" y="1082128"/>
            <a:ext cx="972000" cy="9720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0685" y="2272172"/>
            <a:ext cx="972000" cy="972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8160" y="2272172"/>
            <a:ext cx="972000" cy="972000"/>
          </a:xfrm>
          <a:prstGeom prst="rect">
            <a:avLst/>
          </a:prstGeom>
        </p:spPr>
      </p:pic>
      <p:sp>
        <p:nvSpPr>
          <p:cNvPr id="6" name="テキスト ボックス 72"/>
          <p:cNvSpPr txBox="1"/>
          <p:nvPr/>
        </p:nvSpPr>
        <p:spPr>
          <a:xfrm>
            <a:off x="2120930" y="845167"/>
            <a:ext cx="9148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SPF HBZ-</a:t>
            </a:r>
            <a:r>
              <a:rPr kumimoji="1" lang="en-US" altLang="ja-JP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73"/>
          <p:cNvSpPr txBox="1"/>
          <p:nvPr/>
        </p:nvSpPr>
        <p:spPr>
          <a:xfrm>
            <a:off x="1189458" y="845167"/>
            <a:ext cx="6792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SPF WT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rot="16200000" flipV="1">
            <a:off x="3244098" y="1372065"/>
            <a:ext cx="576000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rot="16200000" flipV="1">
            <a:off x="3244098" y="2348154"/>
            <a:ext cx="576000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20"/>
          <p:cNvSpPr txBox="1"/>
          <p:nvPr/>
        </p:nvSpPr>
        <p:spPr>
          <a:xfrm rot="16200000">
            <a:off x="3308319" y="2723438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IL-17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 rot="16200000" flipV="1">
            <a:off x="3262098" y="3304449"/>
            <a:ext cx="540000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20"/>
          <p:cNvSpPr txBox="1"/>
          <p:nvPr/>
        </p:nvSpPr>
        <p:spPr>
          <a:xfrm rot="16200000">
            <a:off x="3271967" y="3643740"/>
            <a:ext cx="5202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TNF-</a:t>
            </a:r>
            <a:r>
              <a:rPr lang="en-US" altLang="ja-JP" sz="900" dirty="0" smtClean="0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endParaRPr kumimoji="1" lang="ja-JP" altLang="en-US" sz="800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cxnSp>
        <p:nvCxnSpPr>
          <p:cNvPr id="17" name="直線矢印コネクタ 16"/>
          <p:cNvCxnSpPr/>
          <p:nvPr/>
        </p:nvCxnSpPr>
        <p:spPr>
          <a:xfrm flipH="1" flipV="1">
            <a:off x="3532098" y="4013483"/>
            <a:ext cx="0" cy="61200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20"/>
          <p:cNvSpPr txBox="1"/>
          <p:nvPr/>
        </p:nvSpPr>
        <p:spPr>
          <a:xfrm rot="16200000">
            <a:off x="3308319" y="4663859"/>
            <a:ext cx="4475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L-2</a:t>
            </a:r>
            <a:endParaRPr kumimoji="1" lang="ja-JP" altLang="en-US" sz="800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cxnSp>
        <p:nvCxnSpPr>
          <p:cNvPr id="19" name="直線矢印コネクタ 18"/>
          <p:cNvCxnSpPr/>
          <p:nvPr/>
        </p:nvCxnSpPr>
        <p:spPr>
          <a:xfrm rot="16200000" flipV="1">
            <a:off x="3226098" y="5283764"/>
            <a:ext cx="612000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20"/>
          <p:cNvSpPr txBox="1"/>
          <p:nvPr/>
        </p:nvSpPr>
        <p:spPr>
          <a:xfrm rot="16200000">
            <a:off x="3340379" y="5666684"/>
            <a:ext cx="3834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IL-4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直線矢印コネクタ 20"/>
          <p:cNvCxnSpPr/>
          <p:nvPr/>
        </p:nvCxnSpPr>
        <p:spPr>
          <a:xfrm flipV="1">
            <a:off x="3957528" y="5980209"/>
            <a:ext cx="1537200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19"/>
          <p:cNvSpPr txBox="1"/>
          <p:nvPr/>
        </p:nvSpPr>
        <p:spPr>
          <a:xfrm>
            <a:off x="3520372" y="5864793"/>
            <a:ext cx="5312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Foxp3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0"/>
          <p:cNvSpPr txBox="1"/>
          <p:nvPr/>
        </p:nvSpPr>
        <p:spPr>
          <a:xfrm rot="16200000">
            <a:off x="3303510" y="1739591"/>
            <a:ext cx="45717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FN-</a:t>
            </a:r>
            <a:r>
              <a:rPr lang="en-US" altLang="ja-JP" sz="900" dirty="0" smtClean="0"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9120" y="1084970"/>
            <a:ext cx="900000" cy="900000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09120" y="2057178"/>
            <a:ext cx="900000" cy="900000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09020" y="3029186"/>
            <a:ext cx="900000" cy="900000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09120" y="4010003"/>
            <a:ext cx="900000" cy="900000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09120" y="4982111"/>
            <a:ext cx="900000" cy="900000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81228" y="1084970"/>
            <a:ext cx="900000" cy="900000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81228" y="2057178"/>
            <a:ext cx="900000" cy="900000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81128" y="3029186"/>
            <a:ext cx="900000" cy="900000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581228" y="4010003"/>
            <a:ext cx="900000" cy="900000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581128" y="4982111"/>
            <a:ext cx="900000" cy="900000"/>
          </a:xfrm>
          <a:prstGeom prst="rect">
            <a:avLst/>
          </a:prstGeom>
        </p:spPr>
      </p:pic>
      <p:cxnSp>
        <p:nvCxnSpPr>
          <p:cNvPr id="34" name="直線矢印コネクタ 33"/>
          <p:cNvCxnSpPr/>
          <p:nvPr/>
        </p:nvCxnSpPr>
        <p:spPr>
          <a:xfrm flipV="1">
            <a:off x="1405575" y="2128058"/>
            <a:ext cx="1656000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 rot="16200000" flipV="1">
            <a:off x="665290" y="1383708"/>
            <a:ext cx="612000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19"/>
          <p:cNvSpPr txBox="1"/>
          <p:nvPr/>
        </p:nvSpPr>
        <p:spPr>
          <a:xfrm>
            <a:off x="952817" y="2020336"/>
            <a:ext cx="5052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Foxp3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テキスト ボックス 20"/>
          <p:cNvSpPr txBox="1"/>
          <p:nvPr/>
        </p:nvSpPr>
        <p:spPr>
          <a:xfrm rot="16200000">
            <a:off x="731481" y="1796349"/>
            <a:ext cx="4796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CD25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直線矢印コネクタ 37"/>
          <p:cNvCxnSpPr/>
          <p:nvPr/>
        </p:nvCxnSpPr>
        <p:spPr>
          <a:xfrm flipV="1">
            <a:off x="1369575" y="3319326"/>
            <a:ext cx="1692000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24"/>
          <p:cNvSpPr txBox="1"/>
          <p:nvPr/>
        </p:nvSpPr>
        <p:spPr>
          <a:xfrm>
            <a:off x="958921" y="3211604"/>
            <a:ext cx="4796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CD44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テキスト ボックス 25"/>
          <p:cNvSpPr txBox="1"/>
          <p:nvPr/>
        </p:nvSpPr>
        <p:spPr>
          <a:xfrm rot="16200000">
            <a:off x="699421" y="2955958"/>
            <a:ext cx="5437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CD62L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直線矢印コネクタ 40"/>
          <p:cNvCxnSpPr/>
          <p:nvPr/>
        </p:nvCxnSpPr>
        <p:spPr>
          <a:xfrm rot="16200000" flipV="1">
            <a:off x="683290" y="2556358"/>
            <a:ext cx="576000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72"/>
          <p:cNvSpPr txBox="1"/>
          <p:nvPr/>
        </p:nvSpPr>
        <p:spPr>
          <a:xfrm>
            <a:off x="4573587" y="853049"/>
            <a:ext cx="9148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SPF HBZ-</a:t>
            </a:r>
            <a:r>
              <a:rPr kumimoji="1" lang="en-US" altLang="ja-JP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テキスト ボックス 73"/>
          <p:cNvSpPr txBox="1"/>
          <p:nvPr/>
        </p:nvSpPr>
        <p:spPr>
          <a:xfrm>
            <a:off x="3721883" y="853049"/>
            <a:ext cx="6792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SPF WT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308178" y="2394523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79.4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727002" y="2800848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15.9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362570" y="2393824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776078" y="2800149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.8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973856" y="1053604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0.14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709482" y="1053604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7.19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692990" y="1871561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4.92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972240" y="1871561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87.8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2029083" y="1045898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0.69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768043" y="1045898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.79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826891" y="186385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2027467" y="1863855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53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.5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549969" y="1036391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9.72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4189168" y="1036391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0.66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3549969" y="1805050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77.1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187722" y="1803464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12.5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554893" y="2013051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0.49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131460" y="2013051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0.016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3549577" y="2771078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88.2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187330" y="2769492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11.3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3554893" y="2985314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42.9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199408" y="2985314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5.21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3560209" y="3743341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44.9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187330" y="3752387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6.94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3551780" y="3967841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7.7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4196295" y="3967841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0.11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3551780" y="4709920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79.6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4189533" y="4713650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12.6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3556203" y="4938150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0.016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4126144" y="4938150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0.016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3550887" y="5696177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87.6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4188640" y="5694591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12.4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4516692" y="1036391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42.3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5161207" y="1036391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8.79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4522008" y="1801915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21.9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5170393" y="1805645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27.1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4524264" y="2013051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2.59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5168779" y="2013051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1.01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4524264" y="2772952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63.2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5156701" y="2771366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33.2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4527584" y="2985314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47.7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5161467" y="2985314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17.5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4516952" y="3747869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17.4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5160021" y="3751599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17.3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4527684" y="3967841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22.5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5214727" y="3967841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1.9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4527684" y="4712055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41.6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5245177" y="471046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524264" y="4938150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0.12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5099521" y="4938150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0.059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4524264" y="5696177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65.8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5162017" y="5694591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34.2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1598562" y="3473586"/>
            <a:ext cx="6206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SPF WT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2246315" y="3473586"/>
            <a:ext cx="84510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SPF HBZ-</a:t>
            </a:r>
            <a:r>
              <a:rPr kumimoji="1" lang="en-US" altLang="ja-JP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2" name="直線コネクタ 101"/>
          <p:cNvCxnSpPr/>
          <p:nvPr/>
        </p:nvCxnSpPr>
        <p:spPr>
          <a:xfrm flipV="1">
            <a:off x="978629" y="3668948"/>
            <a:ext cx="205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テキスト ボックス 102"/>
          <p:cNvSpPr txBox="1"/>
          <p:nvPr/>
        </p:nvSpPr>
        <p:spPr>
          <a:xfrm>
            <a:off x="923127" y="3638001"/>
            <a:ext cx="6896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Foxp3</a:t>
            </a:r>
            <a:r>
              <a:rPr kumimoji="1" lang="en-US" altLang="ja-JP" sz="8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923127" y="3991129"/>
            <a:ext cx="5277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ja-JP" sz="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EM </a:t>
            </a:r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kumimoji="1" lang="ja-JP" altLang="en-US" sz="8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923127" y="3813269"/>
            <a:ext cx="4748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ja-JP" sz="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1558487" y="3638001"/>
            <a:ext cx="7008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11.0 ± 1.4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2321625" y="3638001"/>
            <a:ext cx="7008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39.4</a:t>
            </a:r>
            <a:r>
              <a:rPr lang="ja-JP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± </a:t>
            </a:r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.0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1558487" y="3999310"/>
            <a:ext cx="7008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16.3 </a:t>
            </a:r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± 2.2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1558487" y="3815100"/>
            <a:ext cx="7008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79.2 </a:t>
            </a:r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± 2.1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2321625" y="3999310"/>
            <a:ext cx="7008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62.9 </a:t>
            </a:r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± 7.7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2321625" y="3815100"/>
            <a:ext cx="7008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17.3 </a:t>
            </a:r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± 7.0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2" name="直線コネクタ 111"/>
          <p:cNvCxnSpPr/>
          <p:nvPr/>
        </p:nvCxnSpPr>
        <p:spPr>
          <a:xfrm flipV="1">
            <a:off x="978629" y="4206354"/>
            <a:ext cx="205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テキスト ボックス 112"/>
          <p:cNvSpPr txBox="1"/>
          <p:nvPr/>
        </p:nvSpPr>
        <p:spPr>
          <a:xfrm>
            <a:off x="923127" y="3486890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CD4</a:t>
            </a:r>
            <a:r>
              <a:rPr kumimoji="1" lang="en-US" altLang="ja-JP" sz="8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1" lang="ja-JP" altLang="en-US" sz="8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4156486" y="6133364"/>
            <a:ext cx="6206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SPF WT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4727432" y="6133364"/>
            <a:ext cx="84510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SPF HBZ-</a:t>
            </a:r>
            <a:r>
              <a:rPr kumimoji="1" lang="en-US" altLang="ja-JP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6" name="直線コネクタ 115"/>
          <p:cNvCxnSpPr/>
          <p:nvPr/>
        </p:nvCxnSpPr>
        <p:spPr>
          <a:xfrm flipV="1">
            <a:off x="3540329" y="6328726"/>
            <a:ext cx="19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テキスト ボックス 116"/>
          <p:cNvSpPr txBox="1"/>
          <p:nvPr/>
        </p:nvSpPr>
        <p:spPr>
          <a:xfrm>
            <a:off x="4157995" y="6294848"/>
            <a:ext cx="6367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9.2</a:t>
            </a:r>
            <a:r>
              <a:rPr lang="ja-JP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± 0.6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4802787" y="6294848"/>
            <a:ext cx="7008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38.6 </a:t>
            </a:r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± 3.3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4051889" y="6655241"/>
            <a:ext cx="7851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46.0 </a:t>
            </a:r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± 4.8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4157995" y="6478053"/>
            <a:ext cx="6367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0.8 </a:t>
            </a:r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± 0.3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4802787" y="6657790"/>
            <a:ext cx="7008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44.7 </a:t>
            </a:r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± 2.9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4868875" y="6478053"/>
            <a:ext cx="6367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3.2 </a:t>
            </a:r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± 1.3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3" name="直線コネクタ 122"/>
          <p:cNvCxnSpPr/>
          <p:nvPr/>
        </p:nvCxnSpPr>
        <p:spPr>
          <a:xfrm flipV="1">
            <a:off x="3540329" y="7224727"/>
            <a:ext cx="19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テキスト ボックス 123"/>
          <p:cNvSpPr txBox="1"/>
          <p:nvPr/>
        </p:nvSpPr>
        <p:spPr>
          <a:xfrm>
            <a:off x="3462711" y="6151525"/>
            <a:ext cx="7393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CD4</a:t>
            </a:r>
            <a:r>
              <a:rPr kumimoji="1" lang="en-US" altLang="ja-JP" sz="8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Foxp3</a:t>
            </a:r>
            <a:r>
              <a:rPr kumimoji="1" lang="en-US" altLang="ja-JP" sz="8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kumimoji="1" lang="ja-JP" altLang="en-US" sz="8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3463286" y="6302542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kumimoji="1" lang="en-US" altLang="ja-JP" sz="800" dirty="0" smtClean="0">
                <a:latin typeface="Symbol" panose="05050102010706020507" pitchFamily="18" charset="2"/>
                <a:cs typeface="Arial" panose="020B0604020202020204" pitchFamily="34" charset="0"/>
              </a:rPr>
              <a:t>g </a:t>
            </a:r>
            <a:r>
              <a:rPr kumimoji="1" lang="en-US" altLang="ja-JP" sz="800" dirty="0" smtClean="0">
                <a:latin typeface="+mj-lt"/>
                <a:cs typeface="Arial" panose="020B0604020202020204" pitchFamily="34" charset="0"/>
              </a:rPr>
              <a:t>(%)</a:t>
            </a:r>
            <a:endParaRPr kumimoji="1" lang="ja-JP" altLang="en-US" sz="8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3463286" y="6480490"/>
            <a:ext cx="6078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IL-17 (%)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3463286" y="6664837"/>
            <a:ext cx="6719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TNF-</a:t>
            </a:r>
            <a:r>
              <a:rPr lang="en-US" altLang="ja-JP" sz="800" dirty="0" smtClean="0">
                <a:latin typeface="Symbol" panose="05050102010706020507" pitchFamily="18" charset="2"/>
                <a:cs typeface="Arial" panose="020B0604020202020204" pitchFamily="34" charset="0"/>
              </a:rPr>
              <a:t>a </a:t>
            </a:r>
            <a:r>
              <a:rPr lang="en-US" altLang="ja-JP" sz="800" dirty="0" smtClean="0">
                <a:latin typeface="+mj-lt"/>
                <a:cs typeface="Arial" panose="020B0604020202020204" pitchFamily="34" charset="0"/>
              </a:rPr>
              <a:t>(%)</a:t>
            </a:r>
            <a:endParaRPr kumimoji="1" lang="ja-JP" altLang="en-US" sz="8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3463286" y="6839660"/>
            <a:ext cx="5501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IL-2 (%)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3463286" y="7016641"/>
            <a:ext cx="5501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IL-4 (%)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4152338" y="6830498"/>
            <a:ext cx="648026" cy="235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8.5 </a:t>
            </a:r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± 0.7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4802787" y="6833047"/>
            <a:ext cx="7008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28.6 </a:t>
            </a:r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± 6.7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4866597" y="7015597"/>
            <a:ext cx="6367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0.4 </a:t>
            </a:r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± 0.4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4151552" y="7018550"/>
            <a:ext cx="648026" cy="235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0.1 </a:t>
            </a:r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± 0.1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2958359" y="7376378"/>
            <a:ext cx="877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S3 Fig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696088" y="67206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3256753" y="67206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028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ont for figures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7546</TotalTime>
  <Words>197</Words>
  <Application>Microsoft Macintosh PowerPoint</Application>
  <PresentationFormat>ユーザー設定</PresentationFormat>
  <Paragraphs>99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Mitagami</dc:creator>
  <cp:lastModifiedBy>安永 純一朗</cp:lastModifiedBy>
  <cp:revision>579</cp:revision>
  <cp:lastPrinted>2015-07-09T07:05:32Z</cp:lastPrinted>
  <dcterms:created xsi:type="dcterms:W3CDTF">2015-04-07T06:37:36Z</dcterms:created>
  <dcterms:modified xsi:type="dcterms:W3CDTF">2015-07-09T08:26:06Z</dcterms:modified>
</cp:coreProperties>
</file>