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6858000" cy="9144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53735"/>
    <a:srgbClr val="E470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19" autoAdjust="0"/>
    <p:restoredTop sz="95271" autoAdjust="0"/>
  </p:normalViewPr>
  <p:slideViewPr>
    <p:cSldViewPr snapToGrid="0">
      <p:cViewPr>
        <p:scale>
          <a:sx n="100" d="100"/>
          <a:sy n="100" d="100"/>
        </p:scale>
        <p:origin x="-972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70238" cy="481013"/>
          </a:xfrm>
          <a:prstGeom prst="rect">
            <a:avLst/>
          </a:prstGeom>
        </p:spPr>
        <p:txBody>
          <a:bodyPr vert="horz" lIns="96620" tIns="48312" rIns="96620" bIns="48312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375" y="0"/>
            <a:ext cx="3170238" cy="481013"/>
          </a:xfrm>
          <a:prstGeom prst="rect">
            <a:avLst/>
          </a:prstGeom>
        </p:spPr>
        <p:txBody>
          <a:bodyPr vert="horz" lIns="96620" tIns="48312" rIns="96620" bIns="48312" rtlCol="0"/>
          <a:lstStyle>
            <a:lvl1pPr algn="r">
              <a:defRPr sz="1200"/>
            </a:lvl1pPr>
          </a:lstStyle>
          <a:p>
            <a:pPr>
              <a:defRPr/>
            </a:pPr>
            <a:fld id="{72C72466-104E-4D7F-B2EE-BBD0AE87E748}" type="datetimeFigureOut">
              <a:rPr lang="en-US"/>
              <a:pPr>
                <a:defRPr/>
              </a:pPr>
              <a:t>4/30/2015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8225" y="720725"/>
            <a:ext cx="2698750" cy="3598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20" tIns="48312" rIns="96620" bIns="48312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838" y="4560888"/>
            <a:ext cx="5851525" cy="4321175"/>
          </a:xfrm>
          <a:prstGeom prst="rect">
            <a:avLst/>
          </a:prstGeom>
        </p:spPr>
        <p:txBody>
          <a:bodyPr vert="horz" lIns="96620" tIns="48312" rIns="96620" bIns="48312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8600"/>
            <a:ext cx="3170238" cy="481013"/>
          </a:xfrm>
          <a:prstGeom prst="rect">
            <a:avLst/>
          </a:prstGeom>
        </p:spPr>
        <p:txBody>
          <a:bodyPr vert="horz" lIns="96620" tIns="48312" rIns="96620" bIns="48312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375" y="9118600"/>
            <a:ext cx="3170238" cy="481013"/>
          </a:xfrm>
          <a:prstGeom prst="rect">
            <a:avLst/>
          </a:prstGeom>
        </p:spPr>
        <p:txBody>
          <a:bodyPr vert="horz" lIns="96620" tIns="48312" rIns="96620" bIns="48312" rtlCol="0" anchor="b"/>
          <a:lstStyle>
            <a:lvl1pPr algn="r">
              <a:defRPr sz="1200"/>
            </a:lvl1pPr>
          </a:lstStyle>
          <a:p>
            <a:pPr>
              <a:defRPr/>
            </a:pPr>
            <a:fld id="{F105E85D-4728-4921-8460-37104B13A0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25527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3D7DA-96CA-486F-8CF4-31F2290C92E3}" type="datetimeFigureOut">
              <a:rPr lang="en-US"/>
              <a:pPr>
                <a:defRPr/>
              </a:pPr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2FBED-884C-4E29-83CF-CBB40512FA6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837F0-E857-4244-B315-B958523A1F97}" type="datetimeFigureOut">
              <a:rPr lang="en-US"/>
              <a:pPr>
                <a:defRPr/>
              </a:pPr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014C86-EF8E-4F0A-8FB9-223F04AEDD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7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7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56F84E-65B2-4576-B661-FB4D98438F0A}" type="datetimeFigureOut">
              <a:rPr lang="en-US"/>
              <a:pPr>
                <a:defRPr/>
              </a:pPr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5F945-C88D-48FF-9935-DF953DA820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42900" y="366713"/>
            <a:ext cx="6172200" cy="1524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42900" y="2133600"/>
            <a:ext cx="3009900" cy="29400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505200" y="2133600"/>
            <a:ext cx="3009900" cy="294005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42900" y="5226051"/>
            <a:ext cx="3009900" cy="29416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505200" y="5226051"/>
            <a:ext cx="3009900" cy="294163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ED225-D565-4A66-9FEC-7F98AEE01B5C}" type="datetimeFigureOut">
              <a:rPr lang="en-US"/>
              <a:pPr>
                <a:defRPr/>
              </a:pPr>
              <a:t>4/30/2015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301B2-7707-470E-B140-CB903F1AF8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992C8-ECF7-4E3D-A285-3FE446C0BA84}" type="datetimeFigureOut">
              <a:rPr lang="en-US"/>
              <a:pPr>
                <a:defRPr/>
              </a:pPr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3783BB-D42B-4B3F-9C9D-DE1B16D263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1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B5D75-417A-475C-8A3A-65DDD5A970E0}" type="datetimeFigureOut">
              <a:rPr lang="en-US"/>
              <a:pPr>
                <a:defRPr/>
              </a:pPr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84394A-06AB-4EBD-9B1E-7B76FAE8597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4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8968E3-53CE-41B4-AA7D-211B0C59FEE3}" type="datetimeFigureOut">
              <a:rPr lang="en-US"/>
              <a:pPr>
                <a:defRPr/>
              </a:pPr>
              <a:t>4/30/2015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249AF2-1F73-4C09-81F6-5CE2101FB6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2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2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1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1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71D837-B5D7-4968-940B-07E0C8A16170}" type="datetimeFigureOut">
              <a:rPr lang="en-US"/>
              <a:pPr>
                <a:defRPr/>
              </a:pPr>
              <a:t>4/30/2015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D67E14-39B7-4F52-AABF-B938CDA1D7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3F8EE1-F4D4-4B1B-BD07-A8D6BF5F761E}" type="datetimeFigureOut">
              <a:rPr lang="en-US"/>
              <a:pPr>
                <a:defRPr/>
              </a:pPr>
              <a:t>4/30/2015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91CF4C-7DE0-4DF5-ACAD-35C10B5297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70163-F494-4F42-9EE3-7495A8F8A4D2}" type="datetimeFigureOut">
              <a:rPr lang="en-US"/>
              <a:pPr>
                <a:defRPr/>
              </a:pPr>
              <a:t>4/30/2015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BA1A22-FFBA-4605-A32D-F373EB19CC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2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9" y="364070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2" y="1913470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3FEB1-2F9E-4EE3-B70C-15E21BA90050}" type="datetimeFigureOut">
              <a:rPr lang="en-US"/>
              <a:pPr>
                <a:defRPr/>
              </a:pPr>
              <a:t>4/30/2015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FD2C6A-A010-43C6-A2BB-EDD3CA79A6A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3381B4-1865-4F5A-A440-C5DBD1570FB0}" type="datetimeFigureOut">
              <a:rPr lang="en-US"/>
              <a:pPr>
                <a:defRPr/>
              </a:pPr>
              <a:t>4/30/2015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470D6-492F-4388-AA85-3FE1A6BC0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Title Placeholder 1"/>
          <p:cNvSpPr>
            <a:spLocks noGrp="1"/>
          </p:cNvSpPr>
          <p:nvPr>
            <p:ph type="title"/>
          </p:nvPr>
        </p:nvSpPr>
        <p:spPr bwMode="auto">
          <a:xfrm>
            <a:off x="342900" y="366713"/>
            <a:ext cx="6172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98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42900" y="2133600"/>
            <a:ext cx="6172200" cy="603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1EFCE6C-24A7-4381-9366-E8C1A3C95B74}" type="datetimeFigureOut">
              <a:rPr lang="en-US"/>
              <a:pPr>
                <a:defRPr/>
              </a:pPr>
              <a:t>4/30/2015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663"/>
            <a:ext cx="21717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663"/>
            <a:ext cx="1600200" cy="4857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0494997-82CB-4B28-A382-E4DB26C92D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  <p:sldLayoutId id="2147483649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362" name="TextBox 22"/>
          <p:cNvSpPr txBox="1">
            <a:spLocks noChangeArrowheads="1"/>
          </p:cNvSpPr>
          <p:nvPr/>
        </p:nvSpPr>
        <p:spPr bwMode="auto">
          <a:xfrm>
            <a:off x="4262418" y="7315"/>
            <a:ext cx="251863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en-US" b="1" dirty="0" smtClean="0">
                <a:cs typeface="Arial" charset="0"/>
              </a:rPr>
              <a:t> Fig</a:t>
            </a:r>
            <a:r>
              <a:rPr lang="en-US" b="1" dirty="0">
                <a:cs typeface="Arial" charset="0"/>
              </a:rPr>
              <a:t>. </a:t>
            </a:r>
            <a:r>
              <a:rPr lang="en-US" b="1" smtClean="0">
                <a:cs typeface="Arial" charset="0"/>
              </a:rPr>
              <a:t>S1</a:t>
            </a:r>
            <a:endParaRPr lang="en-US" b="1" dirty="0">
              <a:cs typeface="Arial" charset="0"/>
            </a:endParaRPr>
          </a:p>
        </p:txBody>
      </p:sp>
      <p:sp>
        <p:nvSpPr>
          <p:cNvPr id="82392" name="TextBox 80"/>
          <p:cNvSpPr txBox="1">
            <a:spLocks noChangeArrowheads="1"/>
          </p:cNvSpPr>
          <p:nvPr/>
        </p:nvSpPr>
        <p:spPr bwMode="auto">
          <a:xfrm>
            <a:off x="3203575" y="8813800"/>
            <a:ext cx="33855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 dirty="0" smtClean="0">
                <a:latin typeface="Times New Roman" pitchFamily="18" charset="0"/>
                <a:cs typeface="Times New Roman" pitchFamily="18" charset="0"/>
              </a:rPr>
              <a:t>47</a:t>
            </a:r>
            <a:endParaRPr lang="en-US" sz="1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2990850" y="6938645"/>
            <a:ext cx="3867150" cy="1843405"/>
          </a:xfrm>
          <a:prstGeom prst="rect">
            <a:avLst/>
          </a:prstGeom>
          <a:noFill/>
          <a:ln>
            <a:noFill/>
          </a:ln>
        </p:spPr>
      </p:sp>
      <p:grpSp>
        <p:nvGrpSpPr>
          <p:cNvPr id="2" name="Group 1"/>
          <p:cNvGrpSpPr/>
          <p:nvPr/>
        </p:nvGrpSpPr>
        <p:grpSpPr>
          <a:xfrm>
            <a:off x="815339" y="1682170"/>
            <a:ext cx="1801344" cy="1135675"/>
            <a:chOff x="784860" y="476250"/>
            <a:chExt cx="1801344" cy="1135675"/>
          </a:xfrm>
        </p:grpSpPr>
        <p:pic>
          <p:nvPicPr>
            <p:cNvPr id="59" name="Picture 5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9940" y="911860"/>
              <a:ext cx="1371600" cy="3169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0" name="Picture 59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789940" y="1295402"/>
              <a:ext cx="1371600" cy="3165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" name="Rectangle 60"/>
            <p:cNvSpPr>
              <a:spLocks noChangeArrowheads="1"/>
            </p:cNvSpPr>
            <p:nvPr/>
          </p:nvSpPr>
          <p:spPr bwMode="auto">
            <a:xfrm>
              <a:off x="895351" y="704850"/>
              <a:ext cx="1485900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square" lIns="0" tIns="0" rIns="0" bIns="0" anchor="t" anchorCtr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b="1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/>
                  <a:cs typeface="Times New Roman" panose="02020603050405020304" pitchFamily="18" charset="0"/>
                </a:rPr>
                <a:t>Input   pre-bleed   And-1</a:t>
              </a:r>
              <a:endParaRPr lang="en-US" sz="900" dirty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endParaRPr>
            </a:p>
          </p:txBody>
        </p:sp>
        <p:sp>
          <p:nvSpPr>
            <p:cNvPr id="62" name="Rectangle 61"/>
            <p:cNvSpPr>
              <a:spLocks noChangeArrowheads="1"/>
            </p:cNvSpPr>
            <p:nvPr/>
          </p:nvSpPr>
          <p:spPr bwMode="auto">
            <a:xfrm>
              <a:off x="2207895" y="1340485"/>
              <a:ext cx="307777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b="1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/>
                  <a:cs typeface="Times New Roman" panose="02020603050405020304" pitchFamily="18" charset="0"/>
                </a:rPr>
                <a:t>And-1</a:t>
              </a:r>
              <a:endParaRPr lang="en-US" sz="900" dirty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endParaRPr>
            </a:p>
          </p:txBody>
        </p:sp>
        <p:sp>
          <p:nvSpPr>
            <p:cNvPr id="65" name="Rectangle 64"/>
            <p:cNvSpPr>
              <a:spLocks noChangeArrowheads="1"/>
            </p:cNvSpPr>
            <p:nvPr/>
          </p:nvSpPr>
          <p:spPr bwMode="auto">
            <a:xfrm>
              <a:off x="2207895" y="952500"/>
              <a:ext cx="378309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b="1" dirty="0" err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/>
                  <a:cs typeface="Times New Roman" panose="02020603050405020304" pitchFamily="18" charset="0"/>
                </a:rPr>
                <a:t>Claspin</a:t>
              </a:r>
              <a:endParaRPr lang="en-US" sz="900" dirty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endParaRPr>
            </a:p>
          </p:txBody>
        </p:sp>
        <p:sp>
          <p:nvSpPr>
            <p:cNvPr id="66" name="Rectangle 65"/>
            <p:cNvSpPr>
              <a:spLocks noChangeArrowheads="1"/>
            </p:cNvSpPr>
            <p:nvPr/>
          </p:nvSpPr>
          <p:spPr bwMode="auto">
            <a:xfrm>
              <a:off x="1553845" y="476250"/>
              <a:ext cx="115416" cy="1384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rot="0" vert="horz" wrap="none" lIns="0" tIns="0" rIns="0" bIns="0" anchor="t" anchorCtr="0">
              <a:spAutoFit/>
            </a:bodyPr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 b="1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/>
                  <a:cs typeface="Times New Roman" panose="02020603050405020304" pitchFamily="18" charset="0"/>
                </a:rPr>
                <a:t>IP</a:t>
              </a:r>
              <a:endParaRPr lang="en-US" sz="900" dirty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endParaRPr>
            </a:p>
          </p:txBody>
        </p:sp>
        <p:cxnSp>
          <p:nvCxnSpPr>
            <p:cNvPr id="72" name="Line 18"/>
            <p:cNvCxnSpPr/>
            <p:nvPr/>
          </p:nvCxnSpPr>
          <p:spPr bwMode="auto">
            <a:xfrm flipV="1">
              <a:off x="1272540" y="669290"/>
              <a:ext cx="822960" cy="3175"/>
            </a:xfrm>
            <a:prstGeom prst="line">
              <a:avLst/>
            </a:prstGeom>
            <a:noFill/>
            <a:ln w="19050" cap="flat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73" name="Rectangle 72"/>
            <p:cNvSpPr>
              <a:spLocks noChangeArrowheads="1"/>
            </p:cNvSpPr>
            <p:nvPr/>
          </p:nvSpPr>
          <p:spPr bwMode="auto">
            <a:xfrm>
              <a:off x="789095" y="912179"/>
              <a:ext cx="1371600" cy="307021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9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74" name="Rectangle 73"/>
            <p:cNvSpPr>
              <a:spLocks noChangeArrowheads="1"/>
            </p:cNvSpPr>
            <p:nvPr/>
          </p:nvSpPr>
          <p:spPr bwMode="auto">
            <a:xfrm>
              <a:off x="784860" y="1289050"/>
              <a:ext cx="1371600" cy="317843"/>
            </a:xfrm>
            <a:prstGeom prst="rect">
              <a:avLst/>
            </a:prstGeom>
            <a:noFill/>
            <a:ln w="12700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rot="0" vert="horz" wrap="square" lIns="91440" tIns="45720" rIns="91440" bIns="45720" anchor="t" anchorCtr="0" upright="1">
              <a:noAutofit/>
            </a:bodyPr>
            <a:lstStyle/>
            <a:p>
              <a:endParaRPr lang="en-US" sz="90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3679312" y="1952563"/>
            <a:ext cx="1558926" cy="865282"/>
            <a:chOff x="3679312" y="1949728"/>
            <a:chExt cx="1558926" cy="865282"/>
          </a:xfrm>
        </p:grpSpPr>
        <p:pic>
          <p:nvPicPr>
            <p:cNvPr id="88067" name="Picture 3"/>
            <p:cNvPicPr preferRelativeResize="0">
              <a:picLocks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1668" y="2200330"/>
              <a:ext cx="713232" cy="27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8066" name="Picture 2"/>
            <p:cNvPicPr preferRelativeResize="0">
              <a:picLocks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22569" y="2540690"/>
              <a:ext cx="713232" cy="27432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5" name="Text Box 43"/>
            <p:cNvSpPr txBox="1">
              <a:spLocks noChangeArrowheads="1"/>
            </p:cNvSpPr>
            <p:nvPr/>
          </p:nvSpPr>
          <p:spPr bwMode="auto">
            <a:xfrm>
              <a:off x="4492043" y="1949728"/>
              <a:ext cx="654815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900" b="1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/>
                  <a:cs typeface="Times New Roman" panose="02020603050405020304" pitchFamily="18" charset="0"/>
                </a:rPr>
                <a:t>siRNA</a:t>
              </a:r>
              <a:endParaRPr lang="en-US" sz="900" dirty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3818251" y="2540457"/>
              <a:ext cx="709542" cy="274156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Times New Roman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818251" y="2204159"/>
              <a:ext cx="709542" cy="274156"/>
            </a:xfrm>
            <a:prstGeom prst="rect">
              <a:avLst/>
            </a:prstGeom>
            <a:noFill/>
            <a:ln w="1270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>
                <a:spcBef>
                  <a:spcPts val="0"/>
                </a:spcBef>
                <a:spcAft>
                  <a:spcPts val="0"/>
                </a:spcAft>
              </a:pPr>
              <a:r>
                <a:rPr lang="en-US" sz="900">
                  <a:effectLst/>
                  <a:latin typeface="Times New Roman" panose="02020603050405020304" pitchFamily="18" charset="0"/>
                  <a:ea typeface="Times New Roman"/>
                  <a:cs typeface="Times New Roman" panose="02020603050405020304" pitchFamily="18" charset="0"/>
                </a:rPr>
                <a:t> </a:t>
              </a:r>
            </a:p>
          </p:txBody>
        </p:sp>
        <p:sp>
          <p:nvSpPr>
            <p:cNvPr id="18" name="Text Box 10"/>
            <p:cNvSpPr txBox="1">
              <a:spLocks noChangeArrowheads="1"/>
            </p:cNvSpPr>
            <p:nvPr/>
          </p:nvSpPr>
          <p:spPr bwMode="auto">
            <a:xfrm>
              <a:off x="3679312" y="1950703"/>
              <a:ext cx="1054313" cy="283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noAutofit/>
            </a:bodyPr>
            <a:lstStyle/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900" b="1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/>
                  <a:cs typeface="Times New Roman" panose="02020603050405020304" pitchFamily="18" charset="0"/>
                </a:rPr>
                <a:t>  Gl2  </a:t>
              </a:r>
              <a:r>
                <a:rPr lang="en-US" sz="900" b="1" kern="1200" dirty="0" err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/>
                  <a:cs typeface="Times New Roman" panose="02020603050405020304" pitchFamily="18" charset="0"/>
                </a:rPr>
                <a:t>Clapsin</a:t>
              </a:r>
              <a:r>
                <a:rPr lang="en-US" sz="900" b="1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/>
                  <a:cs typeface="Times New Roman" panose="02020603050405020304" pitchFamily="18" charset="0"/>
                </a:rPr>
                <a:t>    </a:t>
              </a:r>
              <a:endParaRPr lang="en-US" sz="900" dirty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endParaRPr>
            </a:p>
          </p:txBody>
        </p:sp>
        <p:sp>
          <p:nvSpPr>
            <p:cNvPr id="21" name="Text Box 21"/>
            <p:cNvSpPr txBox="1">
              <a:spLocks noChangeArrowheads="1"/>
            </p:cNvSpPr>
            <p:nvPr/>
          </p:nvSpPr>
          <p:spPr bwMode="auto">
            <a:xfrm>
              <a:off x="4492358" y="2233402"/>
              <a:ext cx="655051" cy="2468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noAutofit/>
            </a:bodyPr>
            <a:lstStyle/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900" b="1" kern="1200" dirty="0" err="1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/>
                  <a:cs typeface="Times New Roman" panose="02020603050405020304" pitchFamily="18" charset="0"/>
                </a:rPr>
                <a:t>Claspin</a:t>
              </a:r>
              <a:endParaRPr lang="en-US" sz="900" dirty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endParaRPr>
            </a:p>
          </p:txBody>
        </p:sp>
        <p:sp>
          <p:nvSpPr>
            <p:cNvPr id="22" name="Text Box 2"/>
            <p:cNvSpPr txBox="1">
              <a:spLocks noChangeArrowheads="1"/>
            </p:cNvSpPr>
            <p:nvPr/>
          </p:nvSpPr>
          <p:spPr bwMode="auto">
            <a:xfrm>
              <a:off x="4485044" y="2575674"/>
              <a:ext cx="753194" cy="2217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square" lIns="91440" tIns="45720" rIns="91440" bIns="45720" anchor="t" anchorCtr="0">
              <a:noAutofit/>
            </a:bodyPr>
            <a:lstStyle/>
            <a:p>
              <a:pPr marL="0" marR="0" fontAlgn="base">
                <a:spcBef>
                  <a:spcPts val="0"/>
                </a:spcBef>
                <a:spcAft>
                  <a:spcPts val="0"/>
                </a:spcAft>
              </a:pPr>
              <a:r>
                <a:rPr lang="en-US" sz="900" b="1" kern="1200" dirty="0" smtClean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/>
                  <a:cs typeface="Times New Roman" panose="02020603050405020304" pitchFamily="18" charset="0"/>
                </a:rPr>
                <a:t>And-1</a:t>
              </a:r>
              <a:endParaRPr lang="en-US" sz="900" dirty="0">
                <a:effectLst/>
                <a:latin typeface="Times New Roman" panose="02020603050405020304" pitchFamily="18" charset="0"/>
                <a:ea typeface="Times New Roman"/>
                <a:cs typeface="Times New Roman" panose="02020603050405020304" pitchFamily="18" charset="0"/>
              </a:endParaRPr>
            </a:p>
          </p:txBody>
        </p:sp>
      </p:grpSp>
      <p:sp>
        <p:nvSpPr>
          <p:cNvPr id="25" name="TextBox 26"/>
          <p:cNvSpPr txBox="1">
            <a:spLocks noChangeArrowheads="1"/>
          </p:cNvSpPr>
          <p:nvPr/>
        </p:nvSpPr>
        <p:spPr bwMode="auto">
          <a:xfrm>
            <a:off x="97803" y="1452256"/>
            <a:ext cx="351293" cy="369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3027928" y="1452256"/>
            <a:ext cx="351293" cy="3692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25345</TotalTime>
  <Words>19</Words>
  <Application>Microsoft Office PowerPoint</Application>
  <PresentationFormat>On-screen Show (4:3)</PresentationFormat>
  <Paragraphs>14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The George Washington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bcmwxz</dc:creator>
  <cp:lastModifiedBy>GWU</cp:lastModifiedBy>
  <cp:revision>811</cp:revision>
  <cp:lastPrinted>2013-10-03T17:57:31Z</cp:lastPrinted>
  <dcterms:created xsi:type="dcterms:W3CDTF">2012-06-29T14:50:03Z</dcterms:created>
  <dcterms:modified xsi:type="dcterms:W3CDTF">2015-04-30T20:05:12Z</dcterms:modified>
</cp:coreProperties>
</file>