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99">
          <p15:clr>
            <a:srgbClr val="A4A3A4"/>
          </p15:clr>
        </p15:guide>
        <p15:guide id="2" pos="4162">
          <p15:clr>
            <a:srgbClr val="A4A3A4"/>
          </p15:clr>
        </p15:guide>
        <p15:guide id="3" orient="horz" pos="2288">
          <p15:clr>
            <a:srgbClr val="A4A3A4"/>
          </p15:clr>
        </p15:guide>
        <p15:guide id="4" pos="3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8" d="100"/>
          <a:sy n="108" d="100"/>
        </p:scale>
        <p:origin x="-5776" y="-792"/>
      </p:cViewPr>
      <p:guideLst>
        <p:guide orient="horz" pos="1199"/>
        <p:guide orient="horz" pos="2288"/>
        <p:guide pos="4162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E:\Dropbox\OXBS%20project\oxBSiDMR&#12414;&#12392;&#12417;_201507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パイロデータまとめ!$BW$27</c:f>
              <c:strCache>
                <c:ptCount val="1"/>
                <c:pt idx="0">
                  <c:v>Pt1 BS</c:v>
                </c:pt>
              </c:strCache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1">
                  <a:lumMod val="50000"/>
                </a:schemeClr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パイロデータまとめ!$BX$27:$CB$27</c:f>
              <c:numCache>
                <c:formatCode>General</c:formatCode>
                <c:ptCount val="5"/>
                <c:pt idx="0">
                  <c:v>87.0</c:v>
                </c:pt>
                <c:pt idx="1">
                  <c:v>90.5</c:v>
                </c:pt>
                <c:pt idx="2">
                  <c:v>84.0</c:v>
                </c:pt>
                <c:pt idx="3">
                  <c:v>87.5</c:v>
                </c:pt>
                <c:pt idx="4">
                  <c:v>75.5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パイロデータまとめ!$BW$28</c:f>
              <c:strCache>
                <c:ptCount val="1"/>
                <c:pt idx="0">
                  <c:v>Pt1 OX</c:v>
                </c:pt>
              </c:strCache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6"/>
            <c:spPr>
              <a:solidFill>
                <a:schemeClr val="bg1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パイロデータまとめ!$BX$28:$CB$28</c:f>
              <c:numCache>
                <c:formatCode>General</c:formatCode>
                <c:ptCount val="5"/>
                <c:pt idx="0">
                  <c:v>84.5</c:v>
                </c:pt>
                <c:pt idx="1">
                  <c:v>85.5</c:v>
                </c:pt>
                <c:pt idx="2">
                  <c:v>84.5</c:v>
                </c:pt>
                <c:pt idx="3">
                  <c:v>83.5</c:v>
                </c:pt>
                <c:pt idx="4">
                  <c:v>73.0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パイロデータまとめ!$BW$29</c:f>
              <c:strCache>
                <c:ptCount val="1"/>
                <c:pt idx="0">
                  <c:v>Pt2 BS</c:v>
                </c:pt>
              </c:strCache>
            </c:strRef>
          </c:tx>
          <c:spPr>
            <a:ln w="28575" cap="rnd">
              <a:solidFill>
                <a:srgbClr val="0066CC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0066CC"/>
              </a:solidFill>
              <a:ln w="9525">
                <a:solidFill>
                  <a:srgbClr val="0066CC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パイロデータまとめ!$BX$29:$CB$29</c:f>
              <c:numCache>
                <c:formatCode>General</c:formatCode>
                <c:ptCount val="5"/>
                <c:pt idx="0">
                  <c:v>90.5</c:v>
                </c:pt>
                <c:pt idx="1">
                  <c:v>92.0</c:v>
                </c:pt>
                <c:pt idx="2">
                  <c:v>91.5</c:v>
                </c:pt>
                <c:pt idx="3">
                  <c:v>91.0</c:v>
                </c:pt>
                <c:pt idx="4">
                  <c:v>81.0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パイロデータまとめ!$BW$30</c:f>
              <c:strCache>
                <c:ptCount val="1"/>
                <c:pt idx="0">
                  <c:v>Pt2 OX</c:v>
                </c:pt>
              </c:strCache>
            </c:strRef>
          </c:tx>
          <c:spPr>
            <a:ln w="28575" cap="rnd">
              <a:solidFill>
                <a:srgbClr val="0066CC"/>
              </a:solidFill>
              <a:prstDash val="sysDot"/>
              <a:round/>
            </a:ln>
            <a:effectLst/>
          </c:spPr>
          <c:marker>
            <c:symbol val="circle"/>
            <c:size val="6"/>
            <c:spPr>
              <a:solidFill>
                <a:schemeClr val="bg1"/>
              </a:solidFill>
              <a:ln w="9525">
                <a:solidFill>
                  <a:srgbClr val="0066CC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パイロデータまとめ!$BX$30:$CB$30</c:f>
              <c:numCache>
                <c:formatCode>General</c:formatCode>
                <c:ptCount val="5"/>
                <c:pt idx="0">
                  <c:v>89.0</c:v>
                </c:pt>
                <c:pt idx="1">
                  <c:v>93.0</c:v>
                </c:pt>
                <c:pt idx="2">
                  <c:v>89.5</c:v>
                </c:pt>
                <c:pt idx="3">
                  <c:v>90.5</c:v>
                </c:pt>
                <c:pt idx="4">
                  <c:v>80.5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パイロデータまとめ!$BW$31</c:f>
              <c:strCache>
                <c:ptCount val="1"/>
                <c:pt idx="0">
                  <c:v>Pt3 BS</c:v>
                </c:pt>
              </c:strCache>
            </c:strRef>
          </c:tx>
          <c:spPr>
            <a:ln w="28575" cap="rnd">
              <a:solidFill>
                <a:srgbClr val="33CCCC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33CCCC"/>
              </a:solidFill>
              <a:ln w="9525">
                <a:solidFill>
                  <a:srgbClr val="33CCCC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パイロデータまとめ!$BX$31:$CB$31</c:f>
              <c:numCache>
                <c:formatCode>General</c:formatCode>
                <c:ptCount val="5"/>
                <c:pt idx="0">
                  <c:v>93.0</c:v>
                </c:pt>
                <c:pt idx="1">
                  <c:v>93.5</c:v>
                </c:pt>
                <c:pt idx="2">
                  <c:v>93.0</c:v>
                </c:pt>
                <c:pt idx="3">
                  <c:v>93.5</c:v>
                </c:pt>
                <c:pt idx="4">
                  <c:v>80.5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パイロデータまとめ!$BW$32</c:f>
              <c:strCache>
                <c:ptCount val="1"/>
                <c:pt idx="0">
                  <c:v>Pt3 OX</c:v>
                </c:pt>
              </c:strCache>
            </c:strRef>
          </c:tx>
          <c:spPr>
            <a:ln w="28575" cap="rnd">
              <a:solidFill>
                <a:srgbClr val="33CCCC"/>
              </a:solidFill>
              <a:prstDash val="sysDot"/>
              <a:round/>
            </a:ln>
            <a:effectLst/>
          </c:spPr>
          <c:marker>
            <c:symbol val="circle"/>
            <c:size val="6"/>
            <c:spPr>
              <a:solidFill>
                <a:srgbClr val="33CCCC"/>
              </a:solidFill>
              <a:ln w="9525">
                <a:solidFill>
                  <a:srgbClr val="33CCCC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パイロデータまとめ!$BX$32:$CB$32</c:f>
              <c:numCache>
                <c:formatCode>General</c:formatCode>
                <c:ptCount val="5"/>
                <c:pt idx="0">
                  <c:v>92.0</c:v>
                </c:pt>
                <c:pt idx="1">
                  <c:v>94.5</c:v>
                </c:pt>
                <c:pt idx="2">
                  <c:v>92.0</c:v>
                </c:pt>
                <c:pt idx="3">
                  <c:v>94.5</c:v>
                </c:pt>
                <c:pt idx="4">
                  <c:v>82.0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パイロデータまとめ!$BW$33</c:f>
              <c:strCache>
                <c:ptCount val="1"/>
                <c:pt idx="0">
                  <c:v>Cont BS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パイロデータまとめ!$BX$33:$CB$33</c:f>
              <c:numCache>
                <c:formatCode>General</c:formatCode>
                <c:ptCount val="5"/>
                <c:pt idx="0">
                  <c:v>41.0</c:v>
                </c:pt>
                <c:pt idx="1">
                  <c:v>42.0</c:v>
                </c:pt>
                <c:pt idx="2">
                  <c:v>38.5</c:v>
                </c:pt>
                <c:pt idx="3">
                  <c:v>41.0</c:v>
                </c:pt>
                <c:pt idx="4">
                  <c:v>35.5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パイロデータまとめ!$BW$34</c:f>
              <c:strCache>
                <c:ptCount val="1"/>
                <c:pt idx="0">
                  <c:v>Cont OX</c:v>
                </c:pt>
              </c:strCache>
            </c:strRef>
          </c:tx>
          <c:spPr>
            <a:ln w="28575" cap="rnd">
              <a:solidFill>
                <a:srgbClr val="92D050"/>
              </a:solidFill>
              <a:prstDash val="sysDot"/>
              <a:round/>
            </a:ln>
            <a:effectLst/>
          </c:spPr>
          <c:marker>
            <c:symbol val="triangle"/>
            <c:size val="6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パイロデータまとめ!$BX$34:$CB$34</c:f>
              <c:numCache>
                <c:formatCode>General</c:formatCode>
                <c:ptCount val="5"/>
                <c:pt idx="0">
                  <c:v>42.5</c:v>
                </c:pt>
                <c:pt idx="1">
                  <c:v>43.5</c:v>
                </c:pt>
                <c:pt idx="2">
                  <c:v>40.0</c:v>
                </c:pt>
                <c:pt idx="3">
                  <c:v>42.0</c:v>
                </c:pt>
                <c:pt idx="4">
                  <c:v>38.0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パイロデータまとめ!$BW$35</c:f>
              <c:strCache>
                <c:ptCount val="1"/>
                <c:pt idx="0">
                  <c:v>Brain BS</c:v>
                </c:pt>
              </c:strCache>
            </c:strRef>
          </c:tx>
          <c:spPr>
            <a:ln w="28575" cap="rnd">
              <a:solidFill>
                <a:srgbClr val="FF9999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rgbClr val="FF9999"/>
              </a:solidFill>
              <a:ln w="9525">
                <a:solidFill>
                  <a:srgbClr val="FF9999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パイロデータまとめ!$BX$35:$CB$35</c:f>
              <c:numCache>
                <c:formatCode>General</c:formatCode>
                <c:ptCount val="5"/>
                <c:pt idx="0">
                  <c:v>45.5</c:v>
                </c:pt>
                <c:pt idx="1">
                  <c:v>46.5</c:v>
                </c:pt>
                <c:pt idx="2">
                  <c:v>46.0</c:v>
                </c:pt>
                <c:pt idx="3">
                  <c:v>45.5</c:v>
                </c:pt>
                <c:pt idx="4">
                  <c:v>39.5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パイロデータまとめ!$BW$36</c:f>
              <c:strCache>
                <c:ptCount val="1"/>
                <c:pt idx="0">
                  <c:v>Brain OX</c:v>
                </c:pt>
              </c:strCache>
            </c:strRef>
          </c:tx>
          <c:spPr>
            <a:ln w="28575" cap="rnd">
              <a:solidFill>
                <a:srgbClr val="FF9999"/>
              </a:solidFill>
              <a:prstDash val="sysDot"/>
              <a:round/>
            </a:ln>
            <a:effectLst/>
          </c:spPr>
          <c:marker>
            <c:symbol val="square"/>
            <c:size val="6"/>
            <c:spPr>
              <a:solidFill>
                <a:schemeClr val="bg1"/>
              </a:solidFill>
              <a:ln w="9525">
                <a:solidFill>
                  <a:srgbClr val="FF9999"/>
                </a:solidFill>
              </a:ln>
              <a:effectLst/>
            </c:spPr>
          </c:marker>
          <c:cat>
            <c:strRef>
              <c:f>パイロデータまとめ!$BX$26:$CB$26</c:f>
              <c:strCache>
                <c:ptCount val="5"/>
                <c:pt idx="0">
                  <c:v>P1</c:v>
                </c:pt>
                <c:pt idx="1">
                  <c:v>P2</c:v>
                </c:pt>
                <c:pt idx="2">
                  <c:v>P3</c:v>
                </c:pt>
                <c:pt idx="3">
                  <c:v>P4</c:v>
                </c:pt>
                <c:pt idx="4">
                  <c:v>P5</c:v>
                </c:pt>
              </c:strCache>
            </c:strRef>
          </c:cat>
          <c:val>
            <c:numRef>
              <c:f>パイロデータまとめ!$BX$36:$CB$36</c:f>
              <c:numCache>
                <c:formatCode>General</c:formatCode>
                <c:ptCount val="5"/>
                <c:pt idx="0">
                  <c:v>47.0</c:v>
                </c:pt>
                <c:pt idx="1">
                  <c:v>42.0</c:v>
                </c:pt>
                <c:pt idx="2">
                  <c:v>40.0</c:v>
                </c:pt>
                <c:pt idx="3">
                  <c:v>41.5</c:v>
                </c:pt>
                <c:pt idx="4">
                  <c:v>37.0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4828088"/>
        <c:axId val="-2050028840"/>
      </c:lineChart>
      <c:catAx>
        <c:axId val="-2054828088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050028840"/>
        <c:crosses val="autoZero"/>
        <c:auto val="1"/>
        <c:lblAlgn val="ctr"/>
        <c:lblOffset val="100"/>
        <c:noMultiLvlLbl val="0"/>
      </c:catAx>
      <c:valAx>
        <c:axId val="-2050028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054828088"/>
        <c:crosses val="autoZero"/>
        <c:crossBetween val="between"/>
        <c:majorUnit val="50.0"/>
        <c:minorUnit val="5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0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39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77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3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36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838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7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8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正方形/長方形 62"/>
          <p:cNvSpPr/>
          <p:nvPr/>
        </p:nvSpPr>
        <p:spPr>
          <a:xfrm>
            <a:off x="132961" y="5889433"/>
            <a:ext cx="66284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600" b="1" dirty="0">
                <a:latin typeface="Arial"/>
                <a:cs typeface="Arial"/>
              </a:rPr>
              <a:t>Figure </a:t>
            </a:r>
            <a:r>
              <a:rPr lang="en-GB" altLang="ja-JP" sz="1600" b="1" dirty="0" smtClean="0">
                <a:latin typeface="Arial"/>
                <a:cs typeface="Arial"/>
              </a:rPr>
              <a:t>S1. </a:t>
            </a:r>
            <a:r>
              <a:rPr lang="en-GB" altLang="ja-JP" sz="1600" b="1" dirty="0">
                <a:latin typeface="Arial"/>
                <a:ea typeface="ＭＳ 明朝"/>
              </a:rPr>
              <a:t>Methylation/hydroxymethylation analysis by BS and oxBS treatment at the </a:t>
            </a:r>
            <a:r>
              <a:rPr lang="en-GB" altLang="ja-JP" sz="1600" b="1" i="1" dirty="0" smtClean="0">
                <a:latin typeface="Arial"/>
                <a:ea typeface="ＭＳ 明朝"/>
              </a:rPr>
              <a:t>MEG3</a:t>
            </a:r>
            <a:r>
              <a:rPr lang="en-GB" altLang="ja-JP" sz="1600" b="1" dirty="0" smtClean="0">
                <a:latin typeface="Arial"/>
                <a:ea typeface="ＭＳ 明朝"/>
              </a:rPr>
              <a:t>-</a:t>
            </a:r>
            <a:r>
              <a:rPr lang="en-GB" altLang="ja-JP" sz="1600" b="1" dirty="0">
                <a:latin typeface="Arial"/>
                <a:ea typeface="ＭＳ 明朝"/>
              </a:rPr>
              <a:t>DMR by pyrosequencing </a:t>
            </a:r>
            <a:endParaRPr lang="en-GB" altLang="ja-JP" sz="1600" b="1" dirty="0" smtClean="0">
              <a:latin typeface="Arial"/>
              <a:ea typeface="ＭＳ 明朝"/>
            </a:endParaRPr>
          </a:p>
          <a:p>
            <a:r>
              <a:rPr lang="en-GB" altLang="ja-JP" sz="1600" dirty="0" smtClean="0">
                <a:latin typeface="Arial"/>
                <a:ea typeface="ＭＳ 明朝"/>
              </a:rPr>
              <a:t>Methylation </a:t>
            </a:r>
            <a:r>
              <a:rPr lang="en-GB" altLang="ja-JP" sz="1600" dirty="0">
                <a:latin typeface="Arial"/>
                <a:ea typeface="ＭＳ 明朝"/>
              </a:rPr>
              <a:t>values (%methylation) determined by pyrosequencing with BS or oxBS conversion for three KOS14 blood samples (Pt1–Pt3), one control pooled blood sample, and one control adult brain sample. Solid</a:t>
            </a:r>
            <a:r>
              <a:rPr lang="en-US" altLang="ja-JP" sz="1600" dirty="0">
                <a:latin typeface="Arial"/>
                <a:ea typeface="ＭＳ 明朝"/>
              </a:rPr>
              <a:t> lines denote values with BS, whereas dotted lines denote those with oxBS.</a:t>
            </a:r>
            <a:r>
              <a:rPr lang="ja-JP" altLang="ja-JP" sz="1600" dirty="0"/>
              <a:t> </a:t>
            </a:r>
            <a:endParaRPr lang="ja-JP" altLang="ja-JP" sz="1600" dirty="0">
              <a:latin typeface="Arial"/>
              <a:cs typeface="Arial"/>
            </a:endParaRPr>
          </a:p>
        </p:txBody>
      </p:sp>
      <p:graphicFrame>
        <p:nvGraphicFramePr>
          <p:cNvPr id="71" name="グラフ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0154303"/>
              </p:ext>
            </p:extLst>
          </p:nvPr>
        </p:nvGraphicFramePr>
        <p:xfrm>
          <a:off x="1817197" y="844855"/>
          <a:ext cx="3328301" cy="2787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2" name="テキスト ボックス 71"/>
          <p:cNvSpPr txBox="1"/>
          <p:nvPr/>
        </p:nvSpPr>
        <p:spPr>
          <a:xfrm>
            <a:off x="1678874" y="859842"/>
            <a:ext cx="4842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778260" y="2014020"/>
            <a:ext cx="3843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73567" y="3207176"/>
            <a:ext cx="2845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 rot="16200000">
            <a:off x="949304" y="2029885"/>
            <a:ext cx="1481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Methylation (%)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179024" y="3396432"/>
            <a:ext cx="61441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72000" rIns="72000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738475" y="3396432"/>
            <a:ext cx="61441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72000" rIns="72000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297926" y="3396432"/>
            <a:ext cx="61441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72000" rIns="72000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857377" y="3396432"/>
            <a:ext cx="61441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72000" rIns="72000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421455" y="3396432"/>
            <a:ext cx="614410" cy="307777"/>
          </a:xfrm>
          <a:prstGeom prst="rect">
            <a:avLst/>
          </a:prstGeom>
          <a:solidFill>
            <a:schemeClr val="bg1"/>
          </a:solidFill>
        </p:spPr>
        <p:txBody>
          <a:bodyPr wrap="none" lIns="72000" rIns="72000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図形グループ 117"/>
          <p:cNvGrpSpPr/>
          <p:nvPr/>
        </p:nvGrpSpPr>
        <p:grpSpPr>
          <a:xfrm>
            <a:off x="1899722" y="4109363"/>
            <a:ext cx="3013400" cy="755472"/>
            <a:chOff x="251520" y="4554234"/>
            <a:chExt cx="3013400" cy="755472"/>
          </a:xfrm>
        </p:grpSpPr>
        <p:sp>
          <p:nvSpPr>
            <p:cNvPr id="82" name="テキスト ボックス 81"/>
            <p:cNvSpPr txBox="1"/>
            <p:nvPr/>
          </p:nvSpPr>
          <p:spPr>
            <a:xfrm>
              <a:off x="440675" y="4744690"/>
              <a:ext cx="4241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BS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3" name="図形グループ 116"/>
            <p:cNvGrpSpPr/>
            <p:nvPr/>
          </p:nvGrpSpPr>
          <p:grpSpPr>
            <a:xfrm>
              <a:off x="829255" y="5136701"/>
              <a:ext cx="360000" cy="72000"/>
              <a:chOff x="829255" y="5136701"/>
              <a:chExt cx="360000" cy="72000"/>
            </a:xfrm>
          </p:grpSpPr>
          <p:cxnSp>
            <p:nvCxnSpPr>
              <p:cNvPr id="117" name="直線コネクタ 116"/>
              <p:cNvCxnSpPr/>
              <p:nvPr/>
            </p:nvCxnSpPr>
            <p:spPr>
              <a:xfrm>
                <a:off x="829255" y="5172701"/>
                <a:ext cx="360000" cy="0"/>
              </a:xfrm>
              <a:prstGeom prst="line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円/楕円 117"/>
              <p:cNvSpPr/>
              <p:nvPr/>
            </p:nvSpPr>
            <p:spPr>
              <a:xfrm>
                <a:off x="973187" y="5136701"/>
                <a:ext cx="72136" cy="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図形グループ 39"/>
            <p:cNvGrpSpPr/>
            <p:nvPr/>
          </p:nvGrpSpPr>
          <p:grpSpPr>
            <a:xfrm>
              <a:off x="829255" y="4885341"/>
              <a:ext cx="360000" cy="72000"/>
              <a:chOff x="829255" y="4885341"/>
              <a:chExt cx="360000" cy="72000"/>
            </a:xfrm>
          </p:grpSpPr>
          <p:cxnSp>
            <p:nvCxnSpPr>
              <p:cNvPr id="115" name="直線コネクタ 114"/>
              <p:cNvCxnSpPr/>
              <p:nvPr/>
            </p:nvCxnSpPr>
            <p:spPr>
              <a:xfrm>
                <a:off x="829255" y="4921341"/>
                <a:ext cx="360000" cy="0"/>
              </a:xfrm>
              <a:prstGeom prst="line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円/楕円 115"/>
              <p:cNvSpPr/>
              <p:nvPr/>
            </p:nvSpPr>
            <p:spPr>
              <a:xfrm>
                <a:off x="973187" y="4885341"/>
                <a:ext cx="72136" cy="7200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テキスト ボックス 84"/>
            <p:cNvSpPr txBox="1"/>
            <p:nvPr/>
          </p:nvSpPr>
          <p:spPr>
            <a:xfrm>
              <a:off x="782270" y="4554234"/>
              <a:ext cx="454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Pt1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6" name="図形グループ 113"/>
            <p:cNvGrpSpPr/>
            <p:nvPr/>
          </p:nvGrpSpPr>
          <p:grpSpPr>
            <a:xfrm>
              <a:off x="1834652" y="5136701"/>
              <a:ext cx="360000" cy="72000"/>
              <a:chOff x="1834652" y="5136701"/>
              <a:chExt cx="360000" cy="72000"/>
            </a:xfrm>
          </p:grpSpPr>
          <p:cxnSp>
            <p:nvCxnSpPr>
              <p:cNvPr id="113" name="直線コネクタ 112"/>
              <p:cNvCxnSpPr/>
              <p:nvPr/>
            </p:nvCxnSpPr>
            <p:spPr>
              <a:xfrm>
                <a:off x="1834652" y="5172701"/>
                <a:ext cx="360000" cy="0"/>
              </a:xfrm>
              <a:prstGeom prst="line">
                <a:avLst/>
              </a:prstGeom>
              <a:ln w="19050">
                <a:solidFill>
                  <a:srgbClr val="33CCC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円/楕円 113"/>
              <p:cNvSpPr/>
              <p:nvPr/>
            </p:nvSpPr>
            <p:spPr>
              <a:xfrm>
                <a:off x="1978584" y="5136701"/>
                <a:ext cx="72136" cy="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3CC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図形グループ 23"/>
            <p:cNvGrpSpPr/>
            <p:nvPr/>
          </p:nvGrpSpPr>
          <p:grpSpPr>
            <a:xfrm>
              <a:off x="1834652" y="4885341"/>
              <a:ext cx="360000" cy="72000"/>
              <a:chOff x="1834652" y="4885341"/>
              <a:chExt cx="360000" cy="72000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1834652" y="4921341"/>
                <a:ext cx="360000" cy="0"/>
              </a:xfrm>
              <a:prstGeom prst="line">
                <a:avLst/>
              </a:prstGeom>
              <a:ln w="19050">
                <a:solidFill>
                  <a:srgbClr val="33CC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円/楕円 111"/>
              <p:cNvSpPr/>
              <p:nvPr/>
            </p:nvSpPr>
            <p:spPr>
              <a:xfrm>
                <a:off x="1978584" y="4885341"/>
                <a:ext cx="72136" cy="72000"/>
              </a:xfrm>
              <a:prstGeom prst="ellipse">
                <a:avLst/>
              </a:prstGeom>
              <a:solidFill>
                <a:srgbClr val="33CCCC"/>
              </a:solidFill>
              <a:ln>
                <a:solidFill>
                  <a:srgbClr val="33CC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テキスト ボックス 87"/>
            <p:cNvSpPr txBox="1"/>
            <p:nvPr/>
          </p:nvSpPr>
          <p:spPr>
            <a:xfrm>
              <a:off x="1778514" y="4554234"/>
              <a:ext cx="454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Pt3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9" name="図形グループ 112"/>
            <p:cNvGrpSpPr/>
            <p:nvPr/>
          </p:nvGrpSpPr>
          <p:grpSpPr>
            <a:xfrm>
              <a:off x="2337956" y="5126169"/>
              <a:ext cx="360000" cy="72000"/>
              <a:chOff x="2337956" y="5136701"/>
              <a:chExt cx="360000" cy="72000"/>
            </a:xfrm>
          </p:grpSpPr>
          <p:cxnSp>
            <p:nvCxnSpPr>
              <p:cNvPr id="109" name="直線コネクタ 108"/>
              <p:cNvCxnSpPr/>
              <p:nvPr/>
            </p:nvCxnSpPr>
            <p:spPr>
              <a:xfrm>
                <a:off x="2337956" y="5182226"/>
                <a:ext cx="360000" cy="0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二等辺三角形 109"/>
              <p:cNvSpPr/>
              <p:nvPr/>
            </p:nvSpPr>
            <p:spPr>
              <a:xfrm>
                <a:off x="2481888" y="5136701"/>
                <a:ext cx="72000" cy="7200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図形グループ 22"/>
            <p:cNvGrpSpPr/>
            <p:nvPr/>
          </p:nvGrpSpPr>
          <p:grpSpPr>
            <a:xfrm>
              <a:off x="2337956" y="4874809"/>
              <a:ext cx="360000" cy="72000"/>
              <a:chOff x="2337956" y="4885341"/>
              <a:chExt cx="360000" cy="72000"/>
            </a:xfrm>
          </p:grpSpPr>
          <p:cxnSp>
            <p:nvCxnSpPr>
              <p:cNvPr id="107" name="直線コネクタ 106"/>
              <p:cNvCxnSpPr/>
              <p:nvPr/>
            </p:nvCxnSpPr>
            <p:spPr>
              <a:xfrm>
                <a:off x="2337956" y="4930866"/>
                <a:ext cx="360000" cy="0"/>
              </a:xfrm>
              <a:prstGeom prst="line">
                <a:avLst/>
              </a:prstGeom>
              <a:ln w="190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二等辺三角形 107"/>
              <p:cNvSpPr/>
              <p:nvPr/>
            </p:nvSpPr>
            <p:spPr>
              <a:xfrm>
                <a:off x="2481888" y="4885341"/>
                <a:ext cx="72000" cy="72000"/>
              </a:xfrm>
              <a:prstGeom prst="triangl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テキスト ボックス 90"/>
            <p:cNvSpPr txBox="1"/>
            <p:nvPr/>
          </p:nvSpPr>
          <p:spPr>
            <a:xfrm>
              <a:off x="2276636" y="4581128"/>
              <a:ext cx="453128" cy="315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Cont.</a:t>
              </a:r>
            </a:p>
            <a:p>
              <a:pPr>
                <a:lnSpc>
                  <a:spcPct val="70000"/>
                </a:lnSpc>
              </a:pP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blood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251520" y="5001929"/>
              <a:ext cx="6137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oxBS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3" name="図形グループ 114"/>
            <p:cNvGrpSpPr/>
            <p:nvPr/>
          </p:nvGrpSpPr>
          <p:grpSpPr>
            <a:xfrm>
              <a:off x="1333933" y="5136701"/>
              <a:ext cx="360000" cy="72000"/>
              <a:chOff x="1333933" y="5136701"/>
              <a:chExt cx="360000" cy="72000"/>
            </a:xfrm>
          </p:grpSpPr>
          <p:cxnSp>
            <p:nvCxnSpPr>
              <p:cNvPr id="105" name="直線コネクタ 104"/>
              <p:cNvCxnSpPr/>
              <p:nvPr/>
            </p:nvCxnSpPr>
            <p:spPr>
              <a:xfrm>
                <a:off x="1333933" y="5172701"/>
                <a:ext cx="360000" cy="0"/>
              </a:xfrm>
              <a:prstGeom prst="line">
                <a:avLst/>
              </a:prstGeom>
              <a:ln w="19050">
                <a:solidFill>
                  <a:srgbClr val="0066C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円/楕円 105"/>
              <p:cNvSpPr/>
              <p:nvPr/>
            </p:nvSpPr>
            <p:spPr>
              <a:xfrm>
                <a:off x="1477865" y="5136701"/>
                <a:ext cx="72136" cy="7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図形グループ 93"/>
            <p:cNvGrpSpPr/>
            <p:nvPr/>
          </p:nvGrpSpPr>
          <p:grpSpPr>
            <a:xfrm>
              <a:off x="1333933" y="4885341"/>
              <a:ext cx="360000" cy="72000"/>
              <a:chOff x="1333933" y="4885341"/>
              <a:chExt cx="360000" cy="72000"/>
            </a:xfrm>
          </p:grpSpPr>
          <p:cxnSp>
            <p:nvCxnSpPr>
              <p:cNvPr id="103" name="直線コネクタ 102"/>
              <p:cNvCxnSpPr/>
              <p:nvPr/>
            </p:nvCxnSpPr>
            <p:spPr>
              <a:xfrm>
                <a:off x="1333933" y="4921341"/>
                <a:ext cx="360000" cy="0"/>
              </a:xfrm>
              <a:prstGeom prst="line">
                <a:avLst/>
              </a:prstGeom>
              <a:ln w="19050">
                <a:solidFill>
                  <a:srgbClr val="0066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円/楕円 103"/>
              <p:cNvSpPr/>
              <p:nvPr/>
            </p:nvSpPr>
            <p:spPr>
              <a:xfrm>
                <a:off x="1477865" y="4885341"/>
                <a:ext cx="72136" cy="72000"/>
              </a:xfrm>
              <a:prstGeom prst="ellipse">
                <a:avLst/>
              </a:prstGeom>
              <a:solidFill>
                <a:srgbClr val="0066CC"/>
              </a:solidFill>
              <a:ln>
                <a:solidFill>
                  <a:srgbClr val="00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テキスト ボックス 94"/>
            <p:cNvSpPr txBox="1"/>
            <p:nvPr/>
          </p:nvSpPr>
          <p:spPr>
            <a:xfrm>
              <a:off x="1280392" y="4554234"/>
              <a:ext cx="454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Pt2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6" name="図形グループ 111"/>
            <p:cNvGrpSpPr/>
            <p:nvPr/>
          </p:nvGrpSpPr>
          <p:grpSpPr>
            <a:xfrm>
              <a:off x="2829799" y="5126169"/>
              <a:ext cx="360000" cy="72000"/>
              <a:chOff x="2829799" y="5136701"/>
              <a:chExt cx="360000" cy="72000"/>
            </a:xfrm>
          </p:grpSpPr>
          <p:cxnSp>
            <p:nvCxnSpPr>
              <p:cNvPr id="101" name="直線コネクタ 100"/>
              <p:cNvCxnSpPr/>
              <p:nvPr/>
            </p:nvCxnSpPr>
            <p:spPr>
              <a:xfrm>
                <a:off x="2829799" y="5182226"/>
                <a:ext cx="360000" cy="0"/>
              </a:xfrm>
              <a:prstGeom prst="line">
                <a:avLst/>
              </a:prstGeom>
              <a:ln w="19050">
                <a:solidFill>
                  <a:srgbClr val="FF9999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正方形/長方形 101"/>
              <p:cNvSpPr/>
              <p:nvPr/>
            </p:nvSpPr>
            <p:spPr>
              <a:xfrm>
                <a:off x="2973799" y="5136701"/>
                <a:ext cx="72000" cy="72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図形グループ 21"/>
            <p:cNvGrpSpPr/>
            <p:nvPr/>
          </p:nvGrpSpPr>
          <p:grpSpPr>
            <a:xfrm>
              <a:off x="2829799" y="4874809"/>
              <a:ext cx="360000" cy="72000"/>
              <a:chOff x="2829799" y="4885341"/>
              <a:chExt cx="360000" cy="72000"/>
            </a:xfrm>
          </p:grpSpPr>
          <p:cxnSp>
            <p:nvCxnSpPr>
              <p:cNvPr id="99" name="直線コネクタ 98"/>
              <p:cNvCxnSpPr/>
              <p:nvPr/>
            </p:nvCxnSpPr>
            <p:spPr>
              <a:xfrm>
                <a:off x="2829799" y="4930866"/>
                <a:ext cx="360000" cy="0"/>
              </a:xfrm>
              <a:prstGeom prst="line">
                <a:avLst/>
              </a:prstGeom>
              <a:ln w="19050">
                <a:solidFill>
                  <a:srgbClr val="FF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正方形/長方形 99"/>
              <p:cNvSpPr/>
              <p:nvPr/>
            </p:nvSpPr>
            <p:spPr>
              <a:xfrm>
                <a:off x="2973799" y="4885341"/>
                <a:ext cx="72000" cy="72000"/>
              </a:xfrm>
              <a:prstGeom prst="rect">
                <a:avLst/>
              </a:prstGeom>
              <a:solidFill>
                <a:srgbClr val="FF9999"/>
              </a:solidFill>
              <a:ln>
                <a:solidFill>
                  <a:srgbClr val="FF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テキスト ボックス 97"/>
            <p:cNvSpPr txBox="1"/>
            <p:nvPr/>
          </p:nvSpPr>
          <p:spPr>
            <a:xfrm>
              <a:off x="2773742" y="4581128"/>
              <a:ext cx="491178" cy="315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Cont.</a:t>
              </a:r>
            </a:p>
            <a:p>
              <a:pPr>
                <a:lnSpc>
                  <a:spcPct val="70000"/>
                </a:lnSpc>
              </a:pP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brain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150135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95</Words>
  <Application>Microsoft Macintosh PowerPoint</Application>
  <PresentationFormat>A4 210x297 mm</PresentationFormat>
  <Paragraphs>20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National Tokyo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Yamazawa Kazuki</dc:creator>
  <cp:lastModifiedBy>Yamazawa Kazuki</cp:lastModifiedBy>
  <cp:revision>24</cp:revision>
  <dcterms:created xsi:type="dcterms:W3CDTF">2015-05-21T08:27:10Z</dcterms:created>
  <dcterms:modified xsi:type="dcterms:W3CDTF">2015-07-23T03:18:46Z</dcterms:modified>
</cp:coreProperties>
</file>