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99">
          <p15:clr>
            <a:srgbClr val="A4A3A4"/>
          </p15:clr>
        </p15:guide>
        <p15:guide id="2" pos="4162">
          <p15:clr>
            <a:srgbClr val="A4A3A4"/>
          </p15:clr>
        </p15:guide>
        <p15:guide id="3" orient="horz" pos="2288">
          <p15:clr>
            <a:srgbClr val="A4A3A4"/>
          </p15:clr>
        </p15:guide>
        <p15:guide id="4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42" d="100"/>
          <a:sy n="142" d="100"/>
        </p:scale>
        <p:origin x="-5376" y="-104"/>
      </p:cViewPr>
      <p:guideLst>
        <p:guide orient="horz" pos="1199"/>
        <p:guide orient="horz" pos="2288"/>
        <p:guide pos="4162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0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39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77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3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838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906E-4F16-0644-9676-2EB837F4B051}" type="datetimeFigureOut">
              <a:rPr kumimoji="1" lang="ja-JP" altLang="en-US" smtClean="0"/>
              <a:t>15/07/23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8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図形グループ 61"/>
          <p:cNvGrpSpPr/>
          <p:nvPr/>
        </p:nvGrpSpPr>
        <p:grpSpPr>
          <a:xfrm>
            <a:off x="104629" y="345943"/>
            <a:ext cx="6586717" cy="5194552"/>
            <a:chOff x="508462" y="676908"/>
            <a:chExt cx="8555777" cy="6747431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735" y="1121913"/>
              <a:ext cx="3886200" cy="1504950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6271" y="1150445"/>
              <a:ext cx="3937968" cy="1498780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2480296" y="676908"/>
              <a:ext cx="564863" cy="379775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Pt1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014571" y="1231796"/>
              <a:ext cx="661976" cy="292372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ja-JP" sz="1300" dirty="0">
                  <a:latin typeface="Arial" panose="020B0604020202020204" pitchFamily="34" charset="0"/>
                  <a:cs typeface="Arial" panose="020B0604020202020204" pitchFamily="34" charset="0"/>
                </a:rPr>
                <a:t>=0.99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118270" y="1231796"/>
              <a:ext cx="661976" cy="292372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ja-JP" sz="1300" dirty="0">
                  <a:latin typeface="Arial" panose="020B0604020202020204" pitchFamily="34" charset="0"/>
                  <a:cs typeface="Arial" panose="020B0604020202020204" pitchFamily="34" charset="0"/>
                </a:rPr>
                <a:t>=0.99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5376109" y="1232488"/>
              <a:ext cx="661976" cy="292372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ja-JP" sz="1300" dirty="0">
                  <a:latin typeface="Arial" panose="020B0604020202020204" pitchFamily="34" charset="0"/>
                  <a:cs typeface="Arial" panose="020B0604020202020204" pitchFamily="34" charset="0"/>
                </a:rPr>
                <a:t>=0.99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469550" y="1232488"/>
              <a:ext cx="661976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ja-JP" sz="1300" dirty="0">
                  <a:latin typeface="Arial" panose="020B0604020202020204" pitchFamily="34" charset="0"/>
                  <a:cs typeface="Arial" panose="020B0604020202020204" pitchFamily="34" charset="0"/>
                </a:rPr>
                <a:t>=0.99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グループ化 66"/>
            <p:cNvGrpSpPr>
              <a:grpSpLocks noChangeAspect="1"/>
            </p:cNvGrpSpPr>
            <p:nvPr/>
          </p:nvGrpSpPr>
          <p:grpSpPr>
            <a:xfrm>
              <a:off x="742023" y="3352112"/>
              <a:ext cx="3906480" cy="1476000"/>
              <a:chOff x="603973" y="7278631"/>
              <a:chExt cx="3781425" cy="1428750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973" y="7278631"/>
                <a:ext cx="3781425" cy="1428750"/>
              </a:xfrm>
              <a:prstGeom prst="rect">
                <a:avLst/>
              </a:prstGeom>
            </p:spPr>
          </p:pic>
          <p:sp>
            <p:nvSpPr>
              <p:cNvPr id="14" name="テキスト ボックス 13"/>
              <p:cNvSpPr txBox="1"/>
              <p:nvPr/>
            </p:nvSpPr>
            <p:spPr>
              <a:xfrm>
                <a:off x="853810" y="7307982"/>
                <a:ext cx="640818" cy="283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r=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0.99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2895753" y="7307982"/>
                <a:ext cx="640818" cy="283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=0.99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テキスト ボックス 15"/>
            <p:cNvSpPr txBox="1"/>
            <p:nvPr/>
          </p:nvSpPr>
          <p:spPr>
            <a:xfrm>
              <a:off x="6890440" y="682040"/>
              <a:ext cx="564863" cy="379775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Pt2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480296" y="2883726"/>
              <a:ext cx="564863" cy="379775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Pt3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 rot="16200000">
              <a:off x="-30213" y="1677592"/>
              <a:ext cx="1397161" cy="319806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659701" y="1502232"/>
              <a:ext cx="230833" cy="826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6947425" y="1502232"/>
              <a:ext cx="230833" cy="826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620317" y="3603879"/>
              <a:ext cx="230833" cy="826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99"/>
            <p:cNvGrpSpPr/>
            <p:nvPr/>
          </p:nvGrpSpPr>
          <p:grpSpPr>
            <a:xfrm>
              <a:off x="754101" y="5183427"/>
              <a:ext cx="8281578" cy="2011178"/>
              <a:chOff x="603973" y="1042018"/>
              <a:chExt cx="8281577" cy="2011177"/>
            </a:xfrm>
          </p:grpSpPr>
          <p:pic>
            <p:nvPicPr>
              <p:cNvPr id="23" name="図 22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25949" y="1531374"/>
                <a:ext cx="3859601" cy="1496382"/>
              </a:xfrm>
              <a:prstGeom prst="rect">
                <a:avLst/>
              </a:prstGeom>
            </p:spPr>
          </p:pic>
          <p:pic>
            <p:nvPicPr>
              <p:cNvPr id="24" name="図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3973" y="1557770"/>
                <a:ext cx="3905250" cy="1495425"/>
              </a:xfrm>
              <a:prstGeom prst="rect">
                <a:avLst/>
              </a:prstGeom>
            </p:spPr>
          </p:pic>
          <p:sp>
            <p:nvSpPr>
              <p:cNvPr id="25" name="テキスト ボックス 24"/>
              <p:cNvSpPr txBox="1"/>
              <p:nvPr/>
            </p:nvSpPr>
            <p:spPr>
              <a:xfrm>
                <a:off x="853810" y="1587813"/>
                <a:ext cx="66201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=0.99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2957509" y="1587813"/>
                <a:ext cx="66201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=0.99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2092022" y="1064456"/>
                <a:ext cx="1037357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Cont. blood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6401111" y="1042018"/>
                <a:ext cx="1000156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Cont. brain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5214648" y="1595834"/>
                <a:ext cx="66201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=0.99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7319386" y="1595834"/>
                <a:ext cx="6620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ja-JP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=0.97</a:t>
                </a:r>
                <a:endParaRPr lang="ja-JP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2532785" y="1903611"/>
                <a:ext cx="230833" cy="826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6811521" y="1822066"/>
                <a:ext cx="230833" cy="826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テキスト ボックス 32"/>
            <p:cNvSpPr txBox="1"/>
            <p:nvPr/>
          </p:nvSpPr>
          <p:spPr>
            <a:xfrm>
              <a:off x="1099327" y="2574148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010851" y="916328"/>
              <a:ext cx="407023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3111692" y="916328"/>
              <a:ext cx="583097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1010851" y="3101151"/>
              <a:ext cx="407023" cy="265792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122101" y="3106163"/>
              <a:ext cx="583097" cy="292372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1010851" y="5438541"/>
              <a:ext cx="407023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114212" y="5438541"/>
              <a:ext cx="583097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375671" y="916328"/>
              <a:ext cx="407023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7419055" y="916328"/>
              <a:ext cx="583097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375671" y="5438541"/>
              <a:ext cx="407023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7419055" y="5438541"/>
              <a:ext cx="583097" cy="292371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oxBS</a:t>
              </a:r>
              <a:endParaRPr lang="ja-JP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 rot="16200000">
              <a:off x="2037798" y="1677592"/>
              <a:ext cx="1397161" cy="319806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rot="16200000">
              <a:off x="4324482" y="1677592"/>
              <a:ext cx="1397161" cy="319806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 rot="16200000">
              <a:off x="6400535" y="1677592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204541" y="2574148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5495024" y="2574148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7480770" y="2574148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1099328" y="4749959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3204543" y="4749959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1099327" y="7104512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3204541" y="7104512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495024" y="7104512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7480770" y="7104512"/>
              <a:ext cx="1397207" cy="31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(R2)</a:t>
              </a:r>
              <a:endPara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 rot="16200000">
              <a:off x="2037797" y="3824266"/>
              <a:ext cx="1397161" cy="319806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16200000">
              <a:off x="-30215" y="3824266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 rot="16200000">
              <a:off x="-30215" y="6176874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16200000">
              <a:off x="2037796" y="6176874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 rot="16200000">
              <a:off x="4324482" y="6176874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 rot="16200000">
              <a:off x="6400535" y="6176874"/>
              <a:ext cx="1397161" cy="319807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pPr algn="ctr"/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Beta value (R1)</a:t>
              </a:r>
              <a:endParaRPr lang="ja-JP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正方形/長方形 62"/>
          <p:cNvSpPr/>
          <p:nvPr/>
        </p:nvSpPr>
        <p:spPr>
          <a:xfrm>
            <a:off x="132961" y="5889433"/>
            <a:ext cx="66284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600" b="1" dirty="0">
                <a:latin typeface="Arial"/>
                <a:cs typeface="Arial"/>
              </a:rPr>
              <a:t>Figure </a:t>
            </a:r>
            <a:r>
              <a:rPr lang="en-GB" altLang="ja-JP" sz="1600" b="1" dirty="0" smtClean="0">
                <a:latin typeface="Arial"/>
                <a:cs typeface="Arial"/>
              </a:rPr>
              <a:t>S</a:t>
            </a:r>
            <a:r>
              <a:rPr lang="en-US" altLang="ja-JP" sz="1600" b="1" dirty="0" smtClean="0">
                <a:latin typeface="Arial"/>
                <a:cs typeface="Arial"/>
              </a:rPr>
              <a:t>2</a:t>
            </a:r>
            <a:r>
              <a:rPr lang="en-GB" altLang="ja-JP" sz="1600" b="1" dirty="0" smtClean="0">
                <a:latin typeface="Arial"/>
                <a:cs typeface="Arial"/>
              </a:rPr>
              <a:t>. </a:t>
            </a:r>
            <a:r>
              <a:rPr lang="en-GB" altLang="ja-JP" sz="1600" b="1" dirty="0" smtClean="0">
                <a:latin typeface="Arial"/>
                <a:cs typeface="Arial"/>
              </a:rPr>
              <a:t>Scatter plots showing correlation between technical replicates of beta values by BS/oxBS-array </a:t>
            </a:r>
          </a:p>
          <a:p>
            <a:r>
              <a:rPr lang="en-GB" altLang="ja-JP" sz="1600" dirty="0" smtClean="0">
                <a:latin typeface="Arial"/>
                <a:cs typeface="Arial"/>
              </a:rPr>
              <a:t>Spearman’s correlation coefficient (r) revealed high reproducibility between beta values of technical replicates derived by BS-array (left panels) and oxBS-array (right panels) in the blood of </a:t>
            </a:r>
            <a:r>
              <a:rPr lang="en-US" altLang="ja-JP" sz="1600" dirty="0" smtClean="0">
                <a:latin typeface="Arial"/>
                <a:cs typeface="Arial"/>
              </a:rPr>
              <a:t>three </a:t>
            </a:r>
            <a:r>
              <a:rPr lang="en-US" altLang="ja-JP" sz="1600" dirty="0">
                <a:latin typeface="Arial"/>
                <a:cs typeface="Arial"/>
              </a:rPr>
              <a:t>KOS14 patients </a:t>
            </a:r>
            <a:r>
              <a:rPr lang="en-US" altLang="ja-JP" sz="1600" dirty="0" smtClean="0">
                <a:latin typeface="Arial"/>
                <a:cs typeface="Arial"/>
              </a:rPr>
              <a:t>(</a:t>
            </a:r>
            <a:r>
              <a:rPr lang="en-US" altLang="ja-JP" sz="1600" dirty="0">
                <a:latin typeface="Arial"/>
                <a:cs typeface="Arial"/>
              </a:rPr>
              <a:t>Pt1–Pt3</a:t>
            </a:r>
            <a:r>
              <a:rPr lang="en-US" altLang="ja-JP" sz="1600" dirty="0" smtClean="0">
                <a:latin typeface="Arial"/>
                <a:cs typeface="Arial"/>
              </a:rPr>
              <a:t>)</a:t>
            </a:r>
            <a:r>
              <a:rPr lang="en-GB" altLang="ja-JP" sz="1600" dirty="0" smtClean="0">
                <a:latin typeface="Arial"/>
                <a:cs typeface="Arial"/>
              </a:rPr>
              <a:t>, the control blood, and control brain samples. </a:t>
            </a:r>
            <a:r>
              <a:rPr lang="en-US" altLang="ja-JP" sz="1600" dirty="0" smtClean="0">
                <a:latin typeface="Arial"/>
                <a:cs typeface="Arial"/>
              </a:rPr>
              <a:t>Vertical lines denote beta values of replicate 1 (R1), while horizontal lines denote those of replicate 2 (R2).</a:t>
            </a:r>
            <a:r>
              <a:rPr lang="en-GB" altLang="ja-JP" sz="1600" dirty="0" smtClean="0">
                <a:latin typeface="Arial"/>
                <a:cs typeface="Arial"/>
              </a:rPr>
              <a:t> </a:t>
            </a:r>
            <a:endParaRPr lang="ja-JP" altLang="ja-JP" sz="1600" dirty="0">
              <a:latin typeface="Arial"/>
              <a:cs typeface="Arial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flipV="1">
            <a:off x="519324" y="583847"/>
            <a:ext cx="2690502" cy="395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 flipV="1">
            <a:off x="519325" y="2277396"/>
            <a:ext cx="2690502" cy="395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521258" y="4071441"/>
            <a:ext cx="2690502" cy="395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V="1">
            <a:off x="3880896" y="587799"/>
            <a:ext cx="2690502" cy="395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V="1">
            <a:off x="3870974" y="4070324"/>
            <a:ext cx="2690502" cy="3952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50135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246</Words>
  <Application>Microsoft Macintosh PowerPoint</Application>
  <PresentationFormat>A4 210x297 mm</PresentationFormat>
  <Paragraphs>47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National Tokyo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Yamazawa Kazuki</dc:creator>
  <cp:lastModifiedBy>Yamazawa Kazuki</cp:lastModifiedBy>
  <cp:revision>21</cp:revision>
  <dcterms:created xsi:type="dcterms:W3CDTF">2015-05-21T08:27:10Z</dcterms:created>
  <dcterms:modified xsi:type="dcterms:W3CDTF">2015-07-23T01:10:46Z</dcterms:modified>
</cp:coreProperties>
</file>