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99">
          <p15:clr>
            <a:srgbClr val="A4A3A4"/>
          </p15:clr>
        </p15:guide>
        <p15:guide id="2" pos="4162">
          <p15:clr>
            <a:srgbClr val="A4A3A4"/>
          </p15:clr>
        </p15:guide>
        <p15:guide id="3" orient="horz" pos="2288">
          <p15:clr>
            <a:srgbClr val="A4A3A4"/>
          </p15:clr>
        </p15:guide>
        <p15:guide id="4" pos="35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42" d="100"/>
          <a:sy n="142" d="100"/>
        </p:scale>
        <p:origin x="-5376" y="-104"/>
      </p:cViewPr>
      <p:guideLst>
        <p:guide orient="horz" pos="1199"/>
        <p:guide orient="horz" pos="2288"/>
        <p:guide pos="4162"/>
        <p:guide pos="35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0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39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0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776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37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36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838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7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906E-4F16-0644-9676-2EB837F4B051}" type="datetimeFigureOut">
              <a:rPr kumimoji="1" lang="ja-JP" altLang="en-US" smtClean="0"/>
              <a:t>15/07/29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8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t="7938" b="11233"/>
          <a:stretch/>
        </p:blipFill>
        <p:spPr>
          <a:xfrm>
            <a:off x="428877" y="981036"/>
            <a:ext cx="5900990" cy="441000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32961" y="5889418"/>
            <a:ext cx="66284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1600" b="1" dirty="0">
                <a:latin typeface="Arial"/>
                <a:cs typeface="Arial"/>
              </a:rPr>
              <a:t>Figure </a:t>
            </a:r>
            <a:r>
              <a:rPr lang="en-GB" altLang="ja-JP" sz="1600" b="1" dirty="0" smtClean="0">
                <a:latin typeface="Arial"/>
                <a:cs typeface="Arial"/>
              </a:rPr>
              <a:t>S3. Hierarchical clustering analysis for BS/oxBS-array</a:t>
            </a:r>
          </a:p>
          <a:p>
            <a:r>
              <a:rPr lang="en-GB" altLang="ja-JP" sz="1600" dirty="0" smtClean="0">
                <a:latin typeface="Arial"/>
                <a:cs typeface="Arial"/>
              </a:rPr>
              <a:t>Unsupervised </a:t>
            </a:r>
            <a:r>
              <a:rPr lang="en-GB" altLang="ja-JP" sz="1600" dirty="0">
                <a:latin typeface="Arial"/>
                <a:cs typeface="Arial"/>
              </a:rPr>
              <a:t>hierarchical clustering of all </a:t>
            </a:r>
            <a:r>
              <a:rPr lang="en-GB" altLang="ja-JP" sz="1600" dirty="0" smtClean="0">
                <a:latin typeface="Arial"/>
                <a:cs typeface="Arial"/>
              </a:rPr>
              <a:t>samples shows </a:t>
            </a:r>
            <a:r>
              <a:rPr lang="en-GB" altLang="ja-JP" sz="1600" dirty="0">
                <a:latin typeface="Arial"/>
                <a:cs typeface="Arial"/>
              </a:rPr>
              <a:t>clear separation between </a:t>
            </a:r>
            <a:r>
              <a:rPr lang="en-GB" altLang="ja-JP" sz="1600" dirty="0" smtClean="0">
                <a:latin typeface="Arial"/>
                <a:cs typeface="Arial"/>
              </a:rPr>
              <a:t>tissue </a:t>
            </a:r>
            <a:r>
              <a:rPr lang="en-GB" altLang="ja-JP" sz="1600" dirty="0">
                <a:latin typeface="Arial"/>
                <a:cs typeface="Arial"/>
              </a:rPr>
              <a:t>types (brain and blood</a:t>
            </a:r>
            <a:r>
              <a:rPr lang="en-GB" altLang="ja-JP" sz="1600" dirty="0" smtClean="0">
                <a:latin typeface="Arial"/>
                <a:cs typeface="Arial"/>
              </a:rPr>
              <a:t>)</a:t>
            </a:r>
            <a:r>
              <a:rPr lang="en-US" altLang="ja-JP" sz="1600" dirty="0" smtClean="0">
                <a:latin typeface="Arial"/>
                <a:cs typeface="Arial"/>
              </a:rPr>
              <a:t>. Meanwhile, less apparent separation between </a:t>
            </a:r>
            <a:r>
              <a:rPr lang="en-GB" altLang="ja-JP" sz="1600" dirty="0" smtClean="0">
                <a:latin typeface="Arial"/>
                <a:cs typeface="Arial"/>
              </a:rPr>
              <a:t>BS </a:t>
            </a:r>
            <a:r>
              <a:rPr lang="en-GB" altLang="ja-JP" sz="1600" dirty="0">
                <a:latin typeface="Arial"/>
                <a:cs typeface="Arial"/>
              </a:rPr>
              <a:t>and oxBS </a:t>
            </a:r>
            <a:r>
              <a:rPr lang="en-GB" altLang="ja-JP" sz="1600" dirty="0" smtClean="0">
                <a:latin typeface="Arial"/>
                <a:cs typeface="Arial"/>
              </a:rPr>
              <a:t>conversion in Pt1 and Pt2 indicates a small amount of 5hmC in the blood samples. ‘‘au</a:t>
            </a:r>
            <a:r>
              <a:rPr lang="en-GB" altLang="ja-JP" sz="1600" dirty="0">
                <a:latin typeface="Arial"/>
                <a:cs typeface="Arial"/>
              </a:rPr>
              <a:t>’’ figures, in </a:t>
            </a:r>
            <a:r>
              <a:rPr lang="en-GB" altLang="ja-JP" sz="1600" dirty="0" smtClean="0">
                <a:latin typeface="Arial"/>
                <a:cs typeface="Arial"/>
              </a:rPr>
              <a:t>red, </a:t>
            </a:r>
            <a:r>
              <a:rPr lang="en-GB" altLang="ja-JP" sz="1600" dirty="0">
                <a:latin typeface="Arial"/>
                <a:cs typeface="Arial"/>
              </a:rPr>
              <a:t>refer to </a:t>
            </a:r>
            <a:r>
              <a:rPr lang="en-GB" altLang="ja-JP" sz="1600" dirty="0" smtClean="0">
                <a:latin typeface="Arial"/>
                <a:cs typeface="Arial"/>
              </a:rPr>
              <a:t>approximate </a:t>
            </a:r>
            <a:r>
              <a:rPr lang="en-GB" altLang="ja-JP" sz="1600" dirty="0">
                <a:latin typeface="Arial"/>
                <a:cs typeface="Arial"/>
              </a:rPr>
              <a:t>unbiased p-values (%); ‘‘</a:t>
            </a:r>
            <a:r>
              <a:rPr lang="en-GB" altLang="ja-JP" sz="1600" dirty="0" err="1">
                <a:latin typeface="Arial"/>
                <a:cs typeface="Arial"/>
              </a:rPr>
              <a:t>bp</a:t>
            </a:r>
            <a:r>
              <a:rPr lang="en-GB" altLang="ja-JP" sz="1600" dirty="0">
                <a:latin typeface="Arial"/>
                <a:cs typeface="Arial"/>
              </a:rPr>
              <a:t>’’ numbers, in green, refer to bootstrap p-values (%</a:t>
            </a:r>
            <a:r>
              <a:rPr lang="en-GB" altLang="ja-JP" sz="1600" dirty="0" smtClean="0">
                <a:latin typeface="Arial"/>
                <a:cs typeface="Arial"/>
              </a:rPr>
              <a:t>).</a:t>
            </a:r>
            <a:endParaRPr lang="en-GB" altLang="ja-JP" sz="1600" dirty="0">
              <a:latin typeface="Arial"/>
              <a:cs typeface="Arial"/>
            </a:endParaRPr>
          </a:p>
          <a:p>
            <a:endParaRPr lang="ja-JP" altLang="ja-JP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017453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</TotalTime>
  <Words>96</Words>
  <Application>Microsoft Macintosh PowerPoint</Application>
  <PresentationFormat>A4 210x297 mm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National Tokyo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Yamazawa Kazuki</dc:creator>
  <cp:lastModifiedBy>Yamazawa Kazuki</cp:lastModifiedBy>
  <cp:revision>23</cp:revision>
  <dcterms:created xsi:type="dcterms:W3CDTF">2015-05-21T08:27:10Z</dcterms:created>
  <dcterms:modified xsi:type="dcterms:W3CDTF">2015-07-29T10:12:11Z</dcterms:modified>
</cp:coreProperties>
</file>