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6858000" cy="9906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199">
          <p15:clr>
            <a:srgbClr val="A4A3A4"/>
          </p15:clr>
        </p15:guide>
        <p15:guide id="2" pos="4162">
          <p15:clr>
            <a:srgbClr val="A4A3A4"/>
          </p15:clr>
        </p15:guide>
        <p15:guide id="3" orient="horz" pos="2288">
          <p15:clr>
            <a:srgbClr val="A4A3A4"/>
          </p15:clr>
        </p15:guide>
        <p15:guide id="4" pos="351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16" d="100"/>
          <a:sy n="116" d="100"/>
        </p:scale>
        <p:origin x="-5936" y="-920"/>
      </p:cViewPr>
      <p:guideLst>
        <p:guide orient="horz" pos="1169"/>
        <p:guide orient="horz" pos="3367"/>
        <p:guide pos="4162"/>
        <p:guide pos="35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408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0391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99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50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776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37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0366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3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85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838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906E-4F16-0644-9676-2EB837F4B051}" type="datetimeFigureOut">
              <a:rPr kumimoji="1" lang="ja-JP" altLang="en-US" smtClean="0"/>
              <a:t>15/07/30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7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906E-4F16-0644-9676-2EB837F4B051}" type="datetimeFigureOut">
              <a:rPr kumimoji="1" lang="ja-JP" altLang="en-US" smtClean="0"/>
              <a:t>15/07/30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58F5B-F52B-0143-90F2-257D120C8D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882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4" Type="http://schemas.openxmlformats.org/officeDocument/2006/relationships/image" Target="../media/image3.tif"/><Relationship Id="rId5" Type="http://schemas.openxmlformats.org/officeDocument/2006/relationships/image" Target="../media/image4.tif"/><Relationship Id="rId6" Type="http://schemas.openxmlformats.org/officeDocument/2006/relationships/image" Target="../media/image5.t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図形グループ 3"/>
          <p:cNvGrpSpPr/>
          <p:nvPr/>
        </p:nvGrpSpPr>
        <p:grpSpPr>
          <a:xfrm>
            <a:off x="1593509" y="245792"/>
            <a:ext cx="3681640" cy="6516111"/>
            <a:chOff x="1274191" y="71491"/>
            <a:chExt cx="4389454" cy="7768866"/>
          </a:xfrm>
        </p:grpSpPr>
        <p:pic>
          <p:nvPicPr>
            <p:cNvPr id="5" name="図 4" descr="869-1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0920" y="885224"/>
              <a:ext cx="3391535" cy="1284605"/>
            </a:xfrm>
            <a:prstGeom prst="rect">
              <a:avLst/>
            </a:prstGeom>
          </p:spPr>
        </p:pic>
        <p:pic>
          <p:nvPicPr>
            <p:cNvPr id="6" name="図 5" descr="3410-1.t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0203" y="2294637"/>
              <a:ext cx="3387090" cy="1284605"/>
            </a:xfrm>
            <a:prstGeom prst="rect">
              <a:avLst/>
            </a:prstGeom>
          </p:spPr>
        </p:pic>
        <p:pic>
          <p:nvPicPr>
            <p:cNvPr id="7" name="図 6" descr="5152-1.t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0203" y="3704050"/>
              <a:ext cx="3387090" cy="1284605"/>
            </a:xfrm>
            <a:prstGeom prst="rect">
              <a:avLst/>
            </a:prstGeom>
          </p:spPr>
        </p:pic>
        <p:pic>
          <p:nvPicPr>
            <p:cNvPr id="8" name="図 7" descr="brain-1.ti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0203" y="6522878"/>
              <a:ext cx="3387090" cy="1289049"/>
            </a:xfrm>
            <a:prstGeom prst="rect">
              <a:avLst/>
            </a:prstGeom>
          </p:spPr>
        </p:pic>
        <p:pic>
          <p:nvPicPr>
            <p:cNvPr id="9" name="図 8" descr="pool-1.ti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0203" y="5113463"/>
              <a:ext cx="3387090" cy="1284605"/>
            </a:xfrm>
            <a:prstGeom prst="rect">
              <a:avLst/>
            </a:prstGeom>
          </p:spPr>
        </p:pic>
        <p:cxnSp>
          <p:nvCxnSpPr>
            <p:cNvPr id="10" name="直線コネクタ 9"/>
            <p:cNvCxnSpPr/>
            <p:nvPr/>
          </p:nvCxnSpPr>
          <p:spPr>
            <a:xfrm>
              <a:off x="1911905" y="316785"/>
              <a:ext cx="1296000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>
              <a:off x="3238092" y="316785"/>
              <a:ext cx="1296000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正方形/長方形 11"/>
            <p:cNvSpPr/>
            <p:nvPr/>
          </p:nvSpPr>
          <p:spPr>
            <a:xfrm>
              <a:off x="3696421" y="71491"/>
              <a:ext cx="38138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R2</a:t>
              </a:r>
              <a:endParaRPr lang="ja-JP" altLang="en-US" sz="1200" dirty="0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2345141" y="71491"/>
              <a:ext cx="38138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R1</a:t>
              </a:r>
              <a:endParaRPr lang="ja-JP" altLang="en-US" sz="1200" dirty="0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1431868" y="1346880"/>
              <a:ext cx="4156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Pt1</a:t>
              </a:r>
              <a:endParaRPr lang="ja-JP" altLang="en-US" sz="1200" dirty="0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1431868" y="2737264"/>
              <a:ext cx="4156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Pt2</a:t>
              </a:r>
              <a:endParaRPr lang="ja-JP" altLang="en-US" sz="1200" dirty="0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431868" y="4170458"/>
              <a:ext cx="4156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Pt3</a:t>
              </a:r>
              <a:endParaRPr lang="ja-JP" altLang="en-US" sz="1200" dirty="0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1274191" y="5475222"/>
              <a:ext cx="56119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Cont.</a:t>
              </a:r>
            </a:p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blood</a:t>
              </a:r>
              <a:endParaRPr lang="ja-JP" altLang="en-US" sz="1200" dirty="0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1283634" y="6908692"/>
              <a:ext cx="55248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Cont.</a:t>
              </a:r>
            </a:p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brain</a:t>
              </a:r>
              <a:endParaRPr lang="ja-JP" altLang="en-US" sz="1200" dirty="0"/>
            </a:p>
          </p:txBody>
        </p:sp>
        <p:sp>
          <p:nvSpPr>
            <p:cNvPr id="19" name="正方形/長方形 18"/>
            <p:cNvSpPr/>
            <p:nvPr/>
          </p:nvSpPr>
          <p:spPr>
            <a:xfrm rot="16200000">
              <a:off x="4727425" y="447325"/>
              <a:ext cx="66346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Marker</a:t>
              </a:r>
              <a:endParaRPr lang="ja-JP" altLang="en-US" sz="1200" dirty="0"/>
            </a:p>
          </p:txBody>
        </p:sp>
        <p:sp>
          <p:nvSpPr>
            <p:cNvPr id="20" name="正方形/長方形 19"/>
            <p:cNvSpPr/>
            <p:nvPr/>
          </p:nvSpPr>
          <p:spPr>
            <a:xfrm rot="16200000">
              <a:off x="4335399" y="283004"/>
              <a:ext cx="811622" cy="429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Cutting</a:t>
              </a:r>
            </a:p>
            <a:p>
              <a:pPr>
                <a:lnSpc>
                  <a:spcPct val="70000"/>
                </a:lnSpc>
              </a:pPr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  <a:endParaRPr lang="ja-JP" altLang="en-US" sz="1200" dirty="0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1365413" y="586169"/>
              <a:ext cx="47553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TaqI</a:t>
              </a:r>
              <a:endParaRPr lang="ja-JP" altLang="en-US" sz="1200" dirty="0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1884538" y="586557"/>
              <a:ext cx="26161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 smtClean="0"/>
                <a:t>+</a:t>
              </a:r>
              <a:endParaRPr lang="ja-JP" altLang="en-US" sz="1200" dirty="0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2246048" y="586557"/>
              <a:ext cx="23177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 smtClean="0"/>
                <a:t>-</a:t>
              </a:r>
              <a:endParaRPr lang="ja-JP" altLang="en-US" sz="1200" dirty="0"/>
            </a:p>
          </p:txBody>
        </p:sp>
        <p:grpSp>
          <p:nvGrpSpPr>
            <p:cNvPr id="24" name="図形グループ 23"/>
            <p:cNvGrpSpPr/>
            <p:nvPr/>
          </p:nvGrpSpPr>
          <p:grpSpPr>
            <a:xfrm>
              <a:off x="1884538" y="384034"/>
              <a:ext cx="2665464" cy="276983"/>
              <a:chOff x="2228895" y="715310"/>
              <a:chExt cx="2665464" cy="276983"/>
            </a:xfrm>
          </p:grpSpPr>
          <p:sp>
            <p:nvSpPr>
              <p:cNvPr id="62" name="テキスト ボックス 61"/>
              <p:cNvSpPr txBox="1"/>
              <p:nvPr/>
            </p:nvSpPr>
            <p:spPr>
              <a:xfrm>
                <a:off x="2269286" y="715310"/>
                <a:ext cx="552446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oxBS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テキスト ボックス 62"/>
              <p:cNvSpPr txBox="1"/>
              <p:nvPr/>
            </p:nvSpPr>
            <p:spPr>
              <a:xfrm>
                <a:off x="3022471" y="715310"/>
                <a:ext cx="389916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BS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テキスト ボックス 63"/>
              <p:cNvSpPr txBox="1"/>
              <p:nvPr/>
            </p:nvSpPr>
            <p:spPr>
              <a:xfrm>
                <a:off x="3599582" y="715310"/>
                <a:ext cx="552446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oxBS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テキスト ボックス 64"/>
              <p:cNvSpPr txBox="1"/>
              <p:nvPr/>
            </p:nvSpPr>
            <p:spPr>
              <a:xfrm>
                <a:off x="4352767" y="715310"/>
                <a:ext cx="389916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BS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6" name="直線コネクタ 65"/>
              <p:cNvCxnSpPr/>
              <p:nvPr/>
            </p:nvCxnSpPr>
            <p:spPr>
              <a:xfrm flipV="1">
                <a:off x="2228895" y="962283"/>
                <a:ext cx="639363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線コネクタ 66"/>
              <p:cNvCxnSpPr/>
              <p:nvPr/>
            </p:nvCxnSpPr>
            <p:spPr>
              <a:xfrm flipV="1">
                <a:off x="2904262" y="962283"/>
                <a:ext cx="639363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 flipV="1">
                <a:off x="3579629" y="962283"/>
                <a:ext cx="639363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 flipV="1">
                <a:off x="4254996" y="962283"/>
                <a:ext cx="639363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図形グループ 24"/>
            <p:cNvGrpSpPr/>
            <p:nvPr/>
          </p:nvGrpSpPr>
          <p:grpSpPr>
            <a:xfrm>
              <a:off x="5203679" y="792451"/>
              <a:ext cx="441388" cy="1406933"/>
              <a:chOff x="5548036" y="1168177"/>
              <a:chExt cx="441388" cy="1406933"/>
            </a:xfrm>
          </p:grpSpPr>
          <p:sp>
            <p:nvSpPr>
              <p:cNvPr id="57" name="テキスト ボックス 56"/>
              <p:cNvSpPr txBox="1"/>
              <p:nvPr/>
            </p:nvSpPr>
            <p:spPr>
              <a:xfrm>
                <a:off x="5548036" y="2298127"/>
                <a:ext cx="355802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テキスト ボックス 57"/>
              <p:cNvSpPr txBox="1"/>
              <p:nvPr/>
            </p:nvSpPr>
            <p:spPr>
              <a:xfrm>
                <a:off x="5548036" y="2156697"/>
                <a:ext cx="355802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テキスト ボックス 58"/>
              <p:cNvSpPr txBox="1"/>
              <p:nvPr/>
            </p:nvSpPr>
            <p:spPr>
              <a:xfrm>
                <a:off x="5548036" y="1811604"/>
                <a:ext cx="441388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テキスト ボックス 59"/>
              <p:cNvSpPr txBox="1"/>
              <p:nvPr/>
            </p:nvSpPr>
            <p:spPr>
              <a:xfrm>
                <a:off x="5548036" y="1481184"/>
                <a:ext cx="441388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150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テキスト ボックス 60"/>
              <p:cNvSpPr txBox="1"/>
              <p:nvPr/>
            </p:nvSpPr>
            <p:spPr>
              <a:xfrm>
                <a:off x="5548036" y="1168177"/>
                <a:ext cx="441388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200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" name="図形グループ 25"/>
            <p:cNvGrpSpPr/>
            <p:nvPr/>
          </p:nvGrpSpPr>
          <p:grpSpPr>
            <a:xfrm>
              <a:off x="5203679" y="2202694"/>
              <a:ext cx="441388" cy="1406933"/>
              <a:chOff x="5548036" y="1168177"/>
              <a:chExt cx="441388" cy="1406933"/>
            </a:xfrm>
          </p:grpSpPr>
          <p:sp>
            <p:nvSpPr>
              <p:cNvPr id="52" name="テキスト ボックス 51"/>
              <p:cNvSpPr txBox="1"/>
              <p:nvPr/>
            </p:nvSpPr>
            <p:spPr>
              <a:xfrm>
                <a:off x="5548036" y="2298127"/>
                <a:ext cx="355802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テキスト ボックス 52"/>
              <p:cNvSpPr txBox="1"/>
              <p:nvPr/>
            </p:nvSpPr>
            <p:spPr>
              <a:xfrm>
                <a:off x="5548036" y="2156697"/>
                <a:ext cx="355802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テキスト ボックス 53"/>
              <p:cNvSpPr txBox="1"/>
              <p:nvPr/>
            </p:nvSpPr>
            <p:spPr>
              <a:xfrm>
                <a:off x="5548036" y="1811604"/>
                <a:ext cx="441388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テキスト ボックス 54"/>
              <p:cNvSpPr txBox="1"/>
              <p:nvPr/>
            </p:nvSpPr>
            <p:spPr>
              <a:xfrm>
                <a:off x="5548036" y="1481184"/>
                <a:ext cx="441388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150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テキスト ボックス 55"/>
              <p:cNvSpPr txBox="1"/>
              <p:nvPr/>
            </p:nvSpPr>
            <p:spPr>
              <a:xfrm>
                <a:off x="5548036" y="1168177"/>
                <a:ext cx="441388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200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7" name="図形グループ 26"/>
            <p:cNvGrpSpPr/>
            <p:nvPr/>
          </p:nvGrpSpPr>
          <p:grpSpPr>
            <a:xfrm>
              <a:off x="5203679" y="3612937"/>
              <a:ext cx="441388" cy="1406933"/>
              <a:chOff x="5548036" y="1168177"/>
              <a:chExt cx="441388" cy="1406933"/>
            </a:xfrm>
          </p:grpSpPr>
          <p:sp>
            <p:nvSpPr>
              <p:cNvPr id="47" name="テキスト ボックス 46"/>
              <p:cNvSpPr txBox="1"/>
              <p:nvPr/>
            </p:nvSpPr>
            <p:spPr>
              <a:xfrm>
                <a:off x="5548036" y="2298127"/>
                <a:ext cx="355802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テキスト ボックス 47"/>
              <p:cNvSpPr txBox="1"/>
              <p:nvPr/>
            </p:nvSpPr>
            <p:spPr>
              <a:xfrm>
                <a:off x="5548036" y="2156697"/>
                <a:ext cx="355802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テキスト ボックス 48"/>
              <p:cNvSpPr txBox="1"/>
              <p:nvPr/>
            </p:nvSpPr>
            <p:spPr>
              <a:xfrm>
                <a:off x="5548036" y="1811604"/>
                <a:ext cx="441388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テキスト ボックス 49"/>
              <p:cNvSpPr txBox="1"/>
              <p:nvPr/>
            </p:nvSpPr>
            <p:spPr>
              <a:xfrm>
                <a:off x="5548036" y="1481184"/>
                <a:ext cx="441388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150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テキスト ボックス 50"/>
              <p:cNvSpPr txBox="1"/>
              <p:nvPr/>
            </p:nvSpPr>
            <p:spPr>
              <a:xfrm>
                <a:off x="5548036" y="1168177"/>
                <a:ext cx="441388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200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8" name="図形グループ 27"/>
            <p:cNvGrpSpPr/>
            <p:nvPr/>
          </p:nvGrpSpPr>
          <p:grpSpPr>
            <a:xfrm>
              <a:off x="5203679" y="5023180"/>
              <a:ext cx="441388" cy="1406933"/>
              <a:chOff x="5548036" y="1168177"/>
              <a:chExt cx="441388" cy="1406933"/>
            </a:xfrm>
          </p:grpSpPr>
          <p:sp>
            <p:nvSpPr>
              <p:cNvPr id="42" name="テキスト ボックス 41"/>
              <p:cNvSpPr txBox="1"/>
              <p:nvPr/>
            </p:nvSpPr>
            <p:spPr>
              <a:xfrm>
                <a:off x="5548036" y="2298127"/>
                <a:ext cx="355802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テキスト ボックス 42"/>
              <p:cNvSpPr txBox="1"/>
              <p:nvPr/>
            </p:nvSpPr>
            <p:spPr>
              <a:xfrm>
                <a:off x="5548036" y="2156697"/>
                <a:ext cx="355802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テキスト ボックス 43"/>
              <p:cNvSpPr txBox="1"/>
              <p:nvPr/>
            </p:nvSpPr>
            <p:spPr>
              <a:xfrm>
                <a:off x="5548036" y="1811604"/>
                <a:ext cx="441388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テキスト ボックス 44"/>
              <p:cNvSpPr txBox="1"/>
              <p:nvPr/>
            </p:nvSpPr>
            <p:spPr>
              <a:xfrm>
                <a:off x="5548036" y="1481184"/>
                <a:ext cx="441388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150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テキスト ボックス 45"/>
              <p:cNvSpPr txBox="1"/>
              <p:nvPr/>
            </p:nvSpPr>
            <p:spPr>
              <a:xfrm>
                <a:off x="5548036" y="1168177"/>
                <a:ext cx="441388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200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" name="図形グループ 28"/>
            <p:cNvGrpSpPr/>
            <p:nvPr/>
          </p:nvGrpSpPr>
          <p:grpSpPr>
            <a:xfrm>
              <a:off x="5203679" y="6433424"/>
              <a:ext cx="441388" cy="1406933"/>
              <a:chOff x="5548036" y="1168177"/>
              <a:chExt cx="441388" cy="1406933"/>
            </a:xfrm>
          </p:grpSpPr>
          <p:sp>
            <p:nvSpPr>
              <p:cNvPr id="37" name="テキスト ボックス 36"/>
              <p:cNvSpPr txBox="1"/>
              <p:nvPr/>
            </p:nvSpPr>
            <p:spPr>
              <a:xfrm>
                <a:off x="5548036" y="2298127"/>
                <a:ext cx="355802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テキスト ボックス 37"/>
              <p:cNvSpPr txBox="1"/>
              <p:nvPr/>
            </p:nvSpPr>
            <p:spPr>
              <a:xfrm>
                <a:off x="5548036" y="2156697"/>
                <a:ext cx="355802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>
                <a:off x="5548036" y="1811604"/>
                <a:ext cx="441388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テキスト ボックス 39"/>
              <p:cNvSpPr txBox="1"/>
              <p:nvPr/>
            </p:nvSpPr>
            <p:spPr>
              <a:xfrm>
                <a:off x="5548036" y="1481184"/>
                <a:ext cx="441388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150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テキスト ボックス 40"/>
              <p:cNvSpPr txBox="1"/>
              <p:nvPr/>
            </p:nvSpPr>
            <p:spPr>
              <a:xfrm>
                <a:off x="5548036" y="1168177"/>
                <a:ext cx="441388" cy="276983"/>
              </a:xfrm>
              <a:prstGeom prst="rect">
                <a:avLst/>
              </a:prstGeom>
              <a:noFill/>
            </p:spPr>
            <p:txBody>
              <a:bodyPr wrap="none" lIns="91423" tIns="45712" rIns="91423" bIns="45712" rtlCol="0">
                <a:spAutoFit/>
              </a:bodyPr>
              <a:lstStyle/>
              <a:p>
                <a:r>
                  <a:rPr lang="en-US" altLang="ja-JP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200</a:t>
                </a:r>
                <a:endPara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" name="テキスト ボックス 29"/>
            <p:cNvSpPr txBox="1"/>
            <p:nvPr/>
          </p:nvSpPr>
          <p:spPr>
            <a:xfrm>
              <a:off x="5205351" y="586557"/>
              <a:ext cx="458294" cy="276983"/>
            </a:xfrm>
            <a:prstGeom prst="rect">
              <a:avLst/>
            </a:prstGeom>
            <a:noFill/>
          </p:spPr>
          <p:txBody>
            <a:bodyPr wrap="none" lIns="91423" tIns="45712" rIns="91423" bIns="45712" rtlCol="0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altLang="ja-JP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bp</a:t>
              </a:r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2559905" y="586557"/>
              <a:ext cx="26161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 smtClean="0"/>
                <a:t>+</a:t>
              </a:r>
              <a:endParaRPr lang="ja-JP" altLang="en-US" sz="1200" dirty="0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2921415" y="586557"/>
              <a:ext cx="23177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 smtClean="0"/>
                <a:t>-</a:t>
              </a:r>
              <a:endParaRPr lang="ja-JP" altLang="en-US" sz="1200" dirty="0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3238092" y="586557"/>
              <a:ext cx="26161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 smtClean="0"/>
                <a:t>+</a:t>
              </a:r>
              <a:endParaRPr lang="ja-JP" altLang="en-US" sz="1200" dirty="0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3599602" y="586557"/>
              <a:ext cx="23177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 smtClean="0"/>
                <a:t>-</a:t>
              </a:r>
              <a:endParaRPr lang="ja-JP" altLang="en-US" sz="1200" dirty="0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3910639" y="586557"/>
              <a:ext cx="26161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 smtClean="0"/>
                <a:t>+</a:t>
              </a:r>
              <a:endParaRPr lang="ja-JP" altLang="en-US" sz="1200" dirty="0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4272149" y="586557"/>
              <a:ext cx="23177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 smtClean="0"/>
                <a:t>-</a:t>
              </a:r>
              <a:endParaRPr lang="ja-JP" altLang="en-US" sz="1200" dirty="0"/>
            </a:p>
          </p:txBody>
        </p:sp>
      </p:grpSp>
      <p:sp>
        <p:nvSpPr>
          <p:cNvPr id="70" name="テキスト ボックス 69"/>
          <p:cNvSpPr txBox="1"/>
          <p:nvPr/>
        </p:nvSpPr>
        <p:spPr>
          <a:xfrm>
            <a:off x="166163" y="6859585"/>
            <a:ext cx="6587972" cy="286230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000000"/>
                </a:solidFill>
                <a:latin typeface="Arial"/>
                <a:cs typeface="Arial"/>
              </a:rPr>
              <a:t>Figure S5.</a:t>
            </a:r>
            <a:r>
              <a:rPr kumimoji="1" lang="ja-JP" altLang="en-US" sz="16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kumimoji="1" lang="en-US" altLang="ja-JP" sz="1600" b="1" dirty="0" smtClean="0">
                <a:solidFill>
                  <a:srgbClr val="000000"/>
                </a:solidFill>
                <a:latin typeface="Arial"/>
                <a:cs typeface="Arial"/>
              </a:rPr>
              <a:t>G</a:t>
            </a:r>
            <a:r>
              <a:rPr lang="en-US" altLang="ja-JP" sz="1600" b="1" dirty="0" smtClean="0">
                <a:solidFill>
                  <a:srgbClr val="000000"/>
                </a:solidFill>
                <a:latin typeface="Arial"/>
                <a:cs typeface="Arial"/>
              </a:rPr>
              <a:t>el electrophoregrams showing appropriate digestion pattern of spike</a:t>
            </a:r>
            <a:r>
              <a:rPr kumimoji="1" lang="en-US" altLang="ja-JP" sz="1600" b="1" dirty="0" smtClean="0">
                <a:solidFill>
                  <a:srgbClr val="000000"/>
                </a:solidFill>
                <a:latin typeface="Arial"/>
                <a:cs typeface="Arial"/>
              </a:rPr>
              <a:t>-in controls </a:t>
            </a:r>
          </a:p>
          <a:p>
            <a:r>
              <a:rPr lang="en-US" altLang="ja-JP" sz="1600" dirty="0">
                <a:latin typeface="Arial"/>
                <a:cs typeface="Arial"/>
              </a:rPr>
              <a:t>The spike-in control named </a:t>
            </a:r>
            <a:r>
              <a:rPr lang="en-US" altLang="ja-JP" sz="1600" dirty="0" smtClean="0">
                <a:latin typeface="Arial"/>
                <a:cs typeface="Arial"/>
              </a:rPr>
              <a:t>‘Digestion Control’ </a:t>
            </a:r>
            <a:r>
              <a:rPr lang="en-US" altLang="ja-JP" sz="1600" dirty="0">
                <a:latin typeface="Arial"/>
                <a:cs typeface="Arial"/>
              </a:rPr>
              <a:t>(100 </a:t>
            </a:r>
            <a:r>
              <a:rPr lang="en-US" altLang="ja-JP" sz="1600" dirty="0" err="1" smtClean="0">
                <a:latin typeface="Arial"/>
                <a:cs typeface="Arial"/>
              </a:rPr>
              <a:t>bp</a:t>
            </a:r>
            <a:r>
              <a:rPr lang="en-US" altLang="ja-JP" sz="1600" dirty="0">
                <a:latin typeface="Arial"/>
                <a:cs typeface="Arial"/>
              </a:rPr>
              <a:t>, </a:t>
            </a:r>
            <a:r>
              <a:rPr lang="en-US" altLang="ja-JP" sz="1600" dirty="0" smtClean="0">
                <a:latin typeface="Arial"/>
                <a:cs typeface="Arial"/>
              </a:rPr>
              <a:t>included in </a:t>
            </a:r>
            <a:r>
              <a:rPr lang="en-US" altLang="ja-JP" sz="1600" dirty="0">
                <a:latin typeface="Arial"/>
                <a:cs typeface="Arial"/>
              </a:rPr>
              <a:t>the TrueMethyl24 </a:t>
            </a:r>
            <a:r>
              <a:rPr lang="en-US" altLang="ja-JP" sz="1600" dirty="0" smtClean="0">
                <a:latin typeface="Arial"/>
                <a:cs typeface="Arial"/>
              </a:rPr>
              <a:t>Kit) </a:t>
            </a:r>
            <a:r>
              <a:rPr lang="en-US" altLang="ja-JP" sz="1600" dirty="0">
                <a:latin typeface="Arial"/>
                <a:cs typeface="Arial"/>
              </a:rPr>
              <a:t>allows the qualitative assessment of 5hmC </a:t>
            </a:r>
            <a:r>
              <a:rPr lang="en-US" altLang="ja-JP" sz="1600" dirty="0" smtClean="0">
                <a:latin typeface="Arial"/>
                <a:cs typeface="Arial"/>
              </a:rPr>
              <a:t>oxidation and BS conversion. </a:t>
            </a:r>
            <a:r>
              <a:rPr lang="en-US" altLang="ja-JP" sz="1600" dirty="0">
                <a:latin typeface="Arial"/>
                <a:cs typeface="Arial"/>
              </a:rPr>
              <a:t>Indigestion of the </a:t>
            </a:r>
            <a:r>
              <a:rPr lang="en-US" altLang="ja-JP" sz="1600" dirty="0" smtClean="0">
                <a:latin typeface="Arial"/>
                <a:cs typeface="Arial"/>
              </a:rPr>
              <a:t>Digestion Control by </a:t>
            </a:r>
            <a:r>
              <a:rPr lang="en-US" altLang="ja-JP" sz="1600" dirty="0" err="1">
                <a:latin typeface="Arial"/>
                <a:cs typeface="Arial"/>
              </a:rPr>
              <a:t>TaqI</a:t>
            </a:r>
            <a:r>
              <a:rPr lang="en-US" altLang="ja-JP" sz="1600" dirty="0">
                <a:latin typeface="Arial"/>
                <a:cs typeface="Arial"/>
              </a:rPr>
              <a:t> after oxBS treatment </a:t>
            </a:r>
            <a:r>
              <a:rPr lang="en-US" altLang="ja-JP" sz="1600" dirty="0" smtClean="0">
                <a:latin typeface="Arial"/>
                <a:cs typeface="Arial"/>
              </a:rPr>
              <a:t>indicates </a:t>
            </a:r>
            <a:r>
              <a:rPr lang="en-US" altLang="ja-JP" sz="1600" dirty="0">
                <a:latin typeface="Arial"/>
                <a:cs typeface="Arial"/>
              </a:rPr>
              <a:t>complete conversion of 5hmC to Thymine, while full digestion to two bands (approximately 40 and 60 </a:t>
            </a:r>
            <a:r>
              <a:rPr lang="en-US" altLang="ja-JP" sz="1600" dirty="0" err="1">
                <a:latin typeface="Arial"/>
                <a:cs typeface="Arial"/>
              </a:rPr>
              <a:t>bp</a:t>
            </a:r>
            <a:r>
              <a:rPr lang="en-US" altLang="ja-JP" sz="1600" dirty="0">
                <a:latin typeface="Arial"/>
                <a:cs typeface="Arial"/>
              </a:rPr>
              <a:t>) after BS treatment </a:t>
            </a:r>
            <a:r>
              <a:rPr lang="en-US" altLang="ja-JP" sz="1600" dirty="0" smtClean="0">
                <a:latin typeface="Arial"/>
                <a:cs typeface="Arial"/>
              </a:rPr>
              <a:t>represents </a:t>
            </a:r>
            <a:r>
              <a:rPr lang="en-US" altLang="ja-JP" sz="1600" dirty="0">
                <a:latin typeface="Arial"/>
                <a:cs typeface="Arial"/>
              </a:rPr>
              <a:t>correct BS conversion. </a:t>
            </a:r>
            <a:r>
              <a:rPr lang="en-US" altLang="ja-JP" sz="1600" dirty="0" smtClean="0">
                <a:latin typeface="Arial"/>
                <a:cs typeface="Arial"/>
              </a:rPr>
              <a:t>Gel electrophoregrams</a:t>
            </a:r>
            <a:r>
              <a:rPr lang="en-US" altLang="ja-JP" sz="1600" dirty="0">
                <a:latin typeface="Arial"/>
                <a:cs typeface="Arial"/>
              </a:rPr>
              <a:t> </a:t>
            </a:r>
            <a:r>
              <a:rPr lang="en-US" altLang="ja-JP" sz="1600" dirty="0" smtClean="0">
                <a:latin typeface="Arial"/>
                <a:cs typeface="Arial"/>
              </a:rPr>
              <a:t>using Agilent 2100 Bioanalyzer </a:t>
            </a:r>
            <a:r>
              <a:rPr lang="en-US" altLang="ja-JP" sz="1600" dirty="0">
                <a:latin typeface="Arial"/>
                <a:cs typeface="Arial"/>
              </a:rPr>
              <a:t>for </a:t>
            </a:r>
            <a:r>
              <a:rPr lang="en-GB" altLang="ja-JP" sz="1600" dirty="0">
                <a:latin typeface="Arial"/>
                <a:cs typeface="Arial"/>
              </a:rPr>
              <a:t>the blood of </a:t>
            </a:r>
            <a:r>
              <a:rPr lang="en-US" altLang="ja-JP" sz="1600" dirty="0">
                <a:latin typeface="Arial"/>
                <a:cs typeface="Arial"/>
              </a:rPr>
              <a:t>three KOS14 patients (Pt1–Pt3)</a:t>
            </a:r>
            <a:r>
              <a:rPr lang="en-GB" altLang="ja-JP" sz="1600" dirty="0">
                <a:latin typeface="Arial"/>
                <a:cs typeface="Arial"/>
              </a:rPr>
              <a:t>, the control blood, and control brain </a:t>
            </a:r>
            <a:r>
              <a:rPr lang="en-GB" altLang="ja-JP" sz="1600" dirty="0" smtClean="0">
                <a:latin typeface="Arial"/>
                <a:cs typeface="Arial"/>
              </a:rPr>
              <a:t>samples, coupled with </a:t>
            </a:r>
            <a:r>
              <a:rPr lang="en-GB" altLang="ja-JP" sz="1600" dirty="0">
                <a:latin typeface="Arial"/>
                <a:cs typeface="Arial"/>
              </a:rPr>
              <a:t>technical replicates </a:t>
            </a:r>
            <a:r>
              <a:rPr lang="en-US" altLang="ja-JP" sz="1600" dirty="0">
                <a:latin typeface="Arial"/>
                <a:cs typeface="Arial"/>
              </a:rPr>
              <a:t>(R1 and R2</a:t>
            </a:r>
            <a:r>
              <a:rPr lang="en-US" altLang="ja-JP" sz="1600" dirty="0" smtClean="0">
                <a:latin typeface="Arial"/>
                <a:cs typeface="Arial"/>
              </a:rPr>
              <a:t>), are shown. </a:t>
            </a:r>
            <a:endParaRPr kumimoji="1" lang="ja-JP" altLang="en-US" sz="16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73754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7772</TotalTime>
  <Words>180</Words>
  <Application>Microsoft Macintosh PowerPoint</Application>
  <PresentationFormat>A4 210x297 mm</PresentationFormat>
  <Paragraphs>53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National Tokyo Medical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Yamazawa Kazuki</dc:creator>
  <cp:lastModifiedBy>Yamazawa Kazuki</cp:lastModifiedBy>
  <cp:revision>39</cp:revision>
  <dcterms:created xsi:type="dcterms:W3CDTF">2015-05-21T08:27:10Z</dcterms:created>
  <dcterms:modified xsi:type="dcterms:W3CDTF">2015-07-30T03:25:43Z</dcterms:modified>
</cp:coreProperties>
</file>