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7772400" cy="10058400"/>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p:cViewPr>
        <p:scale>
          <a:sx n="100" d="100"/>
          <a:sy n="100" d="100"/>
        </p:scale>
        <p:origin x="-2526" y="69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79"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7/13/2015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7/13/2015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5"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7/13/2015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7/13/2015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7/13/2015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88620" y="402335"/>
            <a:ext cx="6995159" cy="160934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388620" y="2313432"/>
            <a:ext cx="6995159"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642616" y="9354312"/>
            <a:ext cx="2487167"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7/13/2015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‹Nr.›</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5.xml"/><Relationship Id="rId5" Type="http://schemas.openxmlformats.org/officeDocument/2006/relationships/image" Target="../media/image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824174" y="533400"/>
            <a:ext cx="2312330" cy="184666"/>
          </a:xfrm>
          <a:prstGeom prst="rect">
            <a:avLst/>
          </a:prstGeom>
        </p:spPr>
        <p:txBody>
          <a:bodyPr vert="horz" wrap="square" lIns="0" tIns="0" rIns="0" bIns="0" rtlCol="0">
            <a:spAutoFit/>
          </a:bodyPr>
          <a:lstStyle/>
          <a:p>
            <a:pPr marL="12700">
              <a:lnSpc>
                <a:spcPct val="100000"/>
              </a:lnSpc>
            </a:pPr>
            <a:r>
              <a:rPr sz="1200" b="1" dirty="0">
                <a:latin typeface="Verdana" panose="020B0604030504040204" pitchFamily="34" charset="0"/>
                <a:ea typeface="Verdana" panose="020B0604030504040204" pitchFamily="34" charset="0"/>
                <a:cs typeface="Verdana" panose="020B0604030504040204" pitchFamily="34" charset="0"/>
              </a:rPr>
              <a:t>Supplementary </a:t>
            </a:r>
            <a:r>
              <a:rPr sz="1200" b="1" spc="-5" dirty="0">
                <a:latin typeface="Verdana" panose="020B0604030504040204" pitchFamily="34" charset="0"/>
                <a:ea typeface="Verdana" panose="020B0604030504040204" pitchFamily="34" charset="0"/>
                <a:cs typeface="Verdana" panose="020B0604030504040204" pitchFamily="34" charset="0"/>
              </a:rPr>
              <a:t>F</a:t>
            </a:r>
            <a:r>
              <a:rPr sz="1200" b="1" dirty="0">
                <a:latin typeface="Verdana" panose="020B0604030504040204" pitchFamily="34" charset="0"/>
                <a:ea typeface="Verdana" panose="020B0604030504040204" pitchFamily="34" charset="0"/>
                <a:cs typeface="Verdana" panose="020B0604030504040204" pitchFamily="34" charset="0"/>
              </a:rPr>
              <a:t>igure S1</a:t>
            </a:r>
            <a:endParaRPr sz="1200" dirty="0">
              <a:latin typeface="Verdana" panose="020B0604030504040204" pitchFamily="34" charset="0"/>
              <a:ea typeface="Verdana" panose="020B0604030504040204" pitchFamily="34" charset="0"/>
              <a:cs typeface="Verdana" panose="020B0604030504040204" pitchFamily="34" charset="0"/>
            </a:endParaRPr>
          </a:p>
        </p:txBody>
      </p:sp>
      <p:sp>
        <p:nvSpPr>
          <p:cNvPr id="3" name="object 3"/>
          <p:cNvSpPr txBox="1"/>
          <p:nvPr/>
        </p:nvSpPr>
        <p:spPr>
          <a:xfrm>
            <a:off x="1073505" y="5249011"/>
            <a:ext cx="5589270" cy="2000548"/>
          </a:xfrm>
          <a:prstGeom prst="rect">
            <a:avLst/>
          </a:prstGeom>
        </p:spPr>
        <p:txBody>
          <a:bodyPr vert="horz" wrap="square" lIns="0" tIns="0" rIns="0" bIns="0" rtlCol="0">
            <a:spAutoFit/>
          </a:bodyPr>
          <a:lstStyle/>
          <a:p>
            <a:pPr marL="12700" marR="6350" indent="0" algn="just">
              <a:lnSpc>
                <a:spcPct val="100000"/>
              </a:lnSpc>
            </a:pPr>
            <a:r>
              <a:rPr sz="1000" b="1" dirty="0" smtClean="0">
                <a:latin typeface="Verdana" panose="020B0604030504040204" pitchFamily="34" charset="0"/>
                <a:ea typeface="Verdana" panose="020B0604030504040204" pitchFamily="34" charset="0"/>
                <a:cs typeface="Verdana" panose="020B0604030504040204" pitchFamily="34" charset="0"/>
              </a:rPr>
              <a:t>FACS </a:t>
            </a:r>
            <a:r>
              <a:rPr sz="1000" b="1" dirty="0">
                <a:latin typeface="Verdana" panose="020B0604030504040204" pitchFamily="34" charset="0"/>
                <a:ea typeface="Verdana" panose="020B0604030504040204" pitchFamily="34" charset="0"/>
                <a:cs typeface="Verdana" panose="020B0604030504040204" pitchFamily="34" charset="0"/>
              </a:rPr>
              <a:t>dot plot panels for </a:t>
            </a:r>
            <a:r>
              <a:rPr sz="1000" b="1" dirty="0" err="1">
                <a:latin typeface="Verdana" panose="020B0604030504040204" pitchFamily="34" charset="0"/>
                <a:ea typeface="Verdana" panose="020B0604030504040204" pitchFamily="34" charset="0"/>
                <a:cs typeface="Verdana" panose="020B0604030504040204" pitchFamily="34" charset="0"/>
              </a:rPr>
              <a:t>splenocyte</a:t>
            </a:r>
            <a:r>
              <a:rPr sz="1000" b="1" dirty="0">
                <a:latin typeface="Verdana" panose="020B0604030504040204" pitchFamily="34" charset="0"/>
                <a:ea typeface="Verdana" panose="020B0604030504040204" pitchFamily="34" charset="0"/>
                <a:cs typeface="Verdana" panose="020B0604030504040204" pitchFamily="34" charset="0"/>
              </a:rPr>
              <a:t> </a:t>
            </a:r>
            <a:r>
              <a:rPr lang="de-DE" sz="1000" b="1" dirty="0" err="1" smtClean="0">
                <a:latin typeface="Verdana" panose="020B0604030504040204" pitchFamily="34" charset="0"/>
                <a:ea typeface="Verdana" panose="020B0604030504040204" pitchFamily="34" charset="0"/>
                <a:cs typeface="Verdana" panose="020B0604030504040204" pitchFamily="34" charset="0"/>
              </a:rPr>
              <a:t>sub</a:t>
            </a:r>
            <a:r>
              <a:rPr sz="1000" b="1" dirty="0" smtClean="0">
                <a:latin typeface="Verdana" panose="020B0604030504040204" pitchFamily="34" charset="0"/>
                <a:ea typeface="Verdana" panose="020B0604030504040204" pitchFamily="34" charset="0"/>
                <a:cs typeface="Verdana" panose="020B0604030504040204" pitchFamily="34" charset="0"/>
              </a:rPr>
              <a:t>populations</a:t>
            </a:r>
            <a:r>
              <a:rPr sz="1000" b="1" dirty="0">
                <a:latin typeface="Verdana" panose="020B0604030504040204" pitchFamily="34" charset="0"/>
                <a:ea typeface="Verdana" panose="020B0604030504040204" pitchFamily="34" charset="0"/>
                <a:cs typeface="Verdana" panose="020B0604030504040204" pitchFamily="34" charset="0"/>
              </a:rPr>
              <a:t>. </a:t>
            </a:r>
            <a:r>
              <a:rPr sz="1000" dirty="0">
                <a:latin typeface="Verdana" panose="020B0604030504040204" pitchFamily="34" charset="0"/>
                <a:ea typeface="Verdana" panose="020B0604030504040204" pitchFamily="34" charset="0"/>
                <a:cs typeface="Verdana" panose="020B0604030504040204" pitchFamily="34" charset="0"/>
              </a:rPr>
              <a:t>The panels show exemplary data for four selected leukocyte subtypes out of 41 phenotypes that were analyzed in the study. The axes provide fluorescence intensities for the fluorochromes</a:t>
            </a:r>
            <a:r>
              <a:rPr sz="1000" spc="-5" dirty="0">
                <a:latin typeface="Verdana" panose="020B0604030504040204" pitchFamily="34" charset="0"/>
                <a:ea typeface="Verdana" panose="020B0604030504040204" pitchFamily="34" charset="0"/>
                <a:cs typeface="Verdana" panose="020B0604030504040204" pitchFamily="34" charset="0"/>
              </a:rPr>
              <a:t> </a:t>
            </a:r>
            <a:r>
              <a:rPr sz="1000" i="1" dirty="0">
                <a:latin typeface="Verdana" panose="020B0604030504040204" pitchFamily="34" charset="0"/>
                <a:ea typeface="Verdana" panose="020B0604030504040204" pitchFamily="34" charset="0"/>
                <a:cs typeface="Verdana" panose="020B0604030504040204" pitchFamily="34" charset="0"/>
              </a:rPr>
              <a:t>Alkaline Phosphate Conjugated</a:t>
            </a:r>
            <a:r>
              <a:rPr sz="1000" i="1" spc="-5" dirty="0">
                <a:latin typeface="Verdana" panose="020B0604030504040204" pitchFamily="34" charset="0"/>
                <a:ea typeface="Verdana" panose="020B0604030504040204" pitchFamily="34" charset="0"/>
                <a:cs typeface="Verdana" panose="020B0604030504040204" pitchFamily="34" charset="0"/>
              </a:rPr>
              <a:t> </a:t>
            </a:r>
            <a:r>
              <a:rPr sz="1000" dirty="0">
                <a:latin typeface="Verdana" panose="020B0604030504040204" pitchFamily="34" charset="0"/>
                <a:ea typeface="Verdana" panose="020B0604030504040204" pitchFamily="34" charset="0"/>
                <a:cs typeface="Verdana" panose="020B0604030504040204" pitchFamily="34" charset="0"/>
              </a:rPr>
              <a:t>(APC), </a:t>
            </a:r>
            <a:r>
              <a:rPr sz="1000" i="1" dirty="0">
                <a:latin typeface="Verdana" panose="020B0604030504040204" pitchFamily="34" charset="0"/>
                <a:ea typeface="Verdana" panose="020B0604030504040204" pitchFamily="34" charset="0"/>
                <a:cs typeface="Verdana" panose="020B0604030504040204" pitchFamily="34" charset="0"/>
              </a:rPr>
              <a:t>Peridinin chlorophyll protein-Cy5.5 </a:t>
            </a:r>
            <a:r>
              <a:rPr sz="1000" dirty="0">
                <a:latin typeface="Verdana" panose="020B0604030504040204" pitchFamily="34" charset="0"/>
                <a:ea typeface="Verdana" panose="020B0604030504040204" pitchFamily="34" charset="0"/>
                <a:cs typeface="Verdana" panose="020B0604030504040204" pitchFamily="34" charset="0"/>
              </a:rPr>
              <a:t>(PerCP-Cy5.5), </a:t>
            </a:r>
            <a:r>
              <a:rPr sz="1000" i="1" dirty="0">
                <a:latin typeface="Verdana" panose="020B0604030504040204" pitchFamily="34" charset="0"/>
                <a:ea typeface="Verdana" panose="020B0604030504040204" pitchFamily="34" charset="0"/>
                <a:cs typeface="Verdana" panose="020B0604030504040204" pitchFamily="34" charset="0"/>
              </a:rPr>
              <a:t>Fluorescein Isothiocyanate Conjugated</a:t>
            </a:r>
            <a:r>
              <a:rPr sz="1000" i="1" spc="-5" dirty="0">
                <a:latin typeface="Verdana" panose="020B0604030504040204" pitchFamily="34" charset="0"/>
                <a:ea typeface="Verdana" panose="020B0604030504040204" pitchFamily="34" charset="0"/>
                <a:cs typeface="Verdana" panose="020B0604030504040204" pitchFamily="34" charset="0"/>
              </a:rPr>
              <a:t> </a:t>
            </a:r>
            <a:r>
              <a:rPr sz="1000" dirty="0">
                <a:latin typeface="Verdana" panose="020B0604030504040204" pitchFamily="34" charset="0"/>
                <a:ea typeface="Verdana" panose="020B0604030504040204" pitchFamily="34" charset="0"/>
                <a:cs typeface="Verdana" panose="020B0604030504040204" pitchFamily="34" charset="0"/>
              </a:rPr>
              <a:t>(FITC) and </a:t>
            </a:r>
            <a:r>
              <a:rPr sz="1000" i="1" dirty="0">
                <a:latin typeface="Verdana" panose="020B0604030504040204" pitchFamily="34" charset="0"/>
                <a:ea typeface="Verdana" panose="020B0604030504040204" pitchFamily="34" charset="0"/>
                <a:cs typeface="Verdana" panose="020B0604030504040204" pitchFamily="34" charset="0"/>
              </a:rPr>
              <a:t>Phycoerythrin</a:t>
            </a:r>
            <a:r>
              <a:rPr sz="1000" i="1" spc="-5" dirty="0">
                <a:latin typeface="Verdana" panose="020B0604030504040204" pitchFamily="34" charset="0"/>
                <a:ea typeface="Verdana" panose="020B0604030504040204" pitchFamily="34" charset="0"/>
                <a:cs typeface="Verdana" panose="020B0604030504040204" pitchFamily="34" charset="0"/>
              </a:rPr>
              <a:t> </a:t>
            </a:r>
            <a:r>
              <a:rPr sz="1000" dirty="0">
                <a:latin typeface="Verdana" panose="020B0604030504040204" pitchFamily="34" charset="0"/>
                <a:ea typeface="Verdana" panose="020B0604030504040204" pitchFamily="34" charset="0"/>
                <a:cs typeface="Verdana" panose="020B0604030504040204" pitchFamily="34" charset="0"/>
              </a:rPr>
              <a:t>(PE), which were used as antibody conjugates as indicated. For each quadrant, the cell frequencies are given as percentage of all gated cells (100%). (A) CD8/CD3 (B) CD4/CD3 (C) CD4/CD8 and (D) B220/CD3 staining. Cells in the lower left quadrant are negative for both markers. Cells that stain positive for one of the two markers and negative for the other one are localized in the lower right and </a:t>
            </a:r>
            <a:r>
              <a:rPr sz="1000" dirty="0" smtClean="0">
                <a:latin typeface="Verdana" panose="020B0604030504040204" pitchFamily="34" charset="0"/>
                <a:ea typeface="Verdana" panose="020B0604030504040204" pitchFamily="34" charset="0"/>
                <a:cs typeface="Verdana" panose="020B0604030504040204" pitchFamily="34" charset="0"/>
              </a:rPr>
              <a:t>u</a:t>
            </a:r>
            <a:r>
              <a:rPr lang="de-DE" sz="1000" dirty="0" smtClean="0">
                <a:latin typeface="Verdana" panose="020B0604030504040204" pitchFamily="34" charset="0"/>
                <a:ea typeface="Verdana" panose="020B0604030504040204" pitchFamily="34" charset="0"/>
                <a:cs typeface="Verdana" panose="020B0604030504040204" pitchFamily="34" charset="0"/>
              </a:rPr>
              <a:t>p</a:t>
            </a:r>
            <a:r>
              <a:rPr sz="1000" dirty="0" smtClean="0">
                <a:latin typeface="Verdana" panose="020B0604030504040204" pitchFamily="34" charset="0"/>
                <a:ea typeface="Verdana" panose="020B0604030504040204" pitchFamily="34" charset="0"/>
                <a:cs typeface="Verdana" panose="020B0604030504040204" pitchFamily="34" charset="0"/>
              </a:rPr>
              <a:t>per </a:t>
            </a:r>
            <a:r>
              <a:rPr sz="1000" dirty="0">
                <a:latin typeface="Verdana" panose="020B0604030504040204" pitchFamily="34" charset="0"/>
                <a:ea typeface="Verdana" panose="020B0604030504040204" pitchFamily="34" charset="0"/>
                <a:cs typeface="Verdana" panose="020B0604030504040204" pitchFamily="34" charset="0"/>
              </a:rPr>
              <a:t>left quadrant, respectively. The upper right quadrant contains </a:t>
            </a:r>
            <a:r>
              <a:rPr sz="1000" dirty="0" smtClean="0">
                <a:latin typeface="Verdana" panose="020B0604030504040204" pitchFamily="34" charset="0"/>
                <a:ea typeface="Verdana" panose="020B0604030504040204" pitchFamily="34" charset="0"/>
                <a:cs typeface="Verdana" panose="020B0604030504040204" pitchFamily="34" charset="0"/>
              </a:rPr>
              <a:t>double-positive </a:t>
            </a:r>
            <a:r>
              <a:rPr sz="1000" dirty="0">
                <a:latin typeface="Verdana" panose="020B0604030504040204" pitchFamily="34" charset="0"/>
                <a:ea typeface="Verdana" panose="020B0604030504040204" pitchFamily="34" charset="0"/>
                <a:cs typeface="Verdana" panose="020B0604030504040204" pitchFamily="34" charset="0"/>
              </a:rPr>
              <a:t>cells. The latter fraction represents 17%  and 13% of all gated cells in the case of CD8/CD3 (A) and CD4/CD3 (B), respectively, but is very small in the case of </a:t>
            </a:r>
            <a:r>
              <a:rPr sz="1000" dirty="0" smtClean="0">
                <a:latin typeface="Verdana" panose="020B0604030504040204" pitchFamily="34" charset="0"/>
                <a:ea typeface="Verdana" panose="020B0604030504040204" pitchFamily="34" charset="0"/>
                <a:cs typeface="Verdana" panose="020B0604030504040204" pitchFamily="34" charset="0"/>
              </a:rPr>
              <a:t>CD4/CD8</a:t>
            </a:r>
            <a:r>
              <a:rPr lang="de-DE" sz="1000" dirty="0" smtClean="0">
                <a:latin typeface="Verdana" panose="020B0604030504040204" pitchFamily="34" charset="0"/>
                <a:ea typeface="Verdana" panose="020B0604030504040204" pitchFamily="34" charset="0"/>
                <a:cs typeface="Verdana" panose="020B0604030504040204" pitchFamily="34" charset="0"/>
              </a:rPr>
              <a:t> </a:t>
            </a:r>
            <a:r>
              <a:rPr sz="1000" dirty="0" smtClean="0">
                <a:latin typeface="Verdana" panose="020B0604030504040204" pitchFamily="34" charset="0"/>
                <a:ea typeface="Verdana" panose="020B0604030504040204" pitchFamily="34" charset="0"/>
                <a:cs typeface="Verdana" panose="020B0604030504040204" pitchFamily="34" charset="0"/>
              </a:rPr>
              <a:t>(C</a:t>
            </a:r>
            <a:r>
              <a:rPr sz="1000" dirty="0">
                <a:latin typeface="Verdana" panose="020B0604030504040204" pitchFamily="34" charset="0"/>
                <a:ea typeface="Verdana" panose="020B0604030504040204" pitchFamily="34" charset="0"/>
                <a:cs typeface="Verdana" panose="020B0604030504040204" pitchFamily="34" charset="0"/>
              </a:rPr>
              <a:t>) and B220/CD3 (D).</a:t>
            </a:r>
          </a:p>
        </p:txBody>
      </p:sp>
      <p:sp>
        <p:nvSpPr>
          <p:cNvPr id="4" name="object 4"/>
          <p:cNvSpPr txBox="1"/>
          <p:nvPr/>
        </p:nvSpPr>
        <p:spPr>
          <a:xfrm>
            <a:off x="1599276" y="1773204"/>
            <a:ext cx="164465" cy="574675"/>
          </a:xfrm>
          <a:prstGeom prst="rect">
            <a:avLst/>
          </a:prstGeom>
        </p:spPr>
        <p:txBody>
          <a:bodyPr vert="vert270" wrap="square" lIns="0" tIns="0" rIns="0" bIns="0" rtlCol="0">
            <a:spAutoFit/>
          </a:bodyPr>
          <a:lstStyle/>
          <a:p>
            <a:pPr marL="12700">
              <a:lnSpc>
                <a:spcPct val="100000"/>
              </a:lnSpc>
            </a:pPr>
            <a:r>
              <a:rPr sz="1000" b="1" dirty="0">
                <a:latin typeface="Times New Roman"/>
                <a:cs typeface="Times New Roman"/>
              </a:rPr>
              <a:t>CD3-APC</a:t>
            </a:r>
            <a:endParaRPr sz="1000">
              <a:latin typeface="Times New Roman"/>
              <a:cs typeface="Times New Roman"/>
            </a:endParaRPr>
          </a:p>
        </p:txBody>
      </p:sp>
      <p:sp>
        <p:nvSpPr>
          <p:cNvPr id="5" name="object 5"/>
          <p:cNvSpPr/>
          <p:nvPr/>
        </p:nvSpPr>
        <p:spPr>
          <a:xfrm>
            <a:off x="1825561" y="1253134"/>
            <a:ext cx="1583575" cy="1533702"/>
          </a:xfrm>
          <a:prstGeom prst="rect">
            <a:avLst/>
          </a:prstGeom>
          <a:blipFill>
            <a:blip r:embed="rId2" cstate="print"/>
            <a:stretch>
              <a:fillRect/>
            </a:stretch>
          </a:blipFill>
        </p:spPr>
        <p:txBody>
          <a:bodyPr wrap="square" lIns="0" tIns="0" rIns="0" bIns="0" rtlCol="0">
            <a:spAutoFit/>
          </a:bodyPr>
          <a:lstStyle/>
          <a:p>
            <a:endParaRPr/>
          </a:p>
        </p:txBody>
      </p:sp>
      <p:sp>
        <p:nvSpPr>
          <p:cNvPr id="6" name="object 6"/>
          <p:cNvSpPr txBox="1"/>
          <p:nvPr/>
        </p:nvSpPr>
        <p:spPr>
          <a:xfrm>
            <a:off x="2052000" y="1432800"/>
            <a:ext cx="424698" cy="138499"/>
          </a:xfrm>
          <a:prstGeom prst="rect">
            <a:avLst/>
          </a:prstGeom>
        </p:spPr>
        <p:txBody>
          <a:bodyPr vert="horz" wrap="square" lIns="0" tIns="0" rIns="0" bIns="0" rtlCol="0">
            <a:spAutoFit/>
          </a:bodyPr>
          <a:lstStyle/>
          <a:p>
            <a:pPr marL="12700">
              <a:lnSpc>
                <a:spcPct val="100000"/>
              </a:lnSpc>
            </a:pPr>
            <a:r>
              <a:rPr lang="de-DE" sz="900" b="1" dirty="0" smtClean="0">
                <a:latin typeface="Times New Roman"/>
                <a:cs typeface="Times New Roman"/>
              </a:rPr>
              <a:t>19.6</a:t>
            </a:r>
            <a:r>
              <a:rPr sz="900" b="1" dirty="0" smtClean="0">
                <a:latin typeface="Times New Roman"/>
                <a:cs typeface="Times New Roman"/>
              </a:rPr>
              <a:t> </a:t>
            </a:r>
            <a:r>
              <a:rPr sz="900" b="1" dirty="0">
                <a:latin typeface="Times New Roman"/>
                <a:cs typeface="Times New Roman"/>
              </a:rPr>
              <a:t>%</a:t>
            </a:r>
          </a:p>
        </p:txBody>
      </p:sp>
      <p:sp>
        <p:nvSpPr>
          <p:cNvPr id="7" name="object 7"/>
          <p:cNvSpPr txBox="1"/>
          <p:nvPr/>
        </p:nvSpPr>
        <p:spPr>
          <a:xfrm>
            <a:off x="2020442" y="2615419"/>
            <a:ext cx="1124585" cy="359073"/>
          </a:xfrm>
          <a:prstGeom prst="rect">
            <a:avLst/>
          </a:prstGeom>
        </p:spPr>
        <p:txBody>
          <a:bodyPr vert="horz" wrap="square" lIns="0" tIns="0" rIns="0" bIns="0" rtlCol="0">
            <a:spAutoFit/>
          </a:bodyPr>
          <a:lstStyle/>
          <a:p>
            <a:pPr>
              <a:lnSpc>
                <a:spcPts val="550"/>
              </a:lnSpc>
              <a:spcBef>
                <a:spcPts val="47"/>
              </a:spcBef>
            </a:pPr>
            <a:endParaRPr sz="550" dirty="0" smtClean="0"/>
          </a:p>
          <a:p>
            <a:pPr>
              <a:lnSpc>
                <a:spcPts val="1000"/>
              </a:lnSpc>
            </a:pPr>
            <a:endParaRPr sz="1000" dirty="0" smtClean="0"/>
          </a:p>
          <a:p>
            <a:pPr marL="52069">
              <a:lnSpc>
                <a:spcPct val="100000"/>
              </a:lnSpc>
            </a:pPr>
            <a:r>
              <a:rPr sz="1000" b="1" spc="-10" dirty="0" smtClean="0">
                <a:latin typeface="Times New Roman"/>
                <a:cs typeface="Times New Roman"/>
              </a:rPr>
              <a:t>CD8-</a:t>
            </a:r>
            <a:r>
              <a:rPr sz="1000" b="1" spc="-5" dirty="0" smtClean="0">
                <a:latin typeface="Times New Roman"/>
                <a:cs typeface="Times New Roman"/>
              </a:rPr>
              <a:t>PerCP.Cy5.5</a:t>
            </a:r>
            <a:endParaRPr sz="1000" dirty="0">
              <a:latin typeface="Times New Roman"/>
              <a:cs typeface="Times New Roman"/>
            </a:endParaRPr>
          </a:p>
        </p:txBody>
      </p:sp>
      <p:sp>
        <p:nvSpPr>
          <p:cNvPr id="8" name="object 8"/>
          <p:cNvSpPr txBox="1"/>
          <p:nvPr/>
        </p:nvSpPr>
        <p:spPr>
          <a:xfrm>
            <a:off x="2788958" y="1431519"/>
            <a:ext cx="411442" cy="138499"/>
          </a:xfrm>
          <a:prstGeom prst="rect">
            <a:avLst/>
          </a:prstGeom>
        </p:spPr>
        <p:txBody>
          <a:bodyPr vert="horz" wrap="square" lIns="0" tIns="0" rIns="0" bIns="0" rtlCol="0">
            <a:spAutoFit/>
          </a:bodyPr>
          <a:lstStyle/>
          <a:p>
            <a:pPr marL="12700">
              <a:lnSpc>
                <a:spcPct val="100000"/>
              </a:lnSpc>
            </a:pPr>
            <a:r>
              <a:rPr sz="900" b="1" dirty="0" smtClean="0">
                <a:latin typeface="Times New Roman"/>
                <a:cs typeface="Times New Roman"/>
              </a:rPr>
              <a:t>17</a:t>
            </a:r>
            <a:r>
              <a:rPr lang="de-DE" sz="900" b="1" dirty="0">
                <a:latin typeface="Times New Roman"/>
                <a:cs typeface="Times New Roman"/>
              </a:rPr>
              <a:t>.</a:t>
            </a:r>
            <a:r>
              <a:rPr lang="de-DE" sz="900" b="1" dirty="0" smtClean="0">
                <a:latin typeface="Times New Roman"/>
                <a:cs typeface="Times New Roman"/>
              </a:rPr>
              <a:t>2</a:t>
            </a:r>
            <a:r>
              <a:rPr sz="900" b="1" dirty="0" smtClean="0">
                <a:latin typeface="Times New Roman"/>
                <a:cs typeface="Times New Roman"/>
              </a:rPr>
              <a:t> </a:t>
            </a:r>
            <a:r>
              <a:rPr sz="900" b="1" dirty="0">
                <a:latin typeface="Times New Roman"/>
                <a:cs typeface="Times New Roman"/>
              </a:rPr>
              <a:t>%</a:t>
            </a:r>
          </a:p>
        </p:txBody>
      </p:sp>
      <p:sp>
        <p:nvSpPr>
          <p:cNvPr id="9" name="object 9"/>
          <p:cNvSpPr txBox="1"/>
          <p:nvPr/>
        </p:nvSpPr>
        <p:spPr>
          <a:xfrm>
            <a:off x="1265631" y="1386560"/>
            <a:ext cx="130810" cy="184666"/>
          </a:xfrm>
          <a:prstGeom prst="rect">
            <a:avLst/>
          </a:prstGeom>
        </p:spPr>
        <p:txBody>
          <a:bodyPr vert="horz" wrap="square" lIns="0" tIns="0" rIns="0" bIns="0" rtlCol="0">
            <a:spAutoFit/>
          </a:bodyPr>
          <a:lstStyle/>
          <a:p>
            <a:pPr marL="12700">
              <a:lnSpc>
                <a:spcPct val="100000"/>
              </a:lnSpc>
            </a:pPr>
            <a:r>
              <a:rPr sz="1200" b="1" dirty="0">
                <a:latin typeface="Verdana" panose="020B0604030504040204" pitchFamily="34" charset="0"/>
                <a:ea typeface="Verdana" panose="020B0604030504040204" pitchFamily="34" charset="0"/>
                <a:cs typeface="Verdana" panose="020B0604030504040204" pitchFamily="34" charset="0"/>
              </a:rPr>
              <a:t>A</a:t>
            </a:r>
          </a:p>
        </p:txBody>
      </p:sp>
      <p:sp>
        <p:nvSpPr>
          <p:cNvPr id="10" name="object 10"/>
          <p:cNvSpPr txBox="1"/>
          <p:nvPr/>
        </p:nvSpPr>
        <p:spPr>
          <a:xfrm>
            <a:off x="4245279" y="1747475"/>
            <a:ext cx="164465" cy="574675"/>
          </a:xfrm>
          <a:prstGeom prst="rect">
            <a:avLst/>
          </a:prstGeom>
        </p:spPr>
        <p:txBody>
          <a:bodyPr vert="vert270" wrap="square" lIns="0" tIns="0" rIns="0" bIns="0" rtlCol="0">
            <a:spAutoFit/>
          </a:bodyPr>
          <a:lstStyle/>
          <a:p>
            <a:pPr marL="12700">
              <a:lnSpc>
                <a:spcPct val="100000"/>
              </a:lnSpc>
            </a:pPr>
            <a:r>
              <a:rPr sz="1000" b="1" dirty="0">
                <a:latin typeface="Times New Roman"/>
                <a:cs typeface="Times New Roman"/>
              </a:rPr>
              <a:t>CD3-APC</a:t>
            </a:r>
            <a:endParaRPr sz="1000">
              <a:latin typeface="Times New Roman"/>
              <a:cs typeface="Times New Roman"/>
            </a:endParaRPr>
          </a:p>
        </p:txBody>
      </p:sp>
      <p:sp>
        <p:nvSpPr>
          <p:cNvPr id="11" name="object 11"/>
          <p:cNvSpPr/>
          <p:nvPr/>
        </p:nvSpPr>
        <p:spPr>
          <a:xfrm>
            <a:off x="4465100" y="1250001"/>
            <a:ext cx="1578665" cy="1530586"/>
          </a:xfrm>
          <a:prstGeom prst="rect">
            <a:avLst/>
          </a:prstGeom>
          <a:blipFill>
            <a:blip r:embed="rId3" cstate="print"/>
            <a:stretch>
              <a:fillRect/>
            </a:stretch>
          </a:blipFill>
        </p:spPr>
        <p:txBody>
          <a:bodyPr wrap="square" lIns="0" tIns="0" rIns="0" bIns="0" rtlCol="0">
            <a:spAutoFit/>
          </a:bodyPr>
          <a:lstStyle/>
          <a:p>
            <a:endParaRPr/>
          </a:p>
        </p:txBody>
      </p:sp>
      <p:sp>
        <p:nvSpPr>
          <p:cNvPr id="12" name="object 12"/>
          <p:cNvSpPr txBox="1"/>
          <p:nvPr/>
        </p:nvSpPr>
        <p:spPr>
          <a:xfrm>
            <a:off x="4899215" y="2810027"/>
            <a:ext cx="614045" cy="164465"/>
          </a:xfrm>
          <a:prstGeom prst="rect">
            <a:avLst/>
          </a:prstGeom>
        </p:spPr>
        <p:txBody>
          <a:bodyPr vert="horz" wrap="square" lIns="0" tIns="0" rIns="0" bIns="0" rtlCol="0">
            <a:spAutoFit/>
          </a:bodyPr>
          <a:lstStyle/>
          <a:p>
            <a:pPr marL="12700">
              <a:lnSpc>
                <a:spcPct val="100000"/>
              </a:lnSpc>
            </a:pPr>
            <a:r>
              <a:rPr sz="1000" b="1" spc="-10" dirty="0">
                <a:latin typeface="Times New Roman"/>
                <a:cs typeface="Times New Roman"/>
              </a:rPr>
              <a:t>CD4-</a:t>
            </a:r>
            <a:r>
              <a:rPr sz="1000" b="1" spc="-15" dirty="0">
                <a:latin typeface="Times New Roman"/>
                <a:cs typeface="Times New Roman"/>
              </a:rPr>
              <a:t>FITC</a:t>
            </a:r>
            <a:endParaRPr sz="1000" dirty="0">
              <a:latin typeface="Times New Roman"/>
              <a:cs typeface="Times New Roman"/>
            </a:endParaRPr>
          </a:p>
        </p:txBody>
      </p:sp>
      <p:sp>
        <p:nvSpPr>
          <p:cNvPr id="13" name="object 13"/>
          <p:cNvSpPr txBox="1"/>
          <p:nvPr/>
        </p:nvSpPr>
        <p:spPr>
          <a:xfrm>
            <a:off x="4680000" y="1411338"/>
            <a:ext cx="456504" cy="138499"/>
          </a:xfrm>
          <a:prstGeom prst="rect">
            <a:avLst/>
          </a:prstGeom>
        </p:spPr>
        <p:txBody>
          <a:bodyPr vert="horz" wrap="square" lIns="0" tIns="0" rIns="0" bIns="0" rtlCol="0">
            <a:spAutoFit/>
          </a:bodyPr>
          <a:lstStyle/>
          <a:p>
            <a:pPr marL="12700">
              <a:lnSpc>
                <a:spcPct val="100000"/>
              </a:lnSpc>
            </a:pPr>
            <a:r>
              <a:rPr sz="900" b="1" dirty="0" smtClean="0">
                <a:latin typeface="Times New Roman"/>
                <a:cs typeface="Times New Roman"/>
              </a:rPr>
              <a:t>1</a:t>
            </a:r>
            <a:r>
              <a:rPr lang="de-DE" sz="900" b="1" dirty="0" smtClean="0">
                <a:latin typeface="Times New Roman"/>
                <a:cs typeface="Times New Roman"/>
              </a:rPr>
              <a:t>8.6</a:t>
            </a:r>
            <a:r>
              <a:rPr sz="900" b="1" dirty="0" smtClean="0">
                <a:latin typeface="Times New Roman"/>
                <a:cs typeface="Times New Roman"/>
              </a:rPr>
              <a:t> </a:t>
            </a:r>
            <a:r>
              <a:rPr sz="900" b="1" dirty="0">
                <a:latin typeface="Times New Roman"/>
                <a:cs typeface="Times New Roman"/>
              </a:rPr>
              <a:t>%</a:t>
            </a:r>
          </a:p>
        </p:txBody>
      </p:sp>
      <p:sp>
        <p:nvSpPr>
          <p:cNvPr id="14" name="object 14"/>
          <p:cNvSpPr txBox="1"/>
          <p:nvPr/>
        </p:nvSpPr>
        <p:spPr>
          <a:xfrm>
            <a:off x="5410200" y="1410055"/>
            <a:ext cx="435257" cy="138499"/>
          </a:xfrm>
          <a:prstGeom prst="rect">
            <a:avLst/>
          </a:prstGeom>
        </p:spPr>
        <p:txBody>
          <a:bodyPr vert="horz" wrap="square" lIns="0" tIns="0" rIns="0" bIns="0" rtlCol="0">
            <a:spAutoFit/>
          </a:bodyPr>
          <a:lstStyle/>
          <a:p>
            <a:pPr marL="12700">
              <a:lnSpc>
                <a:spcPct val="100000"/>
              </a:lnSpc>
            </a:pPr>
            <a:r>
              <a:rPr sz="900" b="1" dirty="0" smtClean="0">
                <a:latin typeface="Times New Roman"/>
                <a:cs typeface="Times New Roman"/>
              </a:rPr>
              <a:t>18</a:t>
            </a:r>
            <a:r>
              <a:rPr lang="de-DE" sz="900" b="1" dirty="0" smtClean="0">
                <a:latin typeface="Times New Roman"/>
                <a:cs typeface="Times New Roman"/>
              </a:rPr>
              <a:t>.2</a:t>
            </a:r>
            <a:r>
              <a:rPr sz="900" b="1" dirty="0" smtClean="0">
                <a:latin typeface="Times New Roman"/>
                <a:cs typeface="Times New Roman"/>
              </a:rPr>
              <a:t> </a:t>
            </a:r>
            <a:r>
              <a:rPr sz="900" b="1" dirty="0">
                <a:latin typeface="Times New Roman"/>
                <a:cs typeface="Times New Roman"/>
              </a:rPr>
              <a:t>%</a:t>
            </a:r>
          </a:p>
        </p:txBody>
      </p:sp>
      <p:sp>
        <p:nvSpPr>
          <p:cNvPr id="15" name="object 15"/>
          <p:cNvSpPr txBox="1"/>
          <p:nvPr/>
        </p:nvSpPr>
        <p:spPr>
          <a:xfrm>
            <a:off x="5464800" y="2462783"/>
            <a:ext cx="305930" cy="138499"/>
          </a:xfrm>
          <a:prstGeom prst="rect">
            <a:avLst/>
          </a:prstGeom>
        </p:spPr>
        <p:txBody>
          <a:bodyPr vert="horz" wrap="square" lIns="0" tIns="0" rIns="0" bIns="0" rtlCol="0">
            <a:spAutoFit/>
          </a:bodyPr>
          <a:lstStyle/>
          <a:p>
            <a:pPr marL="12700">
              <a:lnSpc>
                <a:spcPct val="100000"/>
              </a:lnSpc>
            </a:pPr>
            <a:r>
              <a:rPr sz="900" b="1" dirty="0" smtClean="0">
                <a:latin typeface="Times New Roman"/>
                <a:cs typeface="Times New Roman"/>
              </a:rPr>
              <a:t>1</a:t>
            </a:r>
            <a:r>
              <a:rPr lang="de-DE" sz="900" b="1" dirty="0" smtClean="0">
                <a:latin typeface="Times New Roman"/>
                <a:cs typeface="Times New Roman"/>
              </a:rPr>
              <a:t>.1</a:t>
            </a:r>
            <a:r>
              <a:rPr sz="900" b="1" dirty="0" smtClean="0">
                <a:latin typeface="Times New Roman"/>
                <a:cs typeface="Times New Roman"/>
              </a:rPr>
              <a:t> %</a:t>
            </a:r>
            <a:endParaRPr sz="900" b="1" dirty="0">
              <a:latin typeface="Times New Roman"/>
              <a:cs typeface="Times New Roman"/>
            </a:endParaRPr>
          </a:p>
        </p:txBody>
      </p:sp>
      <p:sp>
        <p:nvSpPr>
          <p:cNvPr id="16" name="object 16"/>
          <p:cNvSpPr txBox="1"/>
          <p:nvPr/>
        </p:nvSpPr>
        <p:spPr>
          <a:xfrm>
            <a:off x="4680000" y="2468295"/>
            <a:ext cx="456504" cy="138499"/>
          </a:xfrm>
          <a:prstGeom prst="rect">
            <a:avLst/>
          </a:prstGeom>
        </p:spPr>
        <p:txBody>
          <a:bodyPr vert="horz" wrap="square" lIns="0" tIns="0" rIns="0" bIns="0" rtlCol="0">
            <a:spAutoFit/>
          </a:bodyPr>
          <a:lstStyle/>
          <a:p>
            <a:pPr marL="12700">
              <a:lnSpc>
                <a:spcPct val="100000"/>
              </a:lnSpc>
            </a:pPr>
            <a:r>
              <a:rPr sz="900" b="1" dirty="0" smtClean="0">
                <a:latin typeface="Times New Roman"/>
                <a:cs typeface="Times New Roman"/>
              </a:rPr>
              <a:t>62</a:t>
            </a:r>
            <a:r>
              <a:rPr lang="de-DE" sz="900" b="1" dirty="0" smtClean="0">
                <a:latin typeface="Times New Roman"/>
                <a:cs typeface="Times New Roman"/>
              </a:rPr>
              <a:t>.1</a:t>
            </a:r>
            <a:r>
              <a:rPr sz="900" b="1" dirty="0" smtClean="0">
                <a:latin typeface="Times New Roman"/>
                <a:cs typeface="Times New Roman"/>
              </a:rPr>
              <a:t> </a:t>
            </a:r>
            <a:r>
              <a:rPr sz="900" b="1" dirty="0">
                <a:latin typeface="Times New Roman"/>
                <a:cs typeface="Times New Roman"/>
              </a:rPr>
              <a:t>%</a:t>
            </a:r>
          </a:p>
        </p:txBody>
      </p:sp>
      <p:sp>
        <p:nvSpPr>
          <p:cNvPr id="17" name="object 17"/>
          <p:cNvSpPr txBox="1"/>
          <p:nvPr/>
        </p:nvSpPr>
        <p:spPr>
          <a:xfrm>
            <a:off x="3916692" y="1386560"/>
            <a:ext cx="122555" cy="184666"/>
          </a:xfrm>
          <a:prstGeom prst="rect">
            <a:avLst/>
          </a:prstGeom>
        </p:spPr>
        <p:txBody>
          <a:bodyPr vert="horz" wrap="square" lIns="0" tIns="0" rIns="0" bIns="0" rtlCol="0">
            <a:spAutoFit/>
          </a:bodyPr>
          <a:lstStyle/>
          <a:p>
            <a:pPr marL="12700">
              <a:lnSpc>
                <a:spcPct val="100000"/>
              </a:lnSpc>
            </a:pPr>
            <a:r>
              <a:rPr sz="1200" b="1" dirty="0">
                <a:latin typeface="Minion Pro"/>
                <a:cs typeface="Minion Pro"/>
              </a:rPr>
              <a:t>B</a:t>
            </a:r>
          </a:p>
        </p:txBody>
      </p:sp>
      <p:sp>
        <p:nvSpPr>
          <p:cNvPr id="18" name="object 18"/>
          <p:cNvSpPr txBox="1"/>
          <p:nvPr/>
        </p:nvSpPr>
        <p:spPr>
          <a:xfrm>
            <a:off x="4238812" y="3739481"/>
            <a:ext cx="164465" cy="574675"/>
          </a:xfrm>
          <a:prstGeom prst="rect">
            <a:avLst/>
          </a:prstGeom>
        </p:spPr>
        <p:txBody>
          <a:bodyPr vert="vert270" wrap="square" lIns="0" tIns="0" rIns="0" bIns="0" rtlCol="0">
            <a:spAutoFit/>
          </a:bodyPr>
          <a:lstStyle/>
          <a:p>
            <a:pPr marL="12700">
              <a:lnSpc>
                <a:spcPct val="100000"/>
              </a:lnSpc>
            </a:pPr>
            <a:r>
              <a:rPr sz="1000" b="1" dirty="0">
                <a:latin typeface="Times New Roman"/>
                <a:cs typeface="Times New Roman"/>
              </a:rPr>
              <a:t>CD3-APC</a:t>
            </a:r>
            <a:endParaRPr sz="1000">
              <a:latin typeface="Times New Roman"/>
              <a:cs typeface="Times New Roman"/>
            </a:endParaRPr>
          </a:p>
        </p:txBody>
      </p:sp>
      <p:sp>
        <p:nvSpPr>
          <p:cNvPr id="19" name="object 19"/>
          <p:cNvSpPr/>
          <p:nvPr/>
        </p:nvSpPr>
        <p:spPr>
          <a:xfrm>
            <a:off x="4454925" y="3198856"/>
            <a:ext cx="1619890" cy="1558081"/>
          </a:xfrm>
          <a:prstGeom prst="rect">
            <a:avLst/>
          </a:prstGeom>
          <a:blipFill>
            <a:blip r:embed="rId4" cstate="print"/>
            <a:stretch>
              <a:fillRect/>
            </a:stretch>
          </a:blipFill>
        </p:spPr>
        <p:txBody>
          <a:bodyPr wrap="square" lIns="0" tIns="0" rIns="0" bIns="0" rtlCol="0">
            <a:spAutoFit/>
          </a:bodyPr>
          <a:lstStyle/>
          <a:p>
            <a:endParaRPr/>
          </a:p>
        </p:txBody>
      </p:sp>
      <p:sp>
        <p:nvSpPr>
          <p:cNvPr id="20" name="object 20"/>
          <p:cNvSpPr txBox="1"/>
          <p:nvPr/>
        </p:nvSpPr>
        <p:spPr>
          <a:xfrm>
            <a:off x="4926228" y="4786376"/>
            <a:ext cx="508634" cy="164465"/>
          </a:xfrm>
          <a:prstGeom prst="rect">
            <a:avLst/>
          </a:prstGeom>
        </p:spPr>
        <p:txBody>
          <a:bodyPr vert="horz" wrap="square" lIns="0" tIns="0" rIns="0" bIns="0" rtlCol="0">
            <a:spAutoFit/>
          </a:bodyPr>
          <a:lstStyle/>
          <a:p>
            <a:pPr marL="12700">
              <a:lnSpc>
                <a:spcPct val="100000"/>
              </a:lnSpc>
            </a:pPr>
            <a:r>
              <a:rPr sz="1000" b="1" spc="-5" dirty="0">
                <a:latin typeface="Times New Roman"/>
                <a:cs typeface="Times New Roman"/>
              </a:rPr>
              <a:t>B220-PE</a:t>
            </a:r>
            <a:endParaRPr sz="1000">
              <a:latin typeface="Times New Roman"/>
              <a:cs typeface="Times New Roman"/>
            </a:endParaRPr>
          </a:p>
        </p:txBody>
      </p:sp>
      <p:sp>
        <p:nvSpPr>
          <p:cNvPr id="21" name="object 21"/>
          <p:cNvSpPr txBox="1"/>
          <p:nvPr/>
        </p:nvSpPr>
        <p:spPr>
          <a:xfrm>
            <a:off x="4680000" y="3391395"/>
            <a:ext cx="456504" cy="138499"/>
          </a:xfrm>
          <a:prstGeom prst="rect">
            <a:avLst/>
          </a:prstGeom>
        </p:spPr>
        <p:txBody>
          <a:bodyPr vert="horz" wrap="square" lIns="0" tIns="0" rIns="0" bIns="0" rtlCol="0">
            <a:spAutoFit/>
          </a:bodyPr>
          <a:lstStyle/>
          <a:p>
            <a:pPr marL="12700">
              <a:lnSpc>
                <a:spcPct val="100000"/>
              </a:lnSpc>
            </a:pPr>
            <a:r>
              <a:rPr sz="900" b="1" dirty="0" smtClean="0">
                <a:latin typeface="Times New Roman"/>
                <a:cs typeface="Times New Roman"/>
              </a:rPr>
              <a:t>3</a:t>
            </a:r>
            <a:r>
              <a:rPr lang="de-DE" sz="900" b="1" dirty="0" smtClean="0">
                <a:latin typeface="Times New Roman"/>
                <a:cs typeface="Times New Roman"/>
              </a:rPr>
              <a:t>5.7</a:t>
            </a:r>
            <a:r>
              <a:rPr sz="900" b="1" dirty="0" smtClean="0">
                <a:latin typeface="Times New Roman"/>
                <a:cs typeface="Times New Roman"/>
              </a:rPr>
              <a:t> </a:t>
            </a:r>
            <a:r>
              <a:rPr sz="900" b="1" dirty="0">
                <a:latin typeface="Times New Roman"/>
                <a:cs typeface="Times New Roman"/>
              </a:rPr>
              <a:t>%</a:t>
            </a:r>
          </a:p>
        </p:txBody>
      </p:sp>
      <p:sp>
        <p:nvSpPr>
          <p:cNvPr id="22" name="object 22"/>
          <p:cNvSpPr txBox="1"/>
          <p:nvPr/>
        </p:nvSpPr>
        <p:spPr>
          <a:xfrm>
            <a:off x="5479200" y="3390112"/>
            <a:ext cx="356338" cy="138499"/>
          </a:xfrm>
          <a:prstGeom prst="rect">
            <a:avLst/>
          </a:prstGeom>
        </p:spPr>
        <p:txBody>
          <a:bodyPr vert="horz" wrap="square" lIns="0" tIns="0" rIns="0" bIns="0" rtlCol="0">
            <a:spAutoFit/>
          </a:bodyPr>
          <a:lstStyle/>
          <a:p>
            <a:pPr marL="12700">
              <a:lnSpc>
                <a:spcPct val="100000"/>
              </a:lnSpc>
            </a:pPr>
            <a:r>
              <a:rPr lang="de-DE" sz="900" b="1" dirty="0" smtClean="0">
                <a:latin typeface="Times New Roman"/>
                <a:cs typeface="Times New Roman"/>
              </a:rPr>
              <a:t>1.</a:t>
            </a:r>
            <a:r>
              <a:rPr sz="900" b="1" dirty="0" smtClean="0">
                <a:latin typeface="Times New Roman"/>
                <a:cs typeface="Times New Roman"/>
              </a:rPr>
              <a:t>1 </a:t>
            </a:r>
            <a:r>
              <a:rPr sz="900" b="1" dirty="0">
                <a:latin typeface="Times New Roman"/>
                <a:cs typeface="Times New Roman"/>
              </a:rPr>
              <a:t>%</a:t>
            </a:r>
          </a:p>
        </p:txBody>
      </p:sp>
      <p:sp>
        <p:nvSpPr>
          <p:cNvPr id="23" name="object 23"/>
          <p:cNvSpPr txBox="1"/>
          <p:nvPr/>
        </p:nvSpPr>
        <p:spPr>
          <a:xfrm>
            <a:off x="5410200" y="4455528"/>
            <a:ext cx="377649" cy="138499"/>
          </a:xfrm>
          <a:prstGeom prst="rect">
            <a:avLst/>
          </a:prstGeom>
        </p:spPr>
        <p:txBody>
          <a:bodyPr vert="horz" wrap="square" lIns="0" tIns="0" rIns="0" bIns="0" rtlCol="0">
            <a:spAutoFit/>
          </a:bodyPr>
          <a:lstStyle/>
          <a:p>
            <a:pPr marL="12700">
              <a:lnSpc>
                <a:spcPct val="100000"/>
              </a:lnSpc>
            </a:pPr>
            <a:r>
              <a:rPr sz="900" b="1" dirty="0" smtClean="0">
                <a:latin typeface="Times New Roman"/>
                <a:cs typeface="Times New Roman"/>
              </a:rPr>
              <a:t>55</a:t>
            </a:r>
            <a:r>
              <a:rPr lang="de-DE" sz="900" b="1" dirty="0" smtClean="0">
                <a:latin typeface="Times New Roman"/>
                <a:cs typeface="Times New Roman"/>
              </a:rPr>
              <a:t>.2</a:t>
            </a:r>
            <a:r>
              <a:rPr sz="900" b="1" dirty="0" smtClean="0">
                <a:latin typeface="Times New Roman"/>
                <a:cs typeface="Times New Roman"/>
              </a:rPr>
              <a:t> </a:t>
            </a:r>
            <a:r>
              <a:rPr sz="900" b="1" dirty="0">
                <a:latin typeface="Times New Roman"/>
                <a:cs typeface="Times New Roman"/>
              </a:rPr>
              <a:t>%</a:t>
            </a:r>
          </a:p>
        </p:txBody>
      </p:sp>
      <p:sp>
        <p:nvSpPr>
          <p:cNvPr id="24" name="object 24"/>
          <p:cNvSpPr txBox="1"/>
          <p:nvPr/>
        </p:nvSpPr>
        <p:spPr>
          <a:xfrm>
            <a:off x="4680000" y="4448352"/>
            <a:ext cx="349200" cy="138499"/>
          </a:xfrm>
          <a:prstGeom prst="rect">
            <a:avLst/>
          </a:prstGeom>
        </p:spPr>
        <p:txBody>
          <a:bodyPr vert="horz" wrap="square" lIns="0" tIns="0" rIns="0" bIns="0" rtlCol="0">
            <a:spAutoFit/>
          </a:bodyPr>
          <a:lstStyle/>
          <a:p>
            <a:pPr marL="12700">
              <a:lnSpc>
                <a:spcPct val="100000"/>
              </a:lnSpc>
            </a:pPr>
            <a:r>
              <a:rPr sz="900" b="1" dirty="0" smtClean="0">
                <a:latin typeface="Times New Roman"/>
                <a:cs typeface="Times New Roman"/>
              </a:rPr>
              <a:t>8</a:t>
            </a:r>
            <a:r>
              <a:rPr lang="de-DE" sz="900" b="1" dirty="0" smtClean="0">
                <a:latin typeface="Times New Roman"/>
                <a:cs typeface="Times New Roman"/>
              </a:rPr>
              <a:t>.0</a:t>
            </a:r>
            <a:r>
              <a:rPr sz="900" b="1" dirty="0" smtClean="0">
                <a:latin typeface="Times New Roman"/>
                <a:cs typeface="Times New Roman"/>
              </a:rPr>
              <a:t> </a:t>
            </a:r>
            <a:r>
              <a:rPr sz="900" b="1" dirty="0">
                <a:latin typeface="Times New Roman"/>
                <a:cs typeface="Times New Roman"/>
              </a:rPr>
              <a:t>%</a:t>
            </a:r>
          </a:p>
        </p:txBody>
      </p:sp>
      <p:sp>
        <p:nvSpPr>
          <p:cNvPr id="25" name="object 25"/>
          <p:cNvSpPr txBox="1"/>
          <p:nvPr/>
        </p:nvSpPr>
        <p:spPr>
          <a:xfrm>
            <a:off x="3916692" y="3395268"/>
            <a:ext cx="141605" cy="184666"/>
          </a:xfrm>
          <a:prstGeom prst="rect">
            <a:avLst/>
          </a:prstGeom>
        </p:spPr>
        <p:txBody>
          <a:bodyPr vert="horz" wrap="square" lIns="0" tIns="0" rIns="0" bIns="0" rtlCol="0">
            <a:spAutoFit/>
          </a:bodyPr>
          <a:lstStyle/>
          <a:p>
            <a:pPr marL="12700">
              <a:lnSpc>
                <a:spcPct val="100000"/>
              </a:lnSpc>
            </a:pPr>
            <a:r>
              <a:rPr sz="1200" b="1" dirty="0">
                <a:latin typeface="Minion Pro"/>
                <a:cs typeface="Minion Pro"/>
              </a:rPr>
              <a:t>D</a:t>
            </a:r>
            <a:endParaRPr sz="1200" b="1">
              <a:latin typeface="Minion Pro"/>
              <a:cs typeface="Minion Pro"/>
            </a:endParaRPr>
          </a:p>
        </p:txBody>
      </p:sp>
      <p:sp>
        <p:nvSpPr>
          <p:cNvPr id="26" name="object 26"/>
          <p:cNvSpPr txBox="1"/>
          <p:nvPr/>
        </p:nvSpPr>
        <p:spPr>
          <a:xfrm>
            <a:off x="1609897" y="3501120"/>
            <a:ext cx="164465" cy="1017905"/>
          </a:xfrm>
          <a:prstGeom prst="rect">
            <a:avLst/>
          </a:prstGeom>
        </p:spPr>
        <p:txBody>
          <a:bodyPr vert="vert270" wrap="square" lIns="0" tIns="0" rIns="0" bIns="0" rtlCol="0">
            <a:spAutoFit/>
          </a:bodyPr>
          <a:lstStyle/>
          <a:p>
            <a:pPr marL="12700">
              <a:lnSpc>
                <a:spcPct val="100000"/>
              </a:lnSpc>
            </a:pPr>
            <a:r>
              <a:rPr sz="1000" b="1" dirty="0">
                <a:latin typeface="Times New Roman"/>
                <a:cs typeface="Times New Roman"/>
              </a:rPr>
              <a:t>CD8-PerCP.Cy5.5</a:t>
            </a:r>
            <a:endParaRPr sz="1000">
              <a:latin typeface="Times New Roman"/>
              <a:cs typeface="Times New Roman"/>
            </a:endParaRPr>
          </a:p>
        </p:txBody>
      </p:sp>
      <p:sp>
        <p:nvSpPr>
          <p:cNvPr id="27" name="object 27"/>
          <p:cNvSpPr/>
          <p:nvPr/>
        </p:nvSpPr>
        <p:spPr>
          <a:xfrm>
            <a:off x="1829725" y="3187886"/>
            <a:ext cx="1693722" cy="1572377"/>
          </a:xfrm>
          <a:prstGeom prst="rect">
            <a:avLst/>
          </a:prstGeom>
          <a:blipFill>
            <a:blip r:embed="rId5" cstate="print"/>
            <a:stretch>
              <a:fillRect/>
            </a:stretch>
          </a:blipFill>
        </p:spPr>
        <p:txBody>
          <a:bodyPr wrap="square" lIns="0" tIns="0" rIns="0" bIns="0" rtlCol="0">
            <a:spAutoFit/>
          </a:bodyPr>
          <a:lstStyle/>
          <a:p>
            <a:endParaRPr/>
          </a:p>
        </p:txBody>
      </p:sp>
      <p:sp>
        <p:nvSpPr>
          <p:cNvPr id="28" name="object 28"/>
          <p:cNvSpPr txBox="1"/>
          <p:nvPr/>
        </p:nvSpPr>
        <p:spPr>
          <a:xfrm>
            <a:off x="2285034" y="4778946"/>
            <a:ext cx="614045" cy="164465"/>
          </a:xfrm>
          <a:prstGeom prst="rect">
            <a:avLst/>
          </a:prstGeom>
        </p:spPr>
        <p:txBody>
          <a:bodyPr vert="horz" wrap="square" lIns="0" tIns="0" rIns="0" bIns="0" rtlCol="0">
            <a:spAutoFit/>
          </a:bodyPr>
          <a:lstStyle/>
          <a:p>
            <a:pPr marL="12700">
              <a:lnSpc>
                <a:spcPct val="100000"/>
              </a:lnSpc>
            </a:pPr>
            <a:r>
              <a:rPr sz="1000" b="1" spc="-10" dirty="0">
                <a:latin typeface="Times New Roman"/>
                <a:cs typeface="Times New Roman"/>
              </a:rPr>
              <a:t>CD4-</a:t>
            </a:r>
            <a:r>
              <a:rPr sz="1000" b="1" spc="-15" dirty="0">
                <a:latin typeface="Times New Roman"/>
                <a:cs typeface="Times New Roman"/>
              </a:rPr>
              <a:t>FITC</a:t>
            </a:r>
            <a:endParaRPr sz="1000" dirty="0">
              <a:latin typeface="Times New Roman"/>
              <a:cs typeface="Times New Roman"/>
            </a:endParaRPr>
          </a:p>
        </p:txBody>
      </p:sp>
      <p:sp>
        <p:nvSpPr>
          <p:cNvPr id="29" name="object 29"/>
          <p:cNvSpPr txBox="1"/>
          <p:nvPr/>
        </p:nvSpPr>
        <p:spPr>
          <a:xfrm>
            <a:off x="2052000" y="3398400"/>
            <a:ext cx="424698" cy="138499"/>
          </a:xfrm>
          <a:prstGeom prst="rect">
            <a:avLst/>
          </a:prstGeom>
        </p:spPr>
        <p:txBody>
          <a:bodyPr vert="horz" wrap="square" lIns="0" tIns="0" rIns="0" bIns="0" rtlCol="0">
            <a:spAutoFit/>
          </a:bodyPr>
          <a:lstStyle/>
          <a:p>
            <a:pPr marL="12700">
              <a:lnSpc>
                <a:spcPct val="100000"/>
              </a:lnSpc>
            </a:pPr>
            <a:r>
              <a:rPr sz="900" b="1" dirty="0" smtClean="0">
                <a:latin typeface="Times New Roman"/>
                <a:cs typeface="Times New Roman"/>
              </a:rPr>
              <a:t>1</a:t>
            </a:r>
            <a:r>
              <a:rPr lang="de-DE" sz="900" b="1" dirty="0" smtClean="0">
                <a:latin typeface="Times New Roman"/>
                <a:cs typeface="Times New Roman"/>
              </a:rPr>
              <a:t>7.7</a:t>
            </a:r>
            <a:r>
              <a:rPr sz="900" b="1" dirty="0" smtClean="0">
                <a:latin typeface="Times New Roman"/>
                <a:cs typeface="Times New Roman"/>
              </a:rPr>
              <a:t> </a:t>
            </a:r>
            <a:r>
              <a:rPr sz="900" b="1" dirty="0">
                <a:latin typeface="Times New Roman"/>
                <a:cs typeface="Times New Roman"/>
              </a:rPr>
              <a:t>%</a:t>
            </a:r>
          </a:p>
        </p:txBody>
      </p:sp>
      <p:sp>
        <p:nvSpPr>
          <p:cNvPr id="30" name="object 30"/>
          <p:cNvSpPr txBox="1"/>
          <p:nvPr/>
        </p:nvSpPr>
        <p:spPr>
          <a:xfrm>
            <a:off x="2859476" y="3398400"/>
            <a:ext cx="327458" cy="138499"/>
          </a:xfrm>
          <a:prstGeom prst="rect">
            <a:avLst/>
          </a:prstGeom>
        </p:spPr>
        <p:txBody>
          <a:bodyPr vert="horz" wrap="square" lIns="0" tIns="0" rIns="0" bIns="0" rtlCol="0">
            <a:spAutoFit/>
          </a:bodyPr>
          <a:lstStyle/>
          <a:p>
            <a:pPr marL="12700">
              <a:lnSpc>
                <a:spcPct val="100000"/>
              </a:lnSpc>
            </a:pPr>
            <a:r>
              <a:rPr sz="900" b="1" dirty="0" smtClean="0">
                <a:latin typeface="Times New Roman"/>
                <a:cs typeface="Times New Roman"/>
              </a:rPr>
              <a:t>0</a:t>
            </a:r>
            <a:r>
              <a:rPr lang="de-DE" sz="900" b="1" dirty="0">
                <a:latin typeface="Times New Roman"/>
                <a:cs typeface="Times New Roman"/>
              </a:rPr>
              <a:t>.</a:t>
            </a:r>
            <a:r>
              <a:rPr lang="de-DE" sz="900" b="1" dirty="0" smtClean="0">
                <a:latin typeface="Times New Roman"/>
                <a:cs typeface="Times New Roman"/>
              </a:rPr>
              <a:t>4</a:t>
            </a:r>
            <a:r>
              <a:rPr sz="900" b="1" dirty="0" smtClean="0">
                <a:latin typeface="Times New Roman"/>
                <a:cs typeface="Times New Roman"/>
              </a:rPr>
              <a:t> </a:t>
            </a:r>
            <a:r>
              <a:rPr sz="900" b="1" dirty="0">
                <a:latin typeface="Times New Roman"/>
                <a:cs typeface="Times New Roman"/>
              </a:rPr>
              <a:t>%</a:t>
            </a:r>
          </a:p>
        </p:txBody>
      </p:sp>
      <p:sp>
        <p:nvSpPr>
          <p:cNvPr id="31" name="object 31"/>
          <p:cNvSpPr txBox="1"/>
          <p:nvPr/>
        </p:nvSpPr>
        <p:spPr>
          <a:xfrm>
            <a:off x="2824258" y="4447222"/>
            <a:ext cx="376142" cy="138499"/>
          </a:xfrm>
          <a:prstGeom prst="rect">
            <a:avLst/>
          </a:prstGeom>
        </p:spPr>
        <p:txBody>
          <a:bodyPr vert="horz" wrap="square" lIns="0" tIns="0" rIns="0" bIns="0" rtlCol="0">
            <a:spAutoFit/>
          </a:bodyPr>
          <a:lstStyle/>
          <a:p>
            <a:pPr marL="12700">
              <a:lnSpc>
                <a:spcPct val="100000"/>
              </a:lnSpc>
            </a:pPr>
            <a:r>
              <a:rPr sz="900" b="1" dirty="0" smtClean="0">
                <a:latin typeface="Times New Roman"/>
                <a:cs typeface="Times New Roman"/>
              </a:rPr>
              <a:t>1</a:t>
            </a:r>
            <a:r>
              <a:rPr lang="de-DE" sz="900" b="1" dirty="0" smtClean="0">
                <a:latin typeface="Times New Roman"/>
                <a:cs typeface="Times New Roman"/>
              </a:rPr>
              <a:t>8.</a:t>
            </a:r>
            <a:r>
              <a:rPr sz="900" b="1" dirty="0" smtClean="0">
                <a:latin typeface="Times New Roman"/>
                <a:cs typeface="Times New Roman"/>
              </a:rPr>
              <a:t>9 </a:t>
            </a:r>
            <a:r>
              <a:rPr sz="900" b="1" dirty="0">
                <a:latin typeface="Times New Roman"/>
                <a:cs typeface="Times New Roman"/>
              </a:rPr>
              <a:t>%</a:t>
            </a:r>
          </a:p>
        </p:txBody>
      </p:sp>
      <p:sp>
        <p:nvSpPr>
          <p:cNvPr id="32" name="object 32"/>
          <p:cNvSpPr txBox="1"/>
          <p:nvPr/>
        </p:nvSpPr>
        <p:spPr>
          <a:xfrm>
            <a:off x="2052000" y="4452734"/>
            <a:ext cx="424698" cy="138499"/>
          </a:xfrm>
          <a:prstGeom prst="rect">
            <a:avLst/>
          </a:prstGeom>
        </p:spPr>
        <p:txBody>
          <a:bodyPr vert="horz" wrap="square" lIns="0" tIns="0" rIns="0" bIns="0" rtlCol="0">
            <a:spAutoFit/>
          </a:bodyPr>
          <a:lstStyle/>
          <a:p>
            <a:pPr marL="12700">
              <a:lnSpc>
                <a:spcPct val="100000"/>
              </a:lnSpc>
            </a:pPr>
            <a:r>
              <a:rPr sz="900" b="1" dirty="0" smtClean="0">
                <a:latin typeface="Times New Roman"/>
                <a:cs typeface="Times New Roman"/>
              </a:rPr>
              <a:t>63</a:t>
            </a:r>
            <a:r>
              <a:rPr lang="de-DE" sz="900" b="1" dirty="0">
                <a:latin typeface="Times New Roman"/>
                <a:cs typeface="Times New Roman"/>
              </a:rPr>
              <a:t>.</a:t>
            </a:r>
            <a:r>
              <a:rPr lang="de-DE" sz="900" b="1" dirty="0" smtClean="0">
                <a:latin typeface="Times New Roman"/>
                <a:cs typeface="Times New Roman"/>
              </a:rPr>
              <a:t>0</a:t>
            </a:r>
            <a:r>
              <a:rPr sz="900" b="1" dirty="0" smtClean="0">
                <a:latin typeface="Times New Roman"/>
                <a:cs typeface="Times New Roman"/>
              </a:rPr>
              <a:t> </a:t>
            </a:r>
            <a:r>
              <a:rPr sz="900" b="1" dirty="0">
                <a:latin typeface="Times New Roman"/>
                <a:cs typeface="Times New Roman"/>
              </a:rPr>
              <a:t>%</a:t>
            </a:r>
          </a:p>
        </p:txBody>
      </p:sp>
      <p:sp>
        <p:nvSpPr>
          <p:cNvPr id="33" name="object 33"/>
          <p:cNvSpPr txBox="1"/>
          <p:nvPr/>
        </p:nvSpPr>
        <p:spPr>
          <a:xfrm>
            <a:off x="1265631" y="3395268"/>
            <a:ext cx="128905" cy="184666"/>
          </a:xfrm>
          <a:prstGeom prst="rect">
            <a:avLst/>
          </a:prstGeom>
        </p:spPr>
        <p:txBody>
          <a:bodyPr vert="horz" wrap="square" lIns="0" tIns="0" rIns="0" bIns="0" rtlCol="0">
            <a:spAutoFit/>
          </a:bodyPr>
          <a:lstStyle/>
          <a:p>
            <a:pPr marL="12700">
              <a:lnSpc>
                <a:spcPct val="100000"/>
              </a:lnSpc>
            </a:pPr>
            <a:r>
              <a:rPr sz="1200" b="1" dirty="0">
                <a:latin typeface="Verdana" panose="020B0604030504040204" pitchFamily="34" charset="0"/>
                <a:ea typeface="Verdana" panose="020B0604030504040204" pitchFamily="34" charset="0"/>
                <a:cs typeface="Verdana" panose="020B0604030504040204" pitchFamily="34" charset="0"/>
              </a:rPr>
              <a:t>C</a:t>
            </a:r>
          </a:p>
        </p:txBody>
      </p:sp>
      <p:sp>
        <p:nvSpPr>
          <p:cNvPr id="34" name="object 16"/>
          <p:cNvSpPr txBox="1"/>
          <p:nvPr/>
        </p:nvSpPr>
        <p:spPr>
          <a:xfrm>
            <a:off x="2052000" y="2476800"/>
            <a:ext cx="424698" cy="138499"/>
          </a:xfrm>
          <a:prstGeom prst="rect">
            <a:avLst/>
          </a:prstGeom>
        </p:spPr>
        <p:txBody>
          <a:bodyPr vert="horz" wrap="square" lIns="0" tIns="0" rIns="0" bIns="0" rtlCol="0">
            <a:spAutoFit/>
          </a:bodyPr>
          <a:lstStyle/>
          <a:p>
            <a:pPr marL="12700">
              <a:lnSpc>
                <a:spcPct val="100000"/>
              </a:lnSpc>
            </a:pPr>
            <a:r>
              <a:rPr sz="900" b="1" dirty="0" smtClean="0">
                <a:latin typeface="Times New Roman"/>
                <a:cs typeface="Times New Roman"/>
              </a:rPr>
              <a:t>6</a:t>
            </a:r>
            <a:r>
              <a:rPr lang="de-DE" sz="900" b="1" dirty="0" smtClean="0">
                <a:latin typeface="Times New Roman"/>
                <a:cs typeface="Times New Roman"/>
              </a:rPr>
              <a:t>2.4</a:t>
            </a:r>
            <a:r>
              <a:rPr sz="900" b="1" dirty="0" smtClean="0">
                <a:latin typeface="Times New Roman"/>
                <a:cs typeface="Times New Roman"/>
              </a:rPr>
              <a:t> </a:t>
            </a:r>
            <a:r>
              <a:rPr sz="900" b="1" dirty="0">
                <a:latin typeface="Times New Roman"/>
                <a:cs typeface="Times New Roman"/>
              </a:rPr>
              <a:t>%</a:t>
            </a:r>
          </a:p>
        </p:txBody>
      </p:sp>
      <p:sp>
        <p:nvSpPr>
          <p:cNvPr id="35" name="object 15"/>
          <p:cNvSpPr txBox="1"/>
          <p:nvPr/>
        </p:nvSpPr>
        <p:spPr>
          <a:xfrm>
            <a:off x="2824175" y="2476800"/>
            <a:ext cx="305868" cy="138499"/>
          </a:xfrm>
          <a:prstGeom prst="rect">
            <a:avLst/>
          </a:prstGeom>
        </p:spPr>
        <p:txBody>
          <a:bodyPr vert="horz" wrap="square" lIns="0" tIns="0" rIns="0" bIns="0" rtlCol="0">
            <a:spAutoFit/>
          </a:bodyPr>
          <a:lstStyle/>
          <a:p>
            <a:pPr marL="12700">
              <a:lnSpc>
                <a:spcPct val="100000"/>
              </a:lnSpc>
            </a:pPr>
            <a:r>
              <a:rPr lang="de-DE" sz="900" b="1" dirty="0" smtClean="0">
                <a:latin typeface="Times New Roman"/>
                <a:cs typeface="Times New Roman"/>
              </a:rPr>
              <a:t>0.8</a:t>
            </a:r>
            <a:r>
              <a:rPr sz="900" b="1" dirty="0" smtClean="0">
                <a:latin typeface="Times New Roman"/>
                <a:cs typeface="Times New Roman"/>
              </a:rPr>
              <a:t> </a:t>
            </a:r>
            <a:r>
              <a:rPr sz="900" b="1" dirty="0">
                <a:latin typeface="Times New Roman"/>
                <a:cs typeface="Times New Roman"/>
              </a:rPr>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265</Words>
  <Application>Microsoft Office PowerPoint</Application>
  <PresentationFormat>Benutzerdefiniert</PresentationFormat>
  <Paragraphs>32</Paragraphs>
  <Slides>1</Slides>
  <Notes>0</Notes>
  <HiddenSlides>0</HiddenSlides>
  <MMClips>0</MMClips>
  <ScaleCrop>false</ScaleCrop>
  <HeadingPairs>
    <vt:vector size="4" baseType="variant">
      <vt:variant>
        <vt:lpstr>Design</vt:lpstr>
      </vt:variant>
      <vt:variant>
        <vt:i4>1</vt:i4>
      </vt:variant>
      <vt:variant>
        <vt:lpstr>Folientitel</vt:lpstr>
      </vt:variant>
      <vt:variant>
        <vt:i4>1</vt:i4>
      </vt:variant>
    </vt:vector>
  </HeadingPairs>
  <TitlesOfParts>
    <vt:vector size="2" baseType="lpstr">
      <vt:lpstr>Office Theme</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Office</dc:creator>
  <cp:lastModifiedBy>Prof. Dr. Robert Jaster</cp:lastModifiedBy>
  <cp:revision>6</cp:revision>
  <dcterms:created xsi:type="dcterms:W3CDTF">2015-07-08T13:45:29Z</dcterms:created>
  <dcterms:modified xsi:type="dcterms:W3CDTF">2015-07-13T13:31:15Z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2015-07-08T00:00:00Z</vt:filetime>
  </property>
  <property fmtid="{D5CDD505-2E9C-101B-9397-08002B2CF9AE}" pid="3" name="LastSaved">
    <vt:filetime>2015-07-08T00:00:00Z</vt:filetime>
  </property>
</Properties>
</file>