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7" d="100"/>
          <a:sy n="107" d="100"/>
        </p:scale>
        <p:origin x="-1848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076728829948888"/>
          <c:y val="3.2739312758319004E-2"/>
          <c:w val="0.79243276695676201"/>
          <c:h val="0.71436178236341152"/>
        </c:manualLayout>
      </c:layout>
      <c:scatterChart>
        <c:scatterStyle val="line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55400704"/>
        <c:axId val="55419264"/>
      </c:scatterChart>
      <c:valAx>
        <c:axId val="554007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lg (Fold</a:t>
                </a:r>
                <a:r>
                  <a:rPr lang="en-US" sz="1600" baseline="0"/>
                  <a:t> </a:t>
                </a:r>
                <a:r>
                  <a:rPr lang="en-US" sz="1600"/>
                  <a:t>Change) by RNAseq </a:t>
                </a:r>
              </a:p>
            </c:rich>
          </c:tx>
          <c:layout>
            <c:manualLayout>
              <c:xMode val="edge"/>
              <c:yMode val="edge"/>
              <c:x val="0.30003613758806463"/>
              <c:y val="0.880915316619905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5419264"/>
        <c:crossesAt val="-4"/>
        <c:crossBetween val="midCat"/>
      </c:valAx>
      <c:valAx>
        <c:axId val="55419264"/>
        <c:scaling>
          <c:orientation val="minMax"/>
        </c:scaling>
        <c:delete val="0"/>
        <c:axPos val="l"/>
        <c:minorGridlines>
          <c:spPr>
            <a:ln>
              <a:noFill/>
            </a:ln>
          </c:spPr>
        </c:minorGridlines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lg</a:t>
                </a:r>
                <a:r>
                  <a:rPr lang="en-US" sz="1600" baseline="0"/>
                  <a:t> (Fold Change) by </a:t>
                </a:r>
                <a:r>
                  <a:rPr lang="en-US" sz="1600"/>
                  <a:t>qRT-PCR </a:t>
                </a:r>
              </a:p>
            </c:rich>
          </c:tx>
          <c:layout>
            <c:manualLayout>
              <c:xMode val="edge"/>
              <c:yMode val="edge"/>
              <c:x val="1.6578864484044758E-2"/>
              <c:y val="7.9579750807011171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noFill/>
        </c:spPr>
        <c:txPr>
          <a:bodyPr/>
          <a:lstStyle/>
          <a:p>
            <a:pPr>
              <a:defRPr sz="1400"/>
            </a:pPr>
            <a:endParaRPr lang="en-US"/>
          </a:p>
        </c:txPr>
        <c:crossAx val="55400704"/>
        <c:crossesAt val="-4"/>
        <c:crossBetween val="midCat"/>
        <c:majorUnit val="2"/>
      </c:valAx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3A45-6B97-4742-8A03-3C8029AD9DF3}" type="datetimeFigureOut">
              <a:rPr lang="en-CA" smtClean="0"/>
              <a:t>2015-03-05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CEF8-ADB4-4FDE-932D-908DD0C0F0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3445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3A45-6B97-4742-8A03-3C8029AD9DF3}" type="datetimeFigureOut">
              <a:rPr lang="en-CA" smtClean="0"/>
              <a:t>2015-03-05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CEF8-ADB4-4FDE-932D-908DD0C0F0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71645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3A45-6B97-4742-8A03-3C8029AD9DF3}" type="datetimeFigureOut">
              <a:rPr lang="en-CA" smtClean="0"/>
              <a:t>2015-03-05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CEF8-ADB4-4FDE-932D-908DD0C0F0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400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3A45-6B97-4742-8A03-3C8029AD9DF3}" type="datetimeFigureOut">
              <a:rPr lang="en-CA" smtClean="0"/>
              <a:t>2015-03-05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CEF8-ADB4-4FDE-932D-908DD0C0F0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5541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3A45-6B97-4742-8A03-3C8029AD9DF3}" type="datetimeFigureOut">
              <a:rPr lang="en-CA" smtClean="0"/>
              <a:t>2015-03-05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CEF8-ADB4-4FDE-932D-908DD0C0F0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35533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3A45-6B97-4742-8A03-3C8029AD9DF3}" type="datetimeFigureOut">
              <a:rPr lang="en-CA" smtClean="0"/>
              <a:t>2015-03-05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CEF8-ADB4-4FDE-932D-908DD0C0F0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5227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3A45-6B97-4742-8A03-3C8029AD9DF3}" type="datetimeFigureOut">
              <a:rPr lang="en-CA" smtClean="0"/>
              <a:t>2015-03-05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CEF8-ADB4-4FDE-932D-908DD0C0F0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6535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3A45-6B97-4742-8A03-3C8029AD9DF3}" type="datetimeFigureOut">
              <a:rPr lang="en-CA" smtClean="0"/>
              <a:t>2015-03-05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CEF8-ADB4-4FDE-932D-908DD0C0F0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6822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3A45-6B97-4742-8A03-3C8029AD9DF3}" type="datetimeFigureOut">
              <a:rPr lang="en-CA" smtClean="0"/>
              <a:t>2015-03-05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CEF8-ADB4-4FDE-932D-908DD0C0F0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363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3A45-6B97-4742-8A03-3C8029AD9DF3}" type="datetimeFigureOut">
              <a:rPr lang="en-CA" smtClean="0"/>
              <a:t>2015-03-05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CEF8-ADB4-4FDE-932D-908DD0C0F0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9805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3A45-6B97-4742-8A03-3C8029AD9DF3}" type="datetimeFigureOut">
              <a:rPr lang="en-CA" smtClean="0"/>
              <a:t>2015-03-05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CEF8-ADB4-4FDE-932D-908DD0C0F0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0204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13A45-6B97-4742-8A03-3C8029AD9DF3}" type="datetimeFigureOut">
              <a:rPr lang="en-CA" smtClean="0"/>
              <a:t>2015-03-05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ECEF8-ADB4-4FDE-932D-908DD0C0F0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7417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63504"/>
              </p:ext>
            </p:extLst>
          </p:nvPr>
        </p:nvGraphicFramePr>
        <p:xfrm>
          <a:off x="2483768" y="1700808"/>
          <a:ext cx="4524375" cy="3314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809" y="836712"/>
            <a:ext cx="5889625" cy="404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1233" y="5013176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Figure S3: Scatter plot of relative levels of transcript expression as measured by RNA-</a:t>
            </a:r>
            <a:r>
              <a:rPr lang="en-CA" sz="1200" dirty="0" err="1"/>
              <a:t>seq</a:t>
            </a:r>
            <a:r>
              <a:rPr lang="en-CA" sz="1200" dirty="0"/>
              <a:t> and </a:t>
            </a:r>
            <a:r>
              <a:rPr lang="en-CA" sz="1200" dirty="0" err="1" smtClean="0"/>
              <a:t>qRT</a:t>
            </a:r>
            <a:r>
              <a:rPr lang="en-CA" sz="1200" dirty="0" smtClean="0"/>
              <a:t>-PCR</a:t>
            </a:r>
            <a:r>
              <a:rPr lang="en-CA" sz="1200" dirty="0"/>
              <a:t>.  Relative levels of transcript expression are presented as log2 (fold-change). Both RNA-</a:t>
            </a:r>
            <a:r>
              <a:rPr lang="en-CA" sz="1200" dirty="0" err="1"/>
              <a:t>seq</a:t>
            </a:r>
            <a:r>
              <a:rPr lang="en-CA" sz="1200" dirty="0"/>
              <a:t> and </a:t>
            </a:r>
            <a:r>
              <a:rPr lang="en-CA" sz="1200" dirty="0" err="1"/>
              <a:t>qRT</a:t>
            </a:r>
            <a:r>
              <a:rPr lang="en-CA" sz="1200" dirty="0"/>
              <a:t>-PCR data were analyzed based on three biological replicates. Pearson coefficient correlation analysis between data from RNA-</a:t>
            </a:r>
            <a:r>
              <a:rPr lang="en-CA" sz="1200" dirty="0" err="1"/>
              <a:t>seq</a:t>
            </a:r>
            <a:r>
              <a:rPr lang="en-CA" sz="1200" dirty="0"/>
              <a:t> and </a:t>
            </a:r>
            <a:r>
              <a:rPr lang="en-CA" sz="1200" dirty="0" err="1"/>
              <a:t>qRT</a:t>
            </a:r>
            <a:r>
              <a:rPr lang="en-CA" sz="1200" dirty="0"/>
              <a:t>-PCR shows R</a:t>
            </a:r>
            <a:r>
              <a:rPr lang="en-CA" sz="1200" baseline="30000" dirty="0"/>
              <a:t>2</a:t>
            </a:r>
            <a:r>
              <a:rPr lang="en-CA" sz="1200" dirty="0"/>
              <a:t> = 0.94 (p-value &lt;  0.00001).</a:t>
            </a:r>
          </a:p>
        </p:txBody>
      </p:sp>
    </p:spTree>
    <p:extLst>
      <p:ext uri="{BB962C8B-B14F-4D97-AF65-F5344CB8AC3E}">
        <p14:creationId xmlns:p14="http://schemas.microsoft.com/office/powerpoint/2010/main" val="4280959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NRCan / RNCan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Liu, Jun-Jun</dc:creator>
  <cp:lastModifiedBy>Liu, Jun-Jun</cp:lastModifiedBy>
  <cp:revision>7</cp:revision>
  <cp:lastPrinted>2015-02-06T21:43:51Z</cp:lastPrinted>
  <dcterms:created xsi:type="dcterms:W3CDTF">2014-10-22T23:14:53Z</dcterms:created>
  <dcterms:modified xsi:type="dcterms:W3CDTF">2015-03-05T19:43:47Z</dcterms:modified>
</cp:coreProperties>
</file>