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3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osann\Documents\Consult\Morgan%20Tim\SAMe\Manuscript\Figure%20data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kosann\Documents\Consult\Morgan%20Tim\SAMe\Manuscript\Figure%20data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kosann\Documents\Consult\Morgan%20Tim\SAMe\Manuscript\Figure%20dat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SF-36 Mental Component Score</a:t>
            </a:r>
          </a:p>
        </c:rich>
      </c:tx>
      <c:layout>
        <c:manualLayout>
          <c:xMode val="edge"/>
          <c:yMode val="edge"/>
          <c:x val="0.31320754716981131"/>
          <c:y val="3.952564752935294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270440251572327"/>
          <c:y val="0.16566282155906983"/>
          <c:w val="0.76918238993710697"/>
          <c:h val="0.63666063293812414"/>
        </c:manualLayout>
      </c:layout>
      <c:lineChart>
        <c:grouping val="standard"/>
        <c:varyColors val="0"/>
        <c:ser>
          <c:idx val="0"/>
          <c:order val="0"/>
          <c:tx>
            <c:v>Control</c:v>
          </c:tx>
          <c:spPr>
            <a:ln w="28575">
              <a:solidFill>
                <a:schemeClr val="tx1"/>
              </a:solidFill>
              <a:prstDash val="dashDot"/>
            </a:ln>
          </c:spPr>
          <c:marker>
            <c:symbol val="diamond"/>
            <c:size val="6"/>
            <c:spPr>
              <a:solidFill>
                <a:schemeClr val="tx1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QOL!$B$76:$D$76</c:f>
              <c:numCache>
                <c:formatCode>General</c:formatCode>
                <c:ptCount val="3"/>
                <c:pt idx="0">
                  <c:v>0</c:v>
                </c:pt>
                <c:pt idx="1">
                  <c:v>12</c:v>
                </c:pt>
                <c:pt idx="2">
                  <c:v>24</c:v>
                </c:pt>
              </c:numCache>
            </c:numRef>
          </c:cat>
          <c:val>
            <c:numRef>
              <c:f>QOL!$B$82:$D$82</c:f>
              <c:numCache>
                <c:formatCode>General</c:formatCode>
                <c:ptCount val="3"/>
                <c:pt idx="0">
                  <c:v>70.585999999999999</c:v>
                </c:pt>
                <c:pt idx="1">
                  <c:v>69.850999999999999</c:v>
                </c:pt>
                <c:pt idx="2">
                  <c:v>67.741</c:v>
                </c:pt>
              </c:numCache>
            </c:numRef>
          </c:val>
          <c:smooth val="0"/>
        </c:ser>
        <c:ser>
          <c:idx val="1"/>
          <c:order val="1"/>
          <c:tx>
            <c:v>Treatment</c:v>
          </c:tx>
          <c:spPr>
            <a:ln w="28575">
              <a:solidFill>
                <a:schemeClr val="tx1"/>
              </a:solidFill>
              <a:prstDash val="solid"/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cat>
            <c:numRef>
              <c:f>QOL!$B$76:$D$76</c:f>
              <c:numCache>
                <c:formatCode>General</c:formatCode>
                <c:ptCount val="3"/>
                <c:pt idx="0">
                  <c:v>0</c:v>
                </c:pt>
                <c:pt idx="1">
                  <c:v>12</c:v>
                </c:pt>
                <c:pt idx="2">
                  <c:v>24</c:v>
                </c:pt>
              </c:numCache>
            </c:numRef>
          </c:cat>
          <c:val>
            <c:numRef>
              <c:f>QOL!$I$82:$K$82</c:f>
              <c:numCache>
                <c:formatCode>General</c:formatCode>
                <c:ptCount val="3"/>
                <c:pt idx="0">
                  <c:v>66.108000000000004</c:v>
                </c:pt>
                <c:pt idx="1">
                  <c:v>65.126999999999995</c:v>
                </c:pt>
                <c:pt idx="2">
                  <c:v>67.620999999999995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516864"/>
        <c:axId val="131015424"/>
      </c:lineChart>
      <c:catAx>
        <c:axId val="42516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Week</a:t>
                </a:r>
              </a:p>
            </c:rich>
          </c:tx>
          <c:layout>
            <c:manualLayout>
              <c:xMode val="edge"/>
              <c:yMode val="edge"/>
              <c:x val="0.46754400039617688"/>
              <c:y val="0.87431482829352214"/>
            </c:manualLayout>
          </c:layout>
          <c:overlay val="0"/>
        </c:title>
        <c:numFmt formatCode="General" sourceLinked="1"/>
        <c:majorTickMark val="none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10154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1015424"/>
        <c:scaling>
          <c:orientation val="minMax"/>
          <c:max val="72"/>
          <c:min val="6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42516864"/>
        <c:crosses val="autoZero"/>
        <c:crossBetween val="between"/>
        <c:majorUnit val="2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span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+mn-lt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SF-36 Physical Component Score</a:t>
            </a:r>
          </a:p>
        </c:rich>
      </c:tx>
      <c:layout>
        <c:manualLayout>
          <c:xMode val="edge"/>
          <c:yMode val="edge"/>
          <c:x val="0.29867700747932824"/>
          <c:y val="3.968271921810878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497799617153119"/>
          <c:y val="0.18972143675410738"/>
          <c:w val="0.79334122708345667"/>
          <c:h val="0.6148866750772175"/>
        </c:manualLayout>
      </c:layout>
      <c:lineChart>
        <c:grouping val="standard"/>
        <c:varyColors val="0"/>
        <c:ser>
          <c:idx val="0"/>
          <c:order val="0"/>
          <c:tx>
            <c:v>Control</c:v>
          </c:tx>
          <c:spPr>
            <a:ln w="28575">
              <a:solidFill>
                <a:schemeClr val="tx1"/>
              </a:solidFill>
              <a:prstDash val="dashDot"/>
            </a:ln>
          </c:spPr>
          <c:marker>
            <c:symbol val="diamond"/>
            <c:size val="6"/>
            <c:spPr>
              <a:solidFill>
                <a:schemeClr val="tx1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QOL!$B$76:$D$76</c:f>
              <c:numCache>
                <c:formatCode>General</c:formatCode>
                <c:ptCount val="3"/>
                <c:pt idx="0">
                  <c:v>0</c:v>
                </c:pt>
                <c:pt idx="1">
                  <c:v>12</c:v>
                </c:pt>
                <c:pt idx="2">
                  <c:v>24</c:v>
                </c:pt>
              </c:numCache>
            </c:numRef>
          </c:cat>
          <c:val>
            <c:numRef>
              <c:f>QOL!$B$77:$D$77</c:f>
              <c:numCache>
                <c:formatCode>General</c:formatCode>
                <c:ptCount val="3"/>
                <c:pt idx="0">
                  <c:v>65.218999999999994</c:v>
                </c:pt>
                <c:pt idx="1">
                  <c:v>66.856999999999999</c:v>
                </c:pt>
                <c:pt idx="2">
                  <c:v>65.456000000000003</c:v>
                </c:pt>
              </c:numCache>
            </c:numRef>
          </c:val>
          <c:smooth val="0"/>
        </c:ser>
        <c:ser>
          <c:idx val="1"/>
          <c:order val="1"/>
          <c:tx>
            <c:v>Treatment</c:v>
          </c:tx>
          <c:spPr>
            <a:ln w="28575">
              <a:solidFill>
                <a:schemeClr val="tx1"/>
              </a:solidFill>
              <a:prstDash val="solid"/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cat>
            <c:numRef>
              <c:f>QOL!$B$76:$D$76</c:f>
              <c:numCache>
                <c:formatCode>General</c:formatCode>
                <c:ptCount val="3"/>
                <c:pt idx="0">
                  <c:v>0</c:v>
                </c:pt>
                <c:pt idx="1">
                  <c:v>12</c:v>
                </c:pt>
                <c:pt idx="2">
                  <c:v>24</c:v>
                </c:pt>
              </c:numCache>
            </c:numRef>
          </c:cat>
          <c:val>
            <c:numRef>
              <c:f>QOL!$I$77:$K$77</c:f>
              <c:numCache>
                <c:formatCode>General</c:formatCode>
                <c:ptCount val="3"/>
                <c:pt idx="0">
                  <c:v>64.05</c:v>
                </c:pt>
                <c:pt idx="1">
                  <c:v>62.843000000000004</c:v>
                </c:pt>
                <c:pt idx="2">
                  <c:v>63.603000000000002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052864"/>
        <c:axId val="69629824"/>
      </c:lineChart>
      <c:catAx>
        <c:axId val="68052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Week</a:t>
                </a:r>
              </a:p>
            </c:rich>
          </c:tx>
          <c:layout>
            <c:manualLayout>
              <c:xMode val="edge"/>
              <c:yMode val="edge"/>
              <c:x val="0.47834033903656781"/>
              <c:y val="0.86067661431823783"/>
            </c:manualLayout>
          </c:layout>
          <c:overlay val="0"/>
        </c:title>
        <c:numFmt formatCode="General" sourceLinked="1"/>
        <c:majorTickMark val="none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96298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69629824"/>
        <c:scaling>
          <c:orientation val="minMax"/>
          <c:max val="72"/>
          <c:min val="6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</a:t>
                </a:r>
                <a:r>
                  <a:rPr lang="en-US" baseline="0"/>
                  <a:t> Score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052864"/>
        <c:crosses val="autoZero"/>
        <c:crossBetween val="between"/>
        <c:majorUnit val="2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span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CLDQ Quality of Life Summary Score</a:t>
            </a:r>
          </a:p>
        </c:rich>
      </c:tx>
      <c:layout>
        <c:manualLayout>
          <c:xMode val="edge"/>
          <c:yMode val="edge"/>
          <c:x val="0.22585840611731442"/>
          <c:y val="5.11112110986126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494817385114996"/>
          <c:y val="0.16699062617172852"/>
          <c:w val="0.79585212865340982"/>
          <c:h val="0.63189261342332204"/>
        </c:manualLayout>
      </c:layout>
      <c:lineChart>
        <c:grouping val="standard"/>
        <c:varyColors val="0"/>
        <c:ser>
          <c:idx val="0"/>
          <c:order val="0"/>
          <c:tx>
            <c:v>Control</c:v>
          </c:tx>
          <c:spPr>
            <a:ln w="28575">
              <a:solidFill>
                <a:schemeClr val="tx1"/>
              </a:solidFill>
              <a:prstDash val="dashDot"/>
            </a:ln>
          </c:spPr>
          <c:marker>
            <c:symbol val="diamond"/>
            <c:size val="6"/>
            <c:spPr>
              <a:solidFill>
                <a:schemeClr val="tx1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QOL!$B$76:$D$76</c:f>
              <c:numCache>
                <c:formatCode>General</c:formatCode>
                <c:ptCount val="3"/>
                <c:pt idx="0">
                  <c:v>0</c:v>
                </c:pt>
                <c:pt idx="1">
                  <c:v>12</c:v>
                </c:pt>
                <c:pt idx="2">
                  <c:v>24</c:v>
                </c:pt>
              </c:numCache>
            </c:numRef>
          </c:cat>
          <c:val>
            <c:numRef>
              <c:f>QOL!$B$71:$D$71</c:f>
              <c:numCache>
                <c:formatCode>General</c:formatCode>
                <c:ptCount val="3"/>
                <c:pt idx="0">
                  <c:v>5.2640000000000002</c:v>
                </c:pt>
                <c:pt idx="1">
                  <c:v>5.2210000000000001</c:v>
                </c:pt>
                <c:pt idx="2">
                  <c:v>5.125</c:v>
                </c:pt>
              </c:numCache>
            </c:numRef>
          </c:val>
          <c:smooth val="0"/>
        </c:ser>
        <c:ser>
          <c:idx val="1"/>
          <c:order val="1"/>
          <c:tx>
            <c:v>Treatment</c:v>
          </c:tx>
          <c:spPr>
            <a:ln w="28575">
              <a:solidFill>
                <a:schemeClr val="tx1"/>
              </a:solidFill>
              <a:prstDash val="solid"/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cat>
            <c:numRef>
              <c:f>QOL!$B$76:$D$76</c:f>
              <c:numCache>
                <c:formatCode>General</c:formatCode>
                <c:ptCount val="3"/>
                <c:pt idx="0">
                  <c:v>0</c:v>
                </c:pt>
                <c:pt idx="1">
                  <c:v>12</c:v>
                </c:pt>
                <c:pt idx="2">
                  <c:v>24</c:v>
                </c:pt>
              </c:numCache>
            </c:numRef>
          </c:cat>
          <c:val>
            <c:numRef>
              <c:f>QOL!$I$71:$K$71</c:f>
              <c:numCache>
                <c:formatCode>General</c:formatCode>
                <c:ptCount val="3"/>
                <c:pt idx="0">
                  <c:v>5.3390000000000004</c:v>
                </c:pt>
                <c:pt idx="1">
                  <c:v>4.9589999999999996</c:v>
                </c:pt>
                <c:pt idx="2">
                  <c:v>5.0940000000000003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233408"/>
        <c:axId val="125826944"/>
      </c:lineChart>
      <c:catAx>
        <c:axId val="1052334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Week</a:t>
                </a:r>
              </a:p>
            </c:rich>
          </c:tx>
          <c:layout>
            <c:manualLayout>
              <c:xMode val="edge"/>
              <c:yMode val="edge"/>
              <c:x val="0.46826816139507982"/>
              <c:y val="0.88467011623547054"/>
            </c:manualLayout>
          </c:layout>
          <c:overlay val="0"/>
        </c:title>
        <c:numFmt formatCode="General" sourceLinked="1"/>
        <c:majorTickMark val="none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258269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5826944"/>
        <c:scaling>
          <c:orientation val="minMax"/>
          <c:max val="5.6"/>
          <c:min val="4.5999999999999996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</a:t>
                </a:r>
                <a:r>
                  <a:rPr lang="en-US" baseline="0"/>
                  <a:t> Score</a:t>
                </a:r>
                <a:endParaRPr lang="en-US"/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5233408"/>
        <c:crosses val="autoZero"/>
        <c:crossBetween val="between"/>
        <c:majorUnit val="0.2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span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0.77925</cdr:x>
      <cdr:y>0.89356</cdr:y>
    </cdr:from>
    <cdr:to>
      <cdr:x>0.98868</cdr:x>
      <cdr:y>0.9916</cdr:y>
    </cdr:to>
    <cdr:sp macro="" textlink="">
      <cdr:nvSpPr>
        <cdr:cNvPr id="22528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33825" y="3038475"/>
          <a:ext cx="1057275" cy="3333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12700" algn="ctr">
              <a:solidFill>
                <a:srgbClr xmlns:mc="http://schemas.openxmlformats.org/markup-compatibility/2006" val="FF00FF" mc:Ignorable="a14" a14:legacySpreadsheetColorIndex="1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900" b="0" i="0" u="none" strike="noStrike" baseline="0">
              <a:solidFill>
                <a:srgbClr val="000000"/>
              </a:solidFill>
              <a:latin typeface="+mn-lt"/>
              <a:cs typeface="Arial"/>
            </a:rPr>
            <a:t>treatment by time interaction: p=0.24</a:t>
          </a:r>
        </a:p>
      </cdr:txBody>
    </cdr:sp>
  </cdr:relSizeAnchor>
  <cdr:relSizeAnchor xmlns:cdr="http://schemas.openxmlformats.org/drawingml/2006/chartDrawing">
    <cdr:from>
      <cdr:x>0.42075</cdr:x>
      <cdr:y>0.20168</cdr:y>
    </cdr:from>
    <cdr:to>
      <cdr:x>0.61887</cdr:x>
      <cdr:y>0.28011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24050" y="685800"/>
          <a:ext cx="1000149" cy="2666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/>
            <a:t>Control (n=42)</a:t>
          </a:r>
        </a:p>
      </cdr:txBody>
    </cdr:sp>
  </cdr:relSizeAnchor>
  <cdr:relSizeAnchor xmlns:cdr="http://schemas.openxmlformats.org/drawingml/2006/chartDrawing">
    <cdr:from>
      <cdr:x>0.40943</cdr:x>
      <cdr:y>0.40616</cdr:y>
    </cdr:from>
    <cdr:to>
      <cdr:x>0.63774</cdr:x>
      <cdr:y>0.5042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66904" y="1381125"/>
          <a:ext cx="1152545" cy="3333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/>
            <a:t>Treatment (n=41)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0.76128</cdr:x>
      <cdr:y>0.89779</cdr:y>
    </cdr:from>
    <cdr:to>
      <cdr:x>0.99248</cdr:x>
      <cdr:y>0.99724</cdr:y>
    </cdr:to>
    <cdr:sp macro="" textlink="">
      <cdr:nvSpPr>
        <cdr:cNvPr id="21913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857624" y="3095626"/>
          <a:ext cx="1171575" cy="3429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12700" algn="ctr">
              <a:solidFill>
                <a:srgbClr xmlns:mc="http://schemas.openxmlformats.org/markup-compatibility/2006" val="FF00FF" mc:Ignorable="a14" a14:legacySpreadsheetColorIndex="1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900" b="0" i="0" u="none" strike="noStrike" baseline="0">
              <a:solidFill>
                <a:srgbClr val="000000"/>
              </a:solidFill>
              <a:latin typeface="+mn-lt"/>
              <a:cs typeface="Arial"/>
            </a:rPr>
            <a:t>treatment by time interaction: p=0.58</a:t>
          </a:r>
        </a:p>
        <a:p xmlns:a="http://schemas.openxmlformats.org/drawingml/2006/main">
          <a:pPr algn="l" rtl="0">
            <a:defRPr sz="1000"/>
          </a:pPr>
          <a:endParaRPr lang="en-US" sz="1000" b="0" i="0" u="none" strike="noStrike" baseline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0.40226</cdr:x>
      <cdr:y>0.38398</cdr:y>
    </cdr:from>
    <cdr:to>
      <cdr:x>0.59398</cdr:x>
      <cdr:y>0.4558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38371" y="1323975"/>
          <a:ext cx="971529" cy="2476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/>
            <a:t>Control (n=42)</a:t>
          </a:r>
        </a:p>
      </cdr:txBody>
    </cdr:sp>
  </cdr:relSizeAnchor>
  <cdr:relSizeAnchor xmlns:cdr="http://schemas.openxmlformats.org/drawingml/2006/chartDrawing">
    <cdr:from>
      <cdr:x>0.39098</cdr:x>
      <cdr:y>0.58287</cdr:y>
    </cdr:from>
    <cdr:to>
      <cdr:x>0.60714</cdr:x>
      <cdr:y>0.65193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81211" y="2009775"/>
          <a:ext cx="1095363" cy="2381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/>
            <a:t>Treatment (n=41)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0.45009</cdr:x>
      <cdr:y>0.32</cdr:y>
    </cdr:from>
    <cdr:to>
      <cdr:x>0.67231</cdr:x>
      <cdr:y>0.38286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76464" y="1066790"/>
          <a:ext cx="1123939" cy="2095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/>
            <a:t>Treatment (n=36)</a:t>
          </a:r>
        </a:p>
      </cdr:txBody>
    </cdr:sp>
  </cdr:relSizeAnchor>
  <cdr:relSizeAnchor xmlns:cdr="http://schemas.openxmlformats.org/drawingml/2006/chartDrawing">
    <cdr:from>
      <cdr:x>0.45951</cdr:x>
      <cdr:y>0.58</cdr:y>
    </cdr:from>
    <cdr:to>
      <cdr:x>0.64595</cdr:x>
      <cdr:y>0.64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4115" y="1933589"/>
          <a:ext cx="942971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/>
            <a:t>Control (n=36)</a:t>
          </a:r>
        </a:p>
      </cdr:txBody>
    </cdr:sp>
  </cdr:relSizeAnchor>
  <cdr:relSizeAnchor xmlns:cdr="http://schemas.openxmlformats.org/drawingml/2006/chartDrawing">
    <cdr:from>
      <cdr:x>0.78154</cdr:x>
      <cdr:y>0.88286</cdr:y>
    </cdr:from>
    <cdr:to>
      <cdr:x>0.99623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952875" y="2943225"/>
          <a:ext cx="1085849" cy="3905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900"/>
            <a:t>treatment by time interaction: p=0.18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01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9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8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24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8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84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96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13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2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26100-6666-46B2-8F6D-65FCB0208F9F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20DE9-707E-4DC8-B9CE-7093EBFD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0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9400" y="672957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Figure Legends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24000" y="1443841"/>
            <a:ext cx="6324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Supplemental Figure </a:t>
            </a:r>
            <a:r>
              <a:rPr lang="en-US" dirty="0" smtClean="0"/>
              <a:t>1a:  </a:t>
            </a:r>
            <a:r>
              <a:rPr lang="en-US" dirty="0"/>
              <a:t>SF-36.  </a:t>
            </a:r>
            <a:r>
              <a:rPr lang="en-US" dirty="0" smtClean="0"/>
              <a:t>SF-36 </a:t>
            </a:r>
            <a:r>
              <a:rPr lang="en-US" dirty="0"/>
              <a:t>mental component score among subjects randomized to </a:t>
            </a:r>
            <a:r>
              <a:rPr lang="en-US" dirty="0" err="1"/>
              <a:t>SAMe</a:t>
            </a:r>
            <a:r>
              <a:rPr lang="en-US" dirty="0"/>
              <a:t> or placebo, at baseline, Week 12 and Week 24. 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Supplemental Figure 1b:  </a:t>
            </a:r>
            <a:r>
              <a:rPr lang="en-US" dirty="0"/>
              <a:t>SF-36 physical component score among subjects randomized to </a:t>
            </a:r>
            <a:r>
              <a:rPr lang="en-US" dirty="0" err="1"/>
              <a:t>SAMe</a:t>
            </a:r>
            <a:r>
              <a:rPr lang="en-US" dirty="0"/>
              <a:t> or placebo, at baseline, Week 12 and Week 24.  Only subjects with SF-36 at all three time points were included in the analysis. 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Supplemental Figure 2:  CLDQ.  Chronic liver disease questionnaire among subjects randomized to </a:t>
            </a:r>
            <a:r>
              <a:rPr lang="en-US" dirty="0" err="1"/>
              <a:t>SAMe</a:t>
            </a:r>
            <a:r>
              <a:rPr lang="en-US" dirty="0"/>
              <a:t> or placebo, at baseline, Week 12 and Week 24.  Only subjects with CLDQ at all three time points were included in the analysis.</a:t>
            </a:r>
          </a:p>
        </p:txBody>
      </p:sp>
    </p:spTree>
    <p:extLst>
      <p:ext uri="{BB962C8B-B14F-4D97-AF65-F5344CB8AC3E}">
        <p14:creationId xmlns:p14="http://schemas.microsoft.com/office/powerpoint/2010/main" val="4194169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04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Figure 1a</a:t>
            </a:r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116611948"/>
              </p:ext>
            </p:extLst>
          </p:nvPr>
        </p:nvGraphicFramePr>
        <p:xfrm>
          <a:off x="609600" y="1219200"/>
          <a:ext cx="79248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4990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751120398"/>
              </p:ext>
            </p:extLst>
          </p:nvPr>
        </p:nvGraphicFramePr>
        <p:xfrm>
          <a:off x="609600" y="1066800"/>
          <a:ext cx="7772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" y="228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Figure 1b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22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832213677"/>
              </p:ext>
            </p:extLst>
          </p:nvPr>
        </p:nvGraphicFramePr>
        <p:xfrm>
          <a:off x="609600" y="990600"/>
          <a:ext cx="79248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" y="2286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Figure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839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186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Veteran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Morgan, Timothy R (Long Beach)</dc:creator>
  <cp:lastModifiedBy>Morgan, Timothy R (Long Beach)</cp:lastModifiedBy>
  <cp:revision>4</cp:revision>
  <dcterms:created xsi:type="dcterms:W3CDTF">2014-09-22T17:13:06Z</dcterms:created>
  <dcterms:modified xsi:type="dcterms:W3CDTF">2014-09-22T17:34:52Z</dcterms:modified>
</cp:coreProperties>
</file>