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70F92-5387-470C-B987-457934050939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B3B9-2592-4C46-AC00-5D9F6B0DF0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805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45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07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75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06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32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9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15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079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76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BBC5-D3DB-4A78-B74B-4042FF231A4A}" type="datetimeFigureOut">
              <a:rPr lang="en-GB" smtClean="0"/>
              <a:t>22/07/2015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74F92-594F-495A-8310-D5DB68666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39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39975" y="692150"/>
          <a:ext cx="5111750" cy="5541980"/>
        </p:xfrm>
        <a:graphic>
          <a:graphicData uri="http://schemas.openxmlformats.org/drawingml/2006/table">
            <a:tbl>
              <a:tblPr/>
              <a:tblGrid>
                <a:gridCol w="1817688"/>
                <a:gridCol w="1412875"/>
                <a:gridCol w="1233487"/>
                <a:gridCol w="647700"/>
              </a:tblGrid>
              <a:tr h="150813">
                <a:tc gridSpan="4"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Embryo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control (vehicle)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control (morpholino)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p value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inflow/outflow distance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0.60 ± 0.08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0.58 ± 0.03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0.61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ventricular area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15891.53 ± 137.69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15954 ± 459.62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cardiomyocyte number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8.47 x 10-3 ± 7.24 x 10 -5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8.66 x 10-3 ± 8.59 x 10 -5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Heart rate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141.0 ± 5.0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145.5 ± 4.5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0.71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stroke volume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0.08 ± 0.01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0.10 ± 0.07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0.34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cardiac output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11.10 ± 0.92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11.08 ± 0.70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gr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1.01 ± 0.09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1.25 ± 0.28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vmhc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1.59 ± 0.15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1.84 ± 0.30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0.65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igf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2.03 ± 0.12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1.71 ± 0.06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0.42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plb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2.44 ± 0.59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1.93 ± 0.09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0.43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ryr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2.23 ± 0.27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2.21 ± 0.41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serca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0.82 ± 0.08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0.59 ± 0.08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mef2c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0.36 ± 0.02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0.34 ± 0.01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gata 4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1.39 ± 0.08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1.62 ± 0.15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0.28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nkx2.5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0.124 ± 0.01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0.109 ± 0.02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 gridSpan="4"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Adult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ventricle length (normalised to body length)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0.079  ±  0.001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0.076  ± 0.002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ventricle weight (normalised to body weight)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0.629 ± 0.07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0.904 ± 0.139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ventricular cavity area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12.21 ± 0.11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11.29 ± 0.86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Heart rate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141 ± 3.79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143 ± 2.99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ejection fraction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26.48 ± 0.89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24.98 ± 0.97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end diastolic area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1.78 ± 0.20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1.86 ± 0.11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inflow mean velocity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166.91 ± 16.13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183.72 ± 11.27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0.51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inflow deceleration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8523.72 ± 1738.37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8973.044 ± 1601.76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0.85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inflow velocity time intergrel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0.882 ± 0.076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0.924 ± 0.084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0.71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gr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1.19 ± 0.02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1.23 ± 0.04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0.69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vmhc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2.11 ±0.23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1.95 ± 0.23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0.78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igf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1.49 ± 0.14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1.14 ± 0.07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0.38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plb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1.62 ± 0.66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1.24 ± 0.40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0.71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ryr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5.74 ± 1.43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3.48 ± 0.87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0.33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serca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0.28 ± 0.03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0.21 ± 0.07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0.41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mef2c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2.62 ± 0.54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1.88 ± 0.11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0.29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gata 4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4.10 ± 0.06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3.84 ± 0.02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0.15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nkx2.5 mRNA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0.41 ± 0.01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0.42 ± 0.02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1pPr>
                      <a:lvl2pPr marL="742950" indent="-28575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2pPr>
                      <a:lvl3pPr marL="11430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3pPr>
                      <a:lvl4pPr marL="16002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4pPr>
                      <a:lvl5pPr marL="2057400" indent="-228600" eaLnBrk="0"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000">
                          <a:solidFill>
                            <a:srgbClr val="000000"/>
                          </a:solidFill>
                          <a:latin typeface="Helvetica" charset="0"/>
                          <a:ea typeface="Helvetica" charset="0"/>
                          <a:cs typeface="Helvetica" charset="0"/>
                          <a:sym typeface="Helvetica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  <a:sym typeface="Trebuchet MS" pitchFamily="34" charset="0"/>
                        </a:rPr>
                        <a:t>0.96</a:t>
                      </a:r>
                      <a:endParaRPr kumimoji="0" lang="en-GB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Helvetica" charset="0"/>
                        <a:cs typeface="Helvetica" charset="0"/>
                        <a:sym typeface="Trebuchet MS" pitchFamily="34" charset="0"/>
                      </a:endParaRPr>
                    </a:p>
                  </a:txBody>
                  <a:tcPr marL="6286" marR="6286" marT="628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26" name="AutoShape 2"/>
          <p:cNvSpPr>
            <a:spLocks/>
          </p:cNvSpPr>
          <p:nvPr/>
        </p:nvSpPr>
        <p:spPr bwMode="auto">
          <a:xfrm>
            <a:off x="0" y="-12700"/>
            <a:ext cx="8891588" cy="5413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>
            <a:lvl1pPr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9pPr>
          </a:lstStyle>
          <a:p>
            <a:pPr eaLnBrk="1"/>
            <a:r>
              <a:rPr lang="en-US" altLang="en-US" sz="16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Supplemental Table 1: Control statistical comparison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183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71550" y="1600200"/>
          <a:ext cx="6618289" cy="452596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71363"/>
                <a:gridCol w="1817317"/>
                <a:gridCol w="1978027"/>
                <a:gridCol w="1951582"/>
              </a:tblGrid>
              <a:tr h="4131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Gene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Accession </a:t>
                      </a:r>
                      <a:r>
                        <a:rPr lang="en-GB" sz="1100" dirty="0">
                          <a:effectLst/>
                        </a:rPr>
                        <a:t>number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Forward Primer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Reverse Primer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35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>
                          <a:effectLst/>
                        </a:rPr>
                        <a:t>gr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ENSDART000000542643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ttctcaagcagcccctattc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tctttccaccagctgacgat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4131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vmhc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NM001112733.1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tgaggaaacagttggagcaa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tcgcagaatcttaccctcctc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4131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plb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NM_001201561.1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ccaacaggccaagcagaa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acatgccgtggaaagagatt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4131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smtClean="0">
                          <a:effectLst/>
                        </a:rPr>
                        <a:t>mef2c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NM_131312.2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gaaacacaggaggtctgatgg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gtggtttccgtacccgttt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 smtClean="0">
                          <a:effectLst/>
                        </a:rPr>
                        <a:t>gata</a:t>
                      </a:r>
                      <a:r>
                        <a:rPr lang="en-GB" sz="1100" i="1" dirty="0" smtClean="0">
                          <a:effectLst/>
                        </a:rPr>
                        <a:t> 4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NM_131236.1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 cctgtggactctaccataagatga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gctgacagtttgtgcaggataa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smtClean="0">
                          <a:effectLst/>
                        </a:rPr>
                        <a:t>nkx2.5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NM_131421.1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cagatgacacatttgaagacaaaga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tcctcctcttcctctgcttg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igf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ENSDART0000004717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gcttgtagacacgctgcagtt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catatcctgtcggtttgctg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262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ryr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AB355789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tgtagccaaacaagtcttcaaca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aacaaccgcatcccacag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serca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ENSDARG00000005122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gttgatcaggccaatggaaa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gtgcatatgtggagccactg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smtClean="0">
                          <a:effectLst/>
                        </a:rPr>
                        <a:t>ef1a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NM_131263.1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ccttcgtcccaatttcagg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 ccttgaaccagcccatgtt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  <a:tr h="3791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i="1" dirty="0" err="1">
                          <a:effectLst/>
                        </a:rPr>
                        <a:t>gapdh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ENSDARG00000043457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gtctggtgacccgtgctgct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gtttgccgccttctgccttaac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797" marR="66797" marT="9278" marB="0" anchor="ctr"/>
                </a:tc>
              </a:tr>
            </a:tbl>
          </a:graphicData>
        </a:graphic>
      </p:graphicFrame>
      <p:sp>
        <p:nvSpPr>
          <p:cNvPr id="11333" name="AutoShape 2"/>
          <p:cNvSpPr>
            <a:spLocks/>
          </p:cNvSpPr>
          <p:nvPr/>
        </p:nvSpPr>
        <p:spPr bwMode="auto">
          <a:xfrm>
            <a:off x="0" y="-12700"/>
            <a:ext cx="8891588" cy="5413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>
            <a:lvl1pPr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defRPr>
            </a:lvl9pPr>
          </a:lstStyle>
          <a:p>
            <a:pPr eaLnBrk="1"/>
            <a:r>
              <a:rPr lang="en-US" altLang="en-US" sz="16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Supplemental Table 2: Gene primer sequences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4923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408</Words>
  <Application>Microsoft Office PowerPoint</Application>
  <PresentationFormat>On-screen Show (4:3)</PresentationFormat>
  <Paragraphs>187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Kathryn Wilson</dc:creator>
  <cp:lastModifiedBy>Kathryn Wilson</cp:lastModifiedBy>
  <cp:revision>1</cp:revision>
  <dcterms:created xsi:type="dcterms:W3CDTF">2015-07-22T13:26:01Z</dcterms:created>
  <dcterms:modified xsi:type="dcterms:W3CDTF">2015-07-22T13:26:43Z</dcterms:modified>
</cp:coreProperties>
</file>