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708" r:id="rId4"/>
    <p:sldMasterId id="2147483720" r:id="rId5"/>
  </p:sldMasterIdLst>
  <p:sldIdLst>
    <p:sldId id="256" r:id="rId6"/>
    <p:sldId id="257" r:id="rId7"/>
    <p:sldId id="258" r:id="rId8"/>
    <p:sldId id="259" r:id="rId9"/>
    <p:sldId id="260" r:id="rId10"/>
    <p:sldId id="261"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69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30670ED2-D93A-4BAE-A92A-9264DDF19456}" type="datetimeFigureOut">
              <a:rPr lang="en-CA" smtClean="0"/>
              <a:t>01/07/2015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4258032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0670ED2-D93A-4BAE-A92A-9264DDF19456}" type="datetimeFigureOut">
              <a:rPr lang="en-CA" smtClean="0"/>
              <a:t>01/07/2015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841713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0670ED2-D93A-4BAE-A92A-9264DDF19456}" type="datetimeFigureOut">
              <a:rPr lang="en-CA" smtClean="0"/>
              <a:t>01/07/2015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989970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4287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651963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3610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941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1695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460329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58562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40620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0670ED2-D93A-4BAE-A92A-9264DDF19456}" type="datetimeFigureOut">
              <a:rPr lang="en-CA" smtClean="0"/>
              <a:t>01/07/2015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11942212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8485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393826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79074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436449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0218785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4655376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1806164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8" name="Footer Placeholder 7"/>
          <p:cNvSpPr>
            <a:spLocks noGrp="1"/>
          </p:cNvSpPr>
          <p:nvPr>
            <p:ph type="ftr" sz="quarter" idx="11"/>
          </p:nvPr>
        </p:nvSpPr>
        <p:spPr/>
        <p:txBody>
          <a:bodyPr/>
          <a:lstStyle/>
          <a:p>
            <a:endParaRPr lang="en-CA">
              <a:solidFill>
                <a:prstClr val="black">
                  <a:tint val="75000"/>
                </a:prstClr>
              </a:solidFill>
            </a:endParaRPr>
          </a:p>
        </p:txBody>
      </p:sp>
      <p:sp>
        <p:nvSpPr>
          <p:cNvPr id="9" name="Slide Number Placeholder 8"/>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2047215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4" name="Footer Placeholder 3"/>
          <p:cNvSpPr>
            <a:spLocks noGrp="1"/>
          </p:cNvSpPr>
          <p:nvPr>
            <p:ph type="ftr" sz="quarter" idx="11"/>
          </p:nvPr>
        </p:nvSpPr>
        <p:spPr/>
        <p:txBody>
          <a:bodyPr/>
          <a:lstStyle/>
          <a:p>
            <a:endParaRPr lang="en-CA">
              <a:solidFill>
                <a:prstClr val="black">
                  <a:tint val="75000"/>
                </a:prstClr>
              </a:solidFill>
            </a:endParaRPr>
          </a:p>
        </p:txBody>
      </p:sp>
      <p:sp>
        <p:nvSpPr>
          <p:cNvPr id="5" name="Slide Number Placeholder 4"/>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5320634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3" name="Footer Placeholder 2"/>
          <p:cNvSpPr>
            <a:spLocks noGrp="1"/>
          </p:cNvSpPr>
          <p:nvPr>
            <p:ph type="ftr" sz="quarter" idx="11"/>
          </p:nvPr>
        </p:nvSpPr>
        <p:spPr/>
        <p:txBody>
          <a:bodyPr/>
          <a:lstStyle/>
          <a:p>
            <a:endParaRPr lang="en-CA">
              <a:solidFill>
                <a:prstClr val="black">
                  <a:tint val="75000"/>
                </a:prstClr>
              </a:solidFill>
            </a:endParaRPr>
          </a:p>
        </p:txBody>
      </p:sp>
      <p:sp>
        <p:nvSpPr>
          <p:cNvPr id="4" name="Slide Number Placeholder 3"/>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838842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670ED2-D93A-4BAE-A92A-9264DDF19456}" type="datetimeFigureOut">
              <a:rPr lang="en-CA" smtClean="0"/>
              <a:t>01/07/2015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18238193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6140915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6333756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9141071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41571996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09931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90909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5488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776068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63273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4399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30670ED2-D93A-4BAE-A92A-9264DDF19456}" type="datetimeFigureOut">
              <a:rPr lang="en-CA" smtClean="0"/>
              <a:t>01/07/2015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1089075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24024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15429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66849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549946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59427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4217735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7928904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41162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7167414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8" name="Footer Placeholder 7"/>
          <p:cNvSpPr>
            <a:spLocks noGrp="1"/>
          </p:cNvSpPr>
          <p:nvPr>
            <p:ph type="ftr" sz="quarter" idx="11"/>
          </p:nvPr>
        </p:nvSpPr>
        <p:spPr/>
        <p:txBody>
          <a:bodyPr/>
          <a:lstStyle/>
          <a:p>
            <a:endParaRPr lang="en-CA">
              <a:solidFill>
                <a:prstClr val="black">
                  <a:tint val="75000"/>
                </a:prstClr>
              </a:solidFill>
            </a:endParaRPr>
          </a:p>
        </p:txBody>
      </p:sp>
      <p:sp>
        <p:nvSpPr>
          <p:cNvPr id="9" name="Slide Number Placeholder 8"/>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404691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30670ED2-D93A-4BAE-A92A-9264DDF19456}" type="datetimeFigureOut">
              <a:rPr lang="en-CA" smtClean="0"/>
              <a:t>01/07/2015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26284878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4" name="Footer Placeholder 3"/>
          <p:cNvSpPr>
            <a:spLocks noGrp="1"/>
          </p:cNvSpPr>
          <p:nvPr>
            <p:ph type="ftr" sz="quarter" idx="11"/>
          </p:nvPr>
        </p:nvSpPr>
        <p:spPr/>
        <p:txBody>
          <a:bodyPr/>
          <a:lstStyle/>
          <a:p>
            <a:endParaRPr lang="en-CA">
              <a:solidFill>
                <a:prstClr val="black">
                  <a:tint val="75000"/>
                </a:prstClr>
              </a:solidFill>
            </a:endParaRPr>
          </a:p>
        </p:txBody>
      </p:sp>
      <p:sp>
        <p:nvSpPr>
          <p:cNvPr id="5" name="Slide Number Placeholder 4"/>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0436817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3" name="Footer Placeholder 2"/>
          <p:cNvSpPr>
            <a:spLocks noGrp="1"/>
          </p:cNvSpPr>
          <p:nvPr>
            <p:ph type="ftr" sz="quarter" idx="11"/>
          </p:nvPr>
        </p:nvSpPr>
        <p:spPr/>
        <p:txBody>
          <a:bodyPr/>
          <a:lstStyle/>
          <a:p>
            <a:endParaRPr lang="en-CA">
              <a:solidFill>
                <a:prstClr val="black">
                  <a:tint val="75000"/>
                </a:prstClr>
              </a:solidFill>
            </a:endParaRPr>
          </a:p>
        </p:txBody>
      </p:sp>
      <p:sp>
        <p:nvSpPr>
          <p:cNvPr id="4" name="Slide Number Placeholder 3"/>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6394450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5410678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6" name="Footer Placeholder 5"/>
          <p:cNvSpPr>
            <a:spLocks noGrp="1"/>
          </p:cNvSpPr>
          <p:nvPr>
            <p:ph type="ftr" sz="quarter" idx="11"/>
          </p:nvPr>
        </p:nvSpPr>
        <p:spPr/>
        <p:txBody>
          <a:bodyPr/>
          <a:lstStyle/>
          <a:p>
            <a:endParaRPr lang="en-CA">
              <a:solidFill>
                <a:prstClr val="black">
                  <a:tint val="75000"/>
                </a:prstClr>
              </a:solidFill>
            </a:endParaRPr>
          </a:p>
        </p:txBody>
      </p:sp>
      <p:sp>
        <p:nvSpPr>
          <p:cNvPr id="7" name="Slide Number Placeholder 6"/>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9673247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7655852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11"/>
          </p:nvPr>
        </p:nvSpPr>
        <p:spPr/>
        <p:txBody>
          <a:bodyPr/>
          <a:lstStyle/>
          <a:p>
            <a:endParaRPr lang="en-CA">
              <a:solidFill>
                <a:prstClr val="black">
                  <a:tint val="75000"/>
                </a:prstClr>
              </a:solidFill>
            </a:endParaRPr>
          </a:p>
        </p:txBody>
      </p:sp>
      <p:sp>
        <p:nvSpPr>
          <p:cNvPr id="6" name="Slide Number Placeholder 5"/>
          <p:cNvSpPr>
            <a:spLocks noGrp="1"/>
          </p:cNvSpPr>
          <p:nvPr>
            <p:ph type="sldNum" sz="quarter" idx="12"/>
          </p:nvPr>
        </p:nvSpPr>
        <p:spPr/>
        <p:txBody>
          <a:body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3701123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30670ED2-D93A-4BAE-A92A-9264DDF19456}" type="datetimeFigureOut">
              <a:rPr lang="en-CA" smtClean="0"/>
              <a:t>01/07/2015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1133639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670ED2-D93A-4BAE-A92A-9264DDF19456}" type="datetimeFigureOut">
              <a:rPr lang="en-CA" smtClean="0"/>
              <a:t>01/07/2015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4028138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670ED2-D93A-4BAE-A92A-9264DDF19456}" type="datetimeFigureOut">
              <a:rPr lang="en-CA" smtClean="0"/>
              <a:t>01/07/2015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1532719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670ED2-D93A-4BAE-A92A-9264DDF19456}" type="datetimeFigureOut">
              <a:rPr lang="en-CA" smtClean="0"/>
              <a:t>01/07/2015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A7704B5-BD24-466D-A78A-F1BFBD24431C}" type="slidenum">
              <a:rPr lang="en-CA" smtClean="0"/>
              <a:t>‹#›</a:t>
            </a:fld>
            <a:endParaRPr lang="en-CA"/>
          </a:p>
        </p:txBody>
      </p:sp>
    </p:spTree>
    <p:extLst>
      <p:ext uri="{BB962C8B-B14F-4D97-AF65-F5344CB8AC3E}">
        <p14:creationId xmlns:p14="http://schemas.microsoft.com/office/powerpoint/2010/main" val="1125074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670ED2-D93A-4BAE-A92A-9264DDF19456}" type="datetimeFigureOut">
              <a:rPr lang="en-CA" smtClean="0"/>
              <a:t>01/07/2015</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7704B5-BD24-466D-A78A-F1BFBD24431C}" type="slidenum">
              <a:rPr lang="en-CA" smtClean="0"/>
              <a:t>‹#›</a:t>
            </a:fld>
            <a:endParaRPr lang="en-CA"/>
          </a:p>
        </p:txBody>
      </p:sp>
    </p:spTree>
    <p:extLst>
      <p:ext uri="{BB962C8B-B14F-4D97-AF65-F5344CB8AC3E}">
        <p14:creationId xmlns:p14="http://schemas.microsoft.com/office/powerpoint/2010/main" val="334714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76538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D3D42-E64A-4BF3-88D1-B4A92A11DD00}"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CEFCD-B4E9-48AE-8C12-A54D3ED57A77}"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25272660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05EB35-D4C3-4982-9BCA-6FA2A156CB7E}" type="datetimeFigureOut">
              <a:rPr lang="en-US" smtClean="0">
                <a:solidFill>
                  <a:prstClr val="black">
                    <a:tint val="75000"/>
                  </a:prstClr>
                </a:solidFill>
              </a:rPr>
              <a:pPr/>
              <a:t>7/1/2015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7A9EE0-C590-433B-8490-552097C7C4F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356439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B8238E-790E-44D8-AD8E-FD225DAA1D73}" type="datetimeFigureOut">
              <a:rPr lang="en-CA" smtClean="0">
                <a:solidFill>
                  <a:prstClr val="black">
                    <a:tint val="75000"/>
                  </a:prstClr>
                </a:solidFill>
              </a:rPr>
              <a:pPr/>
              <a:t>01/07/2015</a:t>
            </a:fld>
            <a:endParaRPr lang="en-C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BEB1AF-75D8-43F8-B87A-316CC0C1EFDD}" type="slidenum">
              <a:rPr lang="en-CA" smtClean="0">
                <a:solidFill>
                  <a:prstClr val="black">
                    <a:tint val="75000"/>
                  </a:prstClr>
                </a:solidFill>
              </a:rPr>
              <a:pPr/>
              <a:t>‹#›</a:t>
            </a:fld>
            <a:endParaRPr lang="en-CA">
              <a:solidFill>
                <a:prstClr val="black">
                  <a:tint val="75000"/>
                </a:prstClr>
              </a:solidFill>
            </a:endParaRPr>
          </a:p>
        </p:txBody>
      </p:sp>
    </p:spTree>
    <p:extLst>
      <p:ext uri="{BB962C8B-B14F-4D97-AF65-F5344CB8AC3E}">
        <p14:creationId xmlns:p14="http://schemas.microsoft.com/office/powerpoint/2010/main" val="198463264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Manuscript supplementary figures</a:t>
            </a:r>
            <a:endParaRPr lang="en-CA" dirty="0"/>
          </a:p>
        </p:txBody>
      </p:sp>
    </p:spTree>
    <p:extLst>
      <p:ext uri="{BB962C8B-B14F-4D97-AF65-F5344CB8AC3E}">
        <p14:creationId xmlns:p14="http://schemas.microsoft.com/office/powerpoint/2010/main" val="3102971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CA" sz="1400" b="1" dirty="0" smtClean="0"/>
              <a:t>Supplementary figure 1A. </a:t>
            </a:r>
            <a:r>
              <a:rPr lang="en-CA" sz="1400" dirty="0" smtClean="0"/>
              <a:t>PC analysis of the Brazilian individuals analyzed in this study and other relevant samples, including representatives of the parental populations (CEU, YRI and Native American populations) and other admixed groups from the Americas. The plot shows the scores of the first two PC axes. Sample codes: AND (Quechua and </a:t>
            </a:r>
            <a:r>
              <a:rPr lang="en-CA" sz="1400" dirty="0" err="1" smtClean="0"/>
              <a:t>Aymara</a:t>
            </a:r>
            <a:r>
              <a:rPr lang="en-CA" sz="1400" dirty="0" smtClean="0"/>
              <a:t> from the Andes), BRA (Brazilian sample analyzed in this study), CEU (Europeans), CHB (Chinese), CLM (Colombians), MXL (Mexican Americans from LA), MYN (Mayans from Mexico), NAH (</a:t>
            </a:r>
            <a:r>
              <a:rPr lang="en-CA" sz="1400" dirty="0" err="1" smtClean="0"/>
              <a:t>Nahua</a:t>
            </a:r>
            <a:r>
              <a:rPr lang="en-CA" sz="1400" dirty="0" smtClean="0"/>
              <a:t> from Mexico), PUR (Puerto Ricans), YRI (Yoruba from Nigeria).</a:t>
            </a:r>
            <a:endParaRPr lang="en-CA" sz="1400"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689" t="23059" r="57654" b="36493"/>
          <a:stretch/>
        </p:blipFill>
        <p:spPr bwMode="auto">
          <a:xfrm>
            <a:off x="1521336" y="1446952"/>
            <a:ext cx="6172200" cy="5261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5857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CA" sz="1300" b="1" dirty="0">
                <a:solidFill>
                  <a:prstClr val="black"/>
                </a:solidFill>
              </a:rPr>
              <a:t>Supplementary figure </a:t>
            </a:r>
            <a:r>
              <a:rPr lang="en-CA" sz="1300" b="1" dirty="0" smtClean="0">
                <a:solidFill>
                  <a:prstClr val="black"/>
                </a:solidFill>
              </a:rPr>
              <a:t>1B. </a:t>
            </a:r>
            <a:r>
              <a:rPr lang="en-CA" sz="1300" dirty="0">
                <a:solidFill>
                  <a:prstClr val="black"/>
                </a:solidFill>
              </a:rPr>
              <a:t>PC analysis of the Brazilian individuals analyzed in this study and other relevant samples, including representatives of the parental populations (CEU, YRI and Native American populations) and other admixed groups from the Americas. The plot shows the scores of the first </a:t>
            </a:r>
            <a:r>
              <a:rPr lang="en-CA" sz="1300" dirty="0" smtClean="0">
                <a:solidFill>
                  <a:prstClr val="black"/>
                </a:solidFill>
              </a:rPr>
              <a:t>and third </a:t>
            </a:r>
            <a:r>
              <a:rPr lang="en-CA" sz="1300" dirty="0">
                <a:solidFill>
                  <a:prstClr val="black"/>
                </a:solidFill>
              </a:rPr>
              <a:t>PC axes</a:t>
            </a:r>
            <a:r>
              <a:rPr lang="en-CA" sz="1300" dirty="0" smtClean="0">
                <a:solidFill>
                  <a:prstClr val="black"/>
                </a:solidFill>
              </a:rPr>
              <a:t>. Sample codes are the same as those shown in Supplementary Figure 1A.</a:t>
            </a:r>
            <a:endParaRPr lang="en-CA"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276" t="15735" r="57102" b="43261"/>
          <a:stretch/>
        </p:blipFill>
        <p:spPr bwMode="auto">
          <a:xfrm>
            <a:off x="1600200" y="1231795"/>
            <a:ext cx="6086919" cy="5266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V="1">
            <a:off x="3733800" y="4472464"/>
            <a:ext cx="2895600" cy="9377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6620583" y="3657600"/>
            <a:ext cx="2567049" cy="1477328"/>
          </a:xfrm>
          <a:prstGeom prst="rect">
            <a:avLst/>
          </a:prstGeom>
          <a:noFill/>
        </p:spPr>
        <p:txBody>
          <a:bodyPr wrap="none" rtlCol="0">
            <a:spAutoFit/>
          </a:bodyPr>
          <a:lstStyle/>
          <a:p>
            <a:r>
              <a:rPr lang="en-CA" dirty="0">
                <a:solidFill>
                  <a:prstClr val="black"/>
                </a:solidFill>
              </a:rPr>
              <a:t>One Brazilian individual</a:t>
            </a:r>
          </a:p>
          <a:p>
            <a:r>
              <a:rPr lang="en-CA" dirty="0">
                <a:solidFill>
                  <a:prstClr val="black"/>
                </a:solidFill>
              </a:rPr>
              <a:t>showed strong evidence </a:t>
            </a:r>
          </a:p>
          <a:p>
            <a:r>
              <a:rPr lang="en-CA" dirty="0">
                <a:solidFill>
                  <a:prstClr val="black"/>
                </a:solidFill>
              </a:rPr>
              <a:t>of East Asian Ancestry </a:t>
            </a:r>
          </a:p>
          <a:p>
            <a:r>
              <a:rPr lang="en-CA" dirty="0">
                <a:solidFill>
                  <a:prstClr val="black"/>
                </a:solidFill>
              </a:rPr>
              <a:t>and was eliminated from </a:t>
            </a:r>
          </a:p>
          <a:p>
            <a:r>
              <a:rPr lang="en-CA" dirty="0">
                <a:solidFill>
                  <a:prstClr val="black"/>
                </a:solidFill>
              </a:rPr>
              <a:t>the statistical analysis</a:t>
            </a:r>
          </a:p>
        </p:txBody>
      </p:sp>
    </p:spTree>
    <p:extLst>
      <p:ext uri="{BB962C8B-B14F-4D97-AF65-F5344CB8AC3E}">
        <p14:creationId xmlns:p14="http://schemas.microsoft.com/office/powerpoint/2010/main" val="3693890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lstStyle/>
          <a:p>
            <a:pPr algn="l"/>
            <a:r>
              <a:rPr lang="en-CA" sz="1300" b="1" dirty="0">
                <a:solidFill>
                  <a:prstClr val="black"/>
                </a:solidFill>
              </a:rPr>
              <a:t>Supplementary </a:t>
            </a:r>
            <a:r>
              <a:rPr lang="en-CA" sz="1300" b="1" dirty="0" smtClean="0">
                <a:solidFill>
                  <a:prstClr val="black"/>
                </a:solidFill>
              </a:rPr>
              <a:t>Figure 2. </a:t>
            </a:r>
            <a:r>
              <a:rPr lang="en-CA" sz="1300" dirty="0" smtClean="0">
                <a:solidFill>
                  <a:prstClr val="black"/>
                </a:solidFill>
              </a:rPr>
              <a:t>Correlation of individual ancestry estimates obtained with the program ADMIXTURE and the scores of the PC analysis. Figure 2A shows the correlation of the estimates of African individual proportions and the scores of the first PC axis. Figure 2B shows the correlation of the estimates of Native American individual proportions and the scores of the second PC axis.</a:t>
            </a:r>
            <a:endParaRPr lang="en-CA" dirty="0"/>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324" t="18583" r="42860" b="58958"/>
          <a:stretch/>
        </p:blipFill>
        <p:spPr bwMode="auto">
          <a:xfrm>
            <a:off x="2123728" y="1513839"/>
            <a:ext cx="4206240" cy="24790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3163" t="44110" r="42254" b="32833"/>
          <a:stretch/>
        </p:blipFill>
        <p:spPr bwMode="auto">
          <a:xfrm>
            <a:off x="2339752" y="4011280"/>
            <a:ext cx="4419600" cy="2590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187624" y="2492896"/>
            <a:ext cx="317716" cy="369332"/>
          </a:xfrm>
          <a:prstGeom prst="rect">
            <a:avLst/>
          </a:prstGeom>
          <a:noFill/>
        </p:spPr>
        <p:txBody>
          <a:bodyPr wrap="none" rtlCol="0">
            <a:spAutoFit/>
          </a:bodyPr>
          <a:lstStyle/>
          <a:p>
            <a:r>
              <a:rPr lang="en-CA" dirty="0" smtClean="0"/>
              <a:t>A</a:t>
            </a:r>
            <a:endParaRPr lang="en-CA" dirty="0"/>
          </a:p>
        </p:txBody>
      </p:sp>
      <p:sp>
        <p:nvSpPr>
          <p:cNvPr id="7" name="TextBox 6"/>
          <p:cNvSpPr txBox="1"/>
          <p:nvPr/>
        </p:nvSpPr>
        <p:spPr>
          <a:xfrm>
            <a:off x="1187624" y="4581128"/>
            <a:ext cx="317716" cy="369332"/>
          </a:xfrm>
          <a:prstGeom prst="rect">
            <a:avLst/>
          </a:prstGeom>
          <a:noFill/>
        </p:spPr>
        <p:txBody>
          <a:bodyPr wrap="none" rtlCol="0">
            <a:spAutoFit/>
          </a:bodyPr>
          <a:lstStyle/>
          <a:p>
            <a:r>
              <a:rPr lang="en-CA" dirty="0" smtClean="0"/>
              <a:t>B</a:t>
            </a:r>
            <a:endParaRPr lang="en-CA" dirty="0"/>
          </a:p>
        </p:txBody>
      </p:sp>
    </p:spTree>
    <p:extLst>
      <p:ext uri="{BB962C8B-B14F-4D97-AF65-F5344CB8AC3E}">
        <p14:creationId xmlns:p14="http://schemas.microsoft.com/office/powerpoint/2010/main" val="1660446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1844824"/>
            <a:ext cx="7772400" cy="1470025"/>
          </a:xfrm>
        </p:spPr>
        <p:txBody>
          <a:bodyPr/>
          <a:lstStyle/>
          <a:p>
            <a:endParaRPr lang="en-US" dirty="0"/>
          </a:p>
        </p:txBody>
      </p:sp>
      <p:pic>
        <p:nvPicPr>
          <p:cNvPr id="1026" name="Picture 2" descr="C:\Documents and Settings\Administrator\Desktop\KGG\kgg3\results\caca\image\genome1.SNPManhattanPlo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680" y="1700808"/>
            <a:ext cx="8944816" cy="372700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491952" y="1331476"/>
            <a:ext cx="896399" cy="369332"/>
          </a:xfrm>
          <a:prstGeom prst="rect">
            <a:avLst/>
          </a:prstGeom>
          <a:noFill/>
        </p:spPr>
        <p:txBody>
          <a:bodyPr wrap="none" rtlCol="0">
            <a:spAutoFit/>
          </a:bodyPr>
          <a:lstStyle/>
          <a:p>
            <a:r>
              <a:rPr lang="en-CA" dirty="0">
                <a:solidFill>
                  <a:prstClr val="black"/>
                </a:solidFill>
              </a:rPr>
              <a:t>CYP2C9</a:t>
            </a:r>
            <a:endParaRPr lang="en-US" dirty="0">
              <a:solidFill>
                <a:prstClr val="black"/>
              </a:solidFill>
            </a:endParaRPr>
          </a:p>
        </p:txBody>
      </p:sp>
      <p:sp>
        <p:nvSpPr>
          <p:cNvPr id="6" name="TextBox 5"/>
          <p:cNvSpPr txBox="1"/>
          <p:nvPr/>
        </p:nvSpPr>
        <p:spPr>
          <a:xfrm>
            <a:off x="7308304" y="1331476"/>
            <a:ext cx="941091" cy="369332"/>
          </a:xfrm>
          <a:prstGeom prst="rect">
            <a:avLst/>
          </a:prstGeom>
          <a:noFill/>
        </p:spPr>
        <p:txBody>
          <a:bodyPr wrap="none" rtlCol="0">
            <a:spAutoFit/>
          </a:bodyPr>
          <a:lstStyle/>
          <a:p>
            <a:r>
              <a:rPr lang="en-CA" dirty="0">
                <a:solidFill>
                  <a:prstClr val="black"/>
                </a:solidFill>
              </a:rPr>
              <a:t>VKORC1</a:t>
            </a:r>
            <a:endParaRPr lang="en-US" dirty="0">
              <a:solidFill>
                <a:prstClr val="black"/>
              </a:solidFill>
            </a:endParaRPr>
          </a:p>
        </p:txBody>
      </p:sp>
      <p:sp>
        <p:nvSpPr>
          <p:cNvPr id="8"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CA" sz="1300" b="1" dirty="0" smtClean="0">
                <a:solidFill>
                  <a:prstClr val="black"/>
                </a:solidFill>
              </a:rPr>
              <a:t>Supplementary Figure 3. </a:t>
            </a:r>
            <a:r>
              <a:rPr lang="en-CA" sz="1300" dirty="0" smtClean="0">
                <a:solidFill>
                  <a:prstClr val="black"/>
                </a:solidFill>
              </a:rPr>
              <a:t>Manhattan plot showing the results of the GWA study of warfarin maintenance dose in the Brazilian sample</a:t>
            </a:r>
            <a:endParaRPr lang="en-CA" dirty="0"/>
          </a:p>
        </p:txBody>
      </p:sp>
    </p:spTree>
    <p:extLst>
      <p:ext uri="{BB962C8B-B14F-4D97-AF65-F5344CB8AC3E}">
        <p14:creationId xmlns:p14="http://schemas.microsoft.com/office/powerpoint/2010/main" val="304953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841" t="35193" r="40713" b="30118"/>
          <a:stretch/>
        </p:blipFill>
        <p:spPr bwMode="auto">
          <a:xfrm>
            <a:off x="2195736" y="1052736"/>
            <a:ext cx="4051383" cy="47619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809687" y="5181164"/>
            <a:ext cx="1455848" cy="369332"/>
          </a:xfrm>
          <a:prstGeom prst="rect">
            <a:avLst/>
          </a:prstGeom>
          <a:noFill/>
        </p:spPr>
        <p:txBody>
          <a:bodyPr wrap="none" rtlCol="0">
            <a:spAutoFit/>
          </a:bodyPr>
          <a:lstStyle/>
          <a:p>
            <a:r>
              <a:rPr lang="en-CA" dirty="0">
                <a:solidFill>
                  <a:prstClr val="black"/>
                </a:solidFill>
              </a:rPr>
              <a:t>Lambda: 1.03</a:t>
            </a:r>
          </a:p>
        </p:txBody>
      </p:sp>
      <p:sp>
        <p:nvSpPr>
          <p:cNvPr id="8"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CA" sz="1300" b="1" dirty="0" smtClean="0">
                <a:solidFill>
                  <a:prstClr val="black"/>
                </a:solidFill>
              </a:rPr>
              <a:t>Supplementary Figure 4. </a:t>
            </a:r>
            <a:r>
              <a:rPr lang="en-CA" sz="1300" dirty="0" smtClean="0">
                <a:solidFill>
                  <a:prstClr val="black"/>
                </a:solidFill>
              </a:rPr>
              <a:t>QQ plot corresponding to the results of the GWA study of warfarin maintenance dose in the Brazilian sample</a:t>
            </a:r>
            <a:endParaRPr lang="en-CA" dirty="0"/>
          </a:p>
        </p:txBody>
      </p:sp>
    </p:spTree>
    <p:extLst>
      <p:ext uri="{BB962C8B-B14F-4D97-AF65-F5344CB8AC3E}">
        <p14:creationId xmlns:p14="http://schemas.microsoft.com/office/powerpoint/2010/main" val="252223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tor\Desktop\KGG\kgg3\results\warfarin-c\image\genome1.SNPManhattanPlo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104595"/>
            <a:ext cx="8883352" cy="3701397"/>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CA" sz="1300" b="1" dirty="0" smtClean="0">
                <a:solidFill>
                  <a:prstClr val="black"/>
                </a:solidFill>
              </a:rPr>
              <a:t>Supplementary Figure 5. </a:t>
            </a:r>
            <a:r>
              <a:rPr lang="en-CA" sz="1300" dirty="0" smtClean="0">
                <a:solidFill>
                  <a:prstClr val="black"/>
                </a:solidFill>
              </a:rPr>
              <a:t>Manhattan plot showing the results of the GWA study of warfarin maintenance dose in the Brazilian </a:t>
            </a:r>
            <a:r>
              <a:rPr lang="en-CA" sz="1300" dirty="0">
                <a:solidFill>
                  <a:prstClr val="black"/>
                </a:solidFill>
              </a:rPr>
              <a:t>sample, </a:t>
            </a:r>
            <a:r>
              <a:rPr lang="en-CA" sz="1300" dirty="0" smtClean="0">
                <a:solidFill>
                  <a:prstClr val="black"/>
                </a:solidFill>
              </a:rPr>
              <a:t>conditioning </a:t>
            </a:r>
            <a:r>
              <a:rPr lang="en-CA" sz="1300" dirty="0">
                <a:solidFill>
                  <a:prstClr val="black"/>
                </a:solidFill>
              </a:rPr>
              <a:t>on </a:t>
            </a:r>
            <a:r>
              <a:rPr lang="en-CA" sz="1300" i="1" dirty="0">
                <a:solidFill>
                  <a:prstClr val="black"/>
                </a:solidFill>
              </a:rPr>
              <a:t>VKORC1</a:t>
            </a:r>
            <a:r>
              <a:rPr lang="en-CA" sz="1300" dirty="0">
                <a:solidFill>
                  <a:prstClr val="black"/>
                </a:solidFill>
              </a:rPr>
              <a:t> </a:t>
            </a:r>
            <a:r>
              <a:rPr lang="en-CA" sz="1300" dirty="0" smtClean="0">
                <a:solidFill>
                  <a:prstClr val="black"/>
                </a:solidFill>
              </a:rPr>
              <a:t>rs749671 and </a:t>
            </a:r>
            <a:r>
              <a:rPr lang="en-CA" sz="1300" dirty="0">
                <a:solidFill>
                  <a:prstClr val="black"/>
                </a:solidFill>
              </a:rPr>
              <a:t>CYP2C9*2 and *3 </a:t>
            </a:r>
            <a:endParaRPr lang="en-CA" dirty="0"/>
          </a:p>
        </p:txBody>
      </p:sp>
    </p:spTree>
    <p:extLst>
      <p:ext uri="{BB962C8B-B14F-4D97-AF65-F5344CB8AC3E}">
        <p14:creationId xmlns:p14="http://schemas.microsoft.com/office/powerpoint/2010/main" val="2954874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639" t="38117" r="40504" b="34185"/>
          <a:stretch/>
        </p:blipFill>
        <p:spPr bwMode="auto">
          <a:xfrm>
            <a:off x="1875556" y="1453426"/>
            <a:ext cx="4233965" cy="410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915816" y="5661248"/>
            <a:ext cx="1455848" cy="369332"/>
          </a:xfrm>
          <a:prstGeom prst="rect">
            <a:avLst/>
          </a:prstGeom>
          <a:noFill/>
        </p:spPr>
        <p:txBody>
          <a:bodyPr wrap="none" rtlCol="0">
            <a:spAutoFit/>
          </a:bodyPr>
          <a:lstStyle/>
          <a:p>
            <a:r>
              <a:rPr lang="en-CA" dirty="0" smtClean="0">
                <a:solidFill>
                  <a:prstClr val="black"/>
                </a:solidFill>
              </a:rPr>
              <a:t>Lambda: 1.06</a:t>
            </a:r>
            <a:endParaRPr lang="en-CA" dirty="0">
              <a:solidFill>
                <a:prstClr val="black"/>
              </a:solidFill>
            </a:endParaRPr>
          </a:p>
        </p:txBody>
      </p:sp>
      <p:sp>
        <p:nvSpPr>
          <p:cNvPr id="6" name="Title 1"/>
          <p:cNvSpPr txBox="1">
            <a:spLocks/>
          </p:cNvSpPr>
          <p:nvPr/>
        </p:nvSpPr>
        <p:spPr>
          <a:xfrm>
            <a:off x="467544"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CA" sz="1300" b="1" dirty="0" smtClean="0">
                <a:solidFill>
                  <a:prstClr val="black"/>
                </a:solidFill>
              </a:rPr>
              <a:t>Supplementary Figure 6. </a:t>
            </a:r>
            <a:r>
              <a:rPr lang="en-CA" sz="1300" dirty="0" smtClean="0">
                <a:solidFill>
                  <a:prstClr val="black"/>
                </a:solidFill>
              </a:rPr>
              <a:t>QQ plot corresponding to the results of the GWA study of warfarin maintenance dose in the Brazilian </a:t>
            </a:r>
            <a:r>
              <a:rPr lang="en-CA" sz="1300" dirty="0">
                <a:solidFill>
                  <a:prstClr val="black"/>
                </a:solidFill>
              </a:rPr>
              <a:t>sample, </a:t>
            </a:r>
            <a:r>
              <a:rPr lang="en-CA" sz="1300" dirty="0" smtClean="0">
                <a:solidFill>
                  <a:prstClr val="black"/>
                </a:solidFill>
              </a:rPr>
              <a:t>conditioning </a:t>
            </a:r>
            <a:r>
              <a:rPr lang="en-CA" sz="1300" dirty="0">
                <a:solidFill>
                  <a:prstClr val="black"/>
                </a:solidFill>
              </a:rPr>
              <a:t>on </a:t>
            </a:r>
            <a:r>
              <a:rPr lang="en-CA" sz="1300" i="1" dirty="0">
                <a:solidFill>
                  <a:prstClr val="black"/>
                </a:solidFill>
              </a:rPr>
              <a:t>VKORC1</a:t>
            </a:r>
            <a:r>
              <a:rPr lang="en-CA" sz="1300" dirty="0">
                <a:solidFill>
                  <a:prstClr val="black"/>
                </a:solidFill>
              </a:rPr>
              <a:t> </a:t>
            </a:r>
            <a:r>
              <a:rPr lang="en-CA" sz="1300" dirty="0" smtClean="0">
                <a:solidFill>
                  <a:prstClr val="black"/>
                </a:solidFill>
              </a:rPr>
              <a:t>rs749671 and </a:t>
            </a:r>
            <a:r>
              <a:rPr lang="en-CA" sz="1300" dirty="0">
                <a:solidFill>
                  <a:prstClr val="black"/>
                </a:solidFill>
              </a:rPr>
              <a:t>CYP2C9*2 and *3 </a:t>
            </a:r>
            <a:endParaRPr lang="en-CA" dirty="0"/>
          </a:p>
        </p:txBody>
      </p:sp>
    </p:spTree>
    <p:extLst>
      <p:ext uri="{BB962C8B-B14F-4D97-AF65-F5344CB8AC3E}">
        <p14:creationId xmlns:p14="http://schemas.microsoft.com/office/powerpoint/2010/main" val="4499440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5891</TotalTime>
  <Words>386</Words>
  <Application>Microsoft Office PowerPoint</Application>
  <PresentationFormat>On-screen Show (4:3)</PresentationFormat>
  <Paragraphs>19</Paragraphs>
  <Slides>8</Slides>
  <Notes>0</Notes>
  <HiddenSlides>0</HiddenSlides>
  <MMClips>0</MMClips>
  <ScaleCrop>false</ScaleCrop>
  <HeadingPairs>
    <vt:vector size="4" baseType="variant">
      <vt:variant>
        <vt:lpstr>Theme</vt:lpstr>
      </vt:variant>
      <vt:variant>
        <vt:i4>5</vt:i4>
      </vt:variant>
      <vt:variant>
        <vt:lpstr>Slide Titles</vt:lpstr>
      </vt:variant>
      <vt:variant>
        <vt:i4>8</vt:i4>
      </vt:variant>
    </vt:vector>
  </HeadingPairs>
  <TitlesOfParts>
    <vt:vector size="13" baseType="lpstr">
      <vt:lpstr>Office Theme</vt:lpstr>
      <vt:lpstr>1_Office Theme</vt:lpstr>
      <vt:lpstr>2_Office Theme</vt:lpstr>
      <vt:lpstr>5_Office Theme</vt:lpstr>
      <vt:lpstr>6_Office Theme</vt:lpstr>
      <vt:lpstr>Manuscript supplementary figures</vt:lpstr>
      <vt:lpstr>Supplementary figure 1A. PC analysis of the Brazilian individuals analyzed in this study and other relevant samples, including representatives of the parental populations (CEU, YRI and Native American populations) and other admixed groups from the Americas. The plot shows the scores of the first two PC axes. Sample codes: AND (Quechua and Aymara from the Andes), BRA (Brazilian sample analyzed in this study), CEU (Europeans), CHB (Chinese), CLM (Colombians), MXL (Mexican Americans from LA), MYN (Mayans from Mexico), NAH (Nahua from Mexico), PUR (Puerto Ricans), YRI (Yoruba from Nigeria).</vt:lpstr>
      <vt:lpstr>Supplementary figure 1B. PC analysis of the Brazilian individuals analyzed in this study and other relevant samples, including representatives of the parental populations (CEU, YRI and Native American populations) and other admixed groups from the Americas. The plot shows the scores of the first and third PC axes. Sample codes are the same as those shown in Supplementary Figure 1A.</vt:lpstr>
      <vt:lpstr>Supplementary Figure 2. Correlation of individual ancestry estimates obtained with the program ADMIXTURE and the scores of the PC analysis. Figure 2A shows the correlation of the estimates of African individual proportions and the scores of the first PC axis. Figure 2B shows the correlation of the estimates of Native American individual proportions and the scores of the second PC axis.</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Manuscript figures</dc:title>
  <dc:creator>Esteban</dc:creator>
  <cp:lastModifiedBy>Hollie Franklin</cp:lastModifiedBy>
  <cp:revision>11</cp:revision>
  <dcterms:created xsi:type="dcterms:W3CDTF">2014-07-08T14:33:49Z</dcterms:created>
  <dcterms:modified xsi:type="dcterms:W3CDTF">2015-07-01T13:36:20Z</dcterms:modified>
</cp:coreProperties>
</file>