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0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FC12-8A54-427E-84CA-BD3D9A71A63C}" type="datetimeFigureOut">
              <a:rPr kumimoji="1" lang="ja-JP" altLang="en-US" smtClean="0"/>
              <a:t>2015/8/1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0A67-5BC9-41BF-B351-7A29A676BA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5748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FC12-8A54-427E-84CA-BD3D9A71A63C}" type="datetimeFigureOut">
              <a:rPr kumimoji="1" lang="ja-JP" altLang="en-US" smtClean="0"/>
              <a:t>2015/8/1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0A67-5BC9-41BF-B351-7A29A676BA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074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FC12-8A54-427E-84CA-BD3D9A71A63C}" type="datetimeFigureOut">
              <a:rPr kumimoji="1" lang="ja-JP" altLang="en-US" smtClean="0"/>
              <a:t>2015/8/1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0A67-5BC9-41BF-B351-7A29A676BA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46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FC12-8A54-427E-84CA-BD3D9A71A63C}" type="datetimeFigureOut">
              <a:rPr kumimoji="1" lang="ja-JP" altLang="en-US" smtClean="0"/>
              <a:t>2015/8/1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0A67-5BC9-41BF-B351-7A29A676BA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388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FC12-8A54-427E-84CA-BD3D9A71A63C}" type="datetimeFigureOut">
              <a:rPr kumimoji="1" lang="ja-JP" altLang="en-US" smtClean="0"/>
              <a:t>2015/8/1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0A67-5BC9-41BF-B351-7A29A676BA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212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FC12-8A54-427E-84CA-BD3D9A71A63C}" type="datetimeFigureOut">
              <a:rPr kumimoji="1" lang="ja-JP" altLang="en-US" smtClean="0"/>
              <a:t>2015/8/1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0A67-5BC9-41BF-B351-7A29A676BA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968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FC12-8A54-427E-84CA-BD3D9A71A63C}" type="datetimeFigureOut">
              <a:rPr kumimoji="1" lang="ja-JP" altLang="en-US" smtClean="0"/>
              <a:t>2015/8/1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0A67-5BC9-41BF-B351-7A29A676BA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67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FC12-8A54-427E-84CA-BD3D9A71A63C}" type="datetimeFigureOut">
              <a:rPr kumimoji="1" lang="ja-JP" altLang="en-US" smtClean="0"/>
              <a:t>2015/8/1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0A67-5BC9-41BF-B351-7A29A676BA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50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FC12-8A54-427E-84CA-BD3D9A71A63C}" type="datetimeFigureOut">
              <a:rPr kumimoji="1" lang="ja-JP" altLang="en-US" smtClean="0"/>
              <a:t>2015/8/1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0A67-5BC9-41BF-B351-7A29A676BA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92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FC12-8A54-427E-84CA-BD3D9A71A63C}" type="datetimeFigureOut">
              <a:rPr kumimoji="1" lang="ja-JP" altLang="en-US" smtClean="0"/>
              <a:t>2015/8/1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0A67-5BC9-41BF-B351-7A29A676BA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140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3FC12-8A54-427E-84CA-BD3D9A71A63C}" type="datetimeFigureOut">
              <a:rPr kumimoji="1" lang="ja-JP" altLang="en-US" smtClean="0"/>
              <a:t>2015/8/1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80A67-5BC9-41BF-B351-7A29A676BA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063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3FC12-8A54-427E-84CA-BD3D9A71A63C}" type="datetimeFigureOut">
              <a:rPr kumimoji="1" lang="ja-JP" altLang="en-US" smtClean="0"/>
              <a:t>2015/8/1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80A67-5BC9-41BF-B351-7A29A676BA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845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654628"/>
              </p:ext>
            </p:extLst>
          </p:nvPr>
        </p:nvGraphicFramePr>
        <p:xfrm>
          <a:off x="683568" y="764704"/>
          <a:ext cx="7807837" cy="4975512"/>
        </p:xfrm>
        <a:graphic>
          <a:graphicData uri="http://schemas.openxmlformats.org/drawingml/2006/table">
            <a:tbl>
              <a:tblPr/>
              <a:tblGrid>
                <a:gridCol w="1944979"/>
                <a:gridCol w="977143"/>
                <a:gridCol w="977143"/>
                <a:gridCol w="977143"/>
                <a:gridCol w="977143"/>
                <a:gridCol w="977143"/>
                <a:gridCol w="977143"/>
              </a:tblGrid>
              <a:tr h="36232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SU</a:t>
                      </a: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BG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l-G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α-</a:t>
                      </a:r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GI</a:t>
                      </a: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TZD</a:t>
                      </a: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Glinide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DPP-4 inhibitor</a:t>
                      </a: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23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N=629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N=1305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N=592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N=351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N=223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N=995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5086"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kumimoji="1" lang="en-GB" altLang="ja-JP" sz="1200" b="1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Use of antihypertensive drugs</a:t>
                      </a:r>
                      <a:endParaRPr lang="en-US" sz="9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ja-JP" sz="1100" b="0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508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ARB</a:t>
                      </a: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262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(41.7)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560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(42.9)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261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(44.1)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169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(48.1)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95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(42.6)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400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(40.2)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508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ctr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CCB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280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(44.5)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470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(36.0)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246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(41.6)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135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(38.5)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90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(40.4)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359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(36.1)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5086">
                <a:tc>
                  <a:txBody>
                    <a:bodyPr/>
                    <a:lstStyle/>
                    <a:p>
                      <a:pPr algn="r" fontAlgn="ctr"/>
                      <a:r>
                        <a:rPr kumimoji="1" lang="en-US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ACE-I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73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(11.6)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82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(6.3)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54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(9.1)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24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(6.8)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21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(9.4)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67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(6.7)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5086"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Diuretic</a:t>
                      </a: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102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(16.2)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123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(9.4)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96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(16.2)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32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(9.1)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46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(20.6)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137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(13.8)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5086">
                <a:tc>
                  <a:txBody>
                    <a:bodyPr/>
                    <a:lstStyle/>
                    <a:p>
                      <a:pPr algn="r" fontAlgn="ctr"/>
                      <a:r>
                        <a:rPr lang="el-GR" altLang="ja-JP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Β</a:t>
                      </a:r>
                      <a:r>
                        <a:rPr lang="en-US" altLang="ja-JP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-blocker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132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(21.0)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152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(11.6)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135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(22.8)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59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(16.8)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38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(17.0)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185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(18.6)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5086">
                <a:tc>
                  <a:txBody>
                    <a:bodyPr/>
                    <a:lstStyle/>
                    <a:p>
                      <a:pPr algn="r" fontAlgn="ctr"/>
                      <a:r>
                        <a:rPr kumimoji="1" lang="en-US" altLang="ja-JP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Other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30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(4.8)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52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(4.0)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41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(6.9)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18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(5.1)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23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(10.3)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44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(4.4)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5086">
                <a:tc gridSpan="7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Use of lipid lowering drug</a:t>
                      </a: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5086"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Statin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297</a:t>
                      </a:r>
                      <a:endParaRPr kumimoji="1" lang="en-US" altLang="ja-JP" sz="11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(47.2)</a:t>
                      </a:r>
                      <a:endParaRPr kumimoji="1" lang="en-US" altLang="ja-JP" sz="11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648</a:t>
                      </a:r>
                      <a:endParaRPr kumimoji="1" lang="en-US" altLang="ja-JP" sz="11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(49.6)</a:t>
                      </a:r>
                      <a:endParaRPr kumimoji="1" lang="en-US" altLang="ja-JP" sz="11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318</a:t>
                      </a:r>
                      <a:endParaRPr kumimoji="1" lang="en-US" altLang="ja-JP" sz="11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(53.7)</a:t>
                      </a:r>
                      <a:endParaRPr kumimoji="1" lang="en-US" altLang="ja-JP" sz="11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196</a:t>
                      </a:r>
                      <a:endParaRPr kumimoji="1" lang="en-US" altLang="ja-JP" sz="11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(55.8)</a:t>
                      </a:r>
                      <a:endParaRPr kumimoji="1" lang="en-US" altLang="ja-JP" sz="11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92</a:t>
                      </a:r>
                      <a:endParaRPr kumimoji="1" lang="en-US" altLang="ja-JP" sz="11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(41.3)</a:t>
                      </a:r>
                      <a:endParaRPr kumimoji="1" lang="en-US" altLang="ja-JP" sz="11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517</a:t>
                      </a:r>
                      <a:endParaRPr kumimoji="1" lang="en-US" altLang="ja-JP" sz="11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(52.0)</a:t>
                      </a:r>
                      <a:endParaRPr kumimoji="1" lang="en-US" altLang="ja-JP" sz="11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5086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Other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161" marR="7161" marT="7161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104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(16.5)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199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(15.2)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116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(19.6)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56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(16.0)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34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(15.2)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170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en-US" altLang="ja-JP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+mn-cs"/>
                        </a:rPr>
                        <a:t>(17.1)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714161" y="5903694"/>
            <a:ext cx="81063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ja-JP" sz="1100" dirty="0" smtClean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Data </a:t>
            </a:r>
            <a:r>
              <a:rPr lang="en-GB" altLang="ja-JP" sz="1100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are n </a:t>
            </a:r>
            <a:r>
              <a:rPr lang="en-GB" altLang="ja-JP" sz="1100" dirty="0">
                <a:solidFill>
                  <a:prstClr val="black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(%)</a:t>
            </a:r>
            <a:endParaRPr lang="ja-JP" altLang="en-US" sz="1100" dirty="0">
              <a:solidFill>
                <a:prstClr val="black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308304" y="128489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Additional file</a:t>
            </a:r>
            <a:r>
              <a:rPr kumimoji="1" lang="en-US" altLang="ja-JP" b="1" dirty="0" smtClean="0"/>
              <a:t> </a:t>
            </a:r>
            <a:r>
              <a:rPr kumimoji="1" lang="en-US" altLang="ja-JP" b="1" dirty="0" smtClean="0"/>
              <a:t>1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61848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231</Words>
  <Application>Microsoft Office PowerPoint</Application>
  <PresentationFormat>画面に合わせる (4:3)</PresentationFormat>
  <Paragraphs>121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田邉真紀人</dc:creator>
  <cp:lastModifiedBy>田邉真紀人</cp:lastModifiedBy>
  <cp:revision>1</cp:revision>
  <dcterms:created xsi:type="dcterms:W3CDTF">2015-07-31T17:01:32Z</dcterms:created>
  <dcterms:modified xsi:type="dcterms:W3CDTF">2015-07-31T17:09:27Z</dcterms:modified>
</cp:coreProperties>
</file>