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tif" ContentType="image/tif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  <p:sldId id="259" r:id="rId4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35" d="100"/>
          <a:sy n="135" d="100"/>
        </p:scale>
        <p:origin x="-3200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28D9-8559-3247-A77D-F7779E57EF9A}" type="datetimeFigureOut">
              <a:rPr lang="en-US" smtClean="0"/>
              <a:t>1/9/15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2E71-12CC-B44A-8C31-20AD8A889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76327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28D9-8559-3247-A77D-F7779E57EF9A}" type="datetimeFigureOut">
              <a:rPr lang="en-US" smtClean="0"/>
              <a:t>1/9/15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2E71-12CC-B44A-8C31-20AD8A889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7321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28D9-8559-3247-A77D-F7779E57EF9A}" type="datetimeFigureOut">
              <a:rPr lang="en-US" smtClean="0"/>
              <a:t>1/9/15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2E71-12CC-B44A-8C31-20AD8A889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167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28D9-8559-3247-A77D-F7779E57EF9A}" type="datetimeFigureOut">
              <a:rPr lang="en-US" smtClean="0"/>
              <a:t>1/9/15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2E71-12CC-B44A-8C31-20AD8A889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2420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28D9-8559-3247-A77D-F7779E57EF9A}" type="datetimeFigureOut">
              <a:rPr lang="en-US" smtClean="0"/>
              <a:t>1/9/15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2E71-12CC-B44A-8C31-20AD8A889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296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28D9-8559-3247-A77D-F7779E57EF9A}" type="datetimeFigureOut">
              <a:rPr lang="en-US" smtClean="0"/>
              <a:t>1/9/15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2E71-12CC-B44A-8C31-20AD8A889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933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28D9-8559-3247-A77D-F7779E57EF9A}" type="datetimeFigureOut">
              <a:rPr lang="en-US" smtClean="0"/>
              <a:t>1/9/15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2E71-12CC-B44A-8C31-20AD8A889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702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28D9-8559-3247-A77D-F7779E57EF9A}" type="datetimeFigureOut">
              <a:rPr lang="en-US" smtClean="0"/>
              <a:t>1/9/15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2E71-12CC-B44A-8C31-20AD8A889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8756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28D9-8559-3247-A77D-F7779E57EF9A}" type="datetimeFigureOut">
              <a:rPr lang="en-US" smtClean="0"/>
              <a:t>1/9/15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2E71-12CC-B44A-8C31-20AD8A889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88950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28D9-8559-3247-A77D-F7779E57EF9A}" type="datetimeFigureOut">
              <a:rPr lang="en-US" smtClean="0"/>
              <a:t>1/9/15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2E71-12CC-B44A-8C31-20AD8A889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5066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9428D9-8559-3247-A77D-F7779E57EF9A}" type="datetimeFigureOut">
              <a:rPr lang="en-US" smtClean="0"/>
              <a:t>1/9/15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0C2E71-12CC-B44A-8C31-20AD8A889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199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9428D9-8559-3247-A77D-F7779E57EF9A}" type="datetimeFigureOut">
              <a:rPr lang="en-US" smtClean="0"/>
              <a:t>1/9/15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C2E71-12CC-B44A-8C31-20AD8A8899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291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tif"/><Relationship Id="rId5" Type="http://schemas.openxmlformats.org/officeDocument/2006/relationships/image" Target="../media/image4.tif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iocarta.com/pathfiles/alaninepathway.asp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pca_score2d_0_dpi6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586" y="207701"/>
            <a:ext cx="1828800" cy="1828800"/>
          </a:xfrm>
          <a:prstGeom prst="rect">
            <a:avLst/>
          </a:prstGeom>
        </p:spPr>
      </p:pic>
      <p:pic>
        <p:nvPicPr>
          <p:cNvPr id="11" name="Picture 10" descr="pls_score2d_0_dpi60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1144" y="207701"/>
            <a:ext cx="1828800" cy="1828800"/>
          </a:xfrm>
          <a:prstGeom prst="rect">
            <a:avLst/>
          </a:prstGeom>
        </p:spPr>
      </p:pic>
      <p:grpSp>
        <p:nvGrpSpPr>
          <p:cNvPr id="5" name="Group 4"/>
          <p:cNvGrpSpPr/>
          <p:nvPr/>
        </p:nvGrpSpPr>
        <p:grpSpPr>
          <a:xfrm>
            <a:off x="1885115" y="2021326"/>
            <a:ext cx="4889884" cy="6746377"/>
            <a:chOff x="-1" y="1822461"/>
            <a:chExt cx="4835268" cy="6022137"/>
          </a:xfrm>
        </p:grpSpPr>
        <p:pic>
          <p:nvPicPr>
            <p:cNvPr id="6" name="Picture 5" descr="1 vs 2_HeatMap_FoldChange_New_CROP-1.t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" y="1822461"/>
              <a:ext cx="3826933" cy="6022137"/>
            </a:xfrm>
            <a:prstGeom prst="rect">
              <a:avLst/>
            </a:prstGeom>
          </p:spPr>
        </p:pic>
        <p:sp>
          <p:nvSpPr>
            <p:cNvPr id="2" name="TextBox 1"/>
            <p:cNvSpPr txBox="1"/>
            <p:nvPr/>
          </p:nvSpPr>
          <p:spPr>
            <a:xfrm>
              <a:off x="3146083" y="2000268"/>
              <a:ext cx="1689184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b="1" u="sng" dirty="0" smtClean="0">
                  <a:latin typeface="Calibri"/>
                  <a:cs typeface="Calibri"/>
                </a:rPr>
                <a:t>Fold Change </a:t>
              </a:r>
              <a:r>
                <a:rPr lang="en-US" sz="800" b="1" dirty="0" smtClean="0">
                  <a:latin typeface="Calibri"/>
                  <a:cs typeface="Calibri"/>
                </a:rPr>
                <a:t>(Group 2 vs. Group 1)</a:t>
              </a:r>
              <a:endParaRPr lang="en-US" sz="800" b="1" dirty="0">
                <a:latin typeface="Calibri"/>
                <a:cs typeface="Calibri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110528" y="1883050"/>
              <a:ext cx="584978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600" b="1" dirty="0" err="1" smtClean="0">
                  <a:latin typeface="Calibri"/>
                  <a:cs typeface="Calibri"/>
                </a:rPr>
                <a:t>Grp</a:t>
              </a:r>
              <a:r>
                <a:rPr lang="en-US" sz="600" b="1" dirty="0" smtClean="0">
                  <a:latin typeface="Calibri"/>
                  <a:cs typeface="Calibri"/>
                </a:rPr>
                <a:t> 1   </a:t>
              </a:r>
              <a:r>
                <a:rPr lang="en-US" sz="600" b="1" dirty="0" err="1" smtClean="0">
                  <a:latin typeface="Calibri"/>
                  <a:cs typeface="Calibri"/>
                </a:rPr>
                <a:t>Grp</a:t>
              </a:r>
              <a:r>
                <a:rPr lang="en-US" sz="600" b="1" dirty="0" smtClean="0">
                  <a:latin typeface="Calibri"/>
                  <a:cs typeface="Calibri"/>
                </a:rPr>
                <a:t> 2</a:t>
              </a:r>
              <a:endParaRPr lang="en-US" sz="600" b="1" dirty="0">
                <a:latin typeface="Calibri"/>
                <a:cs typeface="Calibri"/>
              </a:endParaRPr>
            </a:p>
          </p:txBody>
        </p:sp>
        <p:sp>
          <p:nvSpPr>
            <p:cNvPr id="3" name="Rectangle 2"/>
            <p:cNvSpPr/>
            <p:nvPr/>
          </p:nvSpPr>
          <p:spPr>
            <a:xfrm>
              <a:off x="1184979" y="2120058"/>
              <a:ext cx="442344" cy="95654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73151" y="2038940"/>
              <a:ext cx="1111827" cy="159552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34496" y="218169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A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04933" y="218169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B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78537" y="218169"/>
            <a:ext cx="306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C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4496" y="2210294"/>
            <a:ext cx="330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D</a:t>
            </a:r>
            <a:endParaRPr lang="en-US" b="1" dirty="0">
              <a:latin typeface="Calibri"/>
              <a:cs typeface="Calibri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62399" y="2210294"/>
            <a:ext cx="306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Calibri"/>
                <a:cs typeface="Calibri"/>
              </a:rPr>
              <a:t>E</a:t>
            </a:r>
            <a:endParaRPr lang="en-US" b="1" dirty="0">
              <a:latin typeface="Calibri"/>
              <a:cs typeface="Calibri"/>
            </a:endParaRPr>
          </a:p>
        </p:txBody>
      </p:sp>
      <p:pic>
        <p:nvPicPr>
          <p:cNvPr id="7" name="Picture 6" descr="1 vs 2_HeatMap_FoldChange_New_CROP-2.t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196" y="8350514"/>
            <a:ext cx="2015067" cy="281727"/>
          </a:xfrm>
          <a:prstGeom prst="rect">
            <a:avLst/>
          </a:prstGeom>
        </p:spPr>
      </p:pic>
      <p:pic>
        <p:nvPicPr>
          <p:cNvPr id="8" name="Picture 7" descr="tt_0_dpi60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18" y="2536621"/>
            <a:ext cx="2438400" cy="1828800"/>
          </a:xfrm>
          <a:prstGeom prst="rect">
            <a:avLst/>
          </a:prstGeom>
        </p:spPr>
      </p:pic>
      <p:pic>
        <p:nvPicPr>
          <p:cNvPr id="10" name="Picture 9" descr="pls_imp_0_dpi600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625" y="76597"/>
            <a:ext cx="2194560" cy="219456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287680" y="4463557"/>
            <a:ext cx="2418345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 smtClean="0"/>
              <a:t>Supplemental Figure 1. </a:t>
            </a:r>
            <a:r>
              <a:rPr lang="en-US" sz="900" b="1" dirty="0" err="1" smtClean="0"/>
              <a:t>Metabolomic</a:t>
            </a:r>
            <a:r>
              <a:rPr lang="en-US" sz="900" b="1" dirty="0" smtClean="0"/>
              <a:t>  comparison of control groups. </a:t>
            </a:r>
            <a:r>
              <a:rPr lang="en-US" sz="900" dirty="0" smtClean="0"/>
              <a:t>Analysis </a:t>
            </a:r>
            <a:r>
              <a:rPr lang="en-US" sz="900" dirty="0"/>
              <a:t>(PCA) illustrating the unsupervised relationship between </a:t>
            </a:r>
            <a:r>
              <a:rPr lang="en-US" sz="900" b="1" dirty="0" smtClean="0"/>
              <a:t>A</a:t>
            </a:r>
            <a:r>
              <a:rPr lang="en-US" sz="900" b="1" dirty="0"/>
              <a:t>. </a:t>
            </a:r>
            <a:r>
              <a:rPr lang="en-US" sz="900" i="1" dirty="0"/>
              <a:t>Control Group 1</a:t>
            </a:r>
            <a:r>
              <a:rPr lang="en-US" sz="900" dirty="0"/>
              <a:t> (</a:t>
            </a:r>
            <a:r>
              <a:rPr lang="en-US" sz="900" i="1" dirty="0"/>
              <a:t>Brg1</a:t>
            </a:r>
            <a:r>
              <a:rPr lang="en-US" sz="900" i="1" baseline="30000" dirty="0"/>
              <a:t>floxed/</a:t>
            </a:r>
            <a:r>
              <a:rPr lang="en-US" sz="900" i="1" baseline="30000" dirty="0" err="1"/>
              <a:t>floxed</a:t>
            </a:r>
            <a:r>
              <a:rPr lang="en-US" sz="900" dirty="0" err="1"/>
              <a:t>;aMHC-Cre-ERT</a:t>
            </a:r>
            <a:r>
              <a:rPr lang="en-US" sz="900" baseline="30000" dirty="0"/>
              <a:t>+/0</a:t>
            </a:r>
            <a:r>
              <a:rPr lang="en-US" sz="900" dirty="0"/>
              <a:t>;</a:t>
            </a:r>
            <a:r>
              <a:rPr lang="en-US" sz="900" i="1" dirty="0"/>
              <a:t>Brm</a:t>
            </a:r>
            <a:r>
              <a:rPr lang="en-US" sz="900" i="1" baseline="30000" dirty="0"/>
              <a:t>-/-</a:t>
            </a:r>
            <a:r>
              <a:rPr lang="en-US" sz="900" dirty="0"/>
              <a:t> minus </a:t>
            </a:r>
            <a:r>
              <a:rPr lang="en-US" sz="900" dirty="0" err="1"/>
              <a:t>tamoxifen</a:t>
            </a:r>
            <a:r>
              <a:rPr lang="en-US" sz="900" dirty="0"/>
              <a:t> treatment) </a:t>
            </a:r>
            <a:r>
              <a:rPr lang="en-US" sz="900" dirty="0" smtClean="0"/>
              <a:t>and </a:t>
            </a:r>
            <a:r>
              <a:rPr lang="en-US" sz="900" i="1" dirty="0" smtClean="0"/>
              <a:t>Control </a:t>
            </a:r>
            <a:r>
              <a:rPr lang="en-US" sz="900" i="1" dirty="0"/>
              <a:t>Group 2</a:t>
            </a:r>
            <a:r>
              <a:rPr lang="en-US" sz="900" dirty="0"/>
              <a:t> (</a:t>
            </a:r>
            <a:r>
              <a:rPr lang="en-US" sz="900" i="1" dirty="0"/>
              <a:t>Brg1</a:t>
            </a:r>
            <a:r>
              <a:rPr lang="en-US" sz="900" i="1" baseline="30000" dirty="0"/>
              <a:t>floxed/floxed</a:t>
            </a:r>
            <a:r>
              <a:rPr lang="en-US" sz="900" dirty="0"/>
              <a:t>;aMHC-Cre-ERT</a:t>
            </a:r>
            <a:r>
              <a:rPr lang="en-US" sz="900" baseline="30000" dirty="0"/>
              <a:t>0/0</a:t>
            </a:r>
            <a:r>
              <a:rPr lang="en-US" sz="900" dirty="0"/>
              <a:t>(no transgene);</a:t>
            </a:r>
            <a:r>
              <a:rPr lang="en-US" sz="900" i="1" dirty="0" err="1"/>
              <a:t>Brm</a:t>
            </a:r>
            <a:r>
              <a:rPr lang="en-US" sz="900" i="1" baseline="30000" dirty="0"/>
              <a:t>-/-</a:t>
            </a:r>
            <a:r>
              <a:rPr lang="en-US" sz="900" dirty="0"/>
              <a:t> mice plus </a:t>
            </a:r>
            <a:r>
              <a:rPr lang="en-US" sz="900" dirty="0" err="1"/>
              <a:t>tamoxifen</a:t>
            </a:r>
            <a:r>
              <a:rPr lang="en-US" sz="900" dirty="0"/>
              <a:t> treatment</a:t>
            </a:r>
            <a:r>
              <a:rPr lang="en-US" sz="900" dirty="0" smtClean="0"/>
              <a:t>). </a:t>
            </a:r>
            <a:r>
              <a:rPr lang="en-US" sz="900" b="1" dirty="0" smtClean="0"/>
              <a:t>B.</a:t>
            </a:r>
            <a:r>
              <a:rPr lang="en-US" sz="900" dirty="0" smtClean="0"/>
              <a:t> </a:t>
            </a:r>
            <a:r>
              <a:rPr lang="en-US" sz="900" dirty="0"/>
              <a:t>Partial Least Squares Discriminant Analysis (PLS-DA) score visualizes supervised (assigned group) clustering of </a:t>
            </a:r>
            <a:r>
              <a:rPr lang="en-US" sz="900" dirty="0" smtClean="0"/>
              <a:t>Control </a:t>
            </a:r>
            <a:r>
              <a:rPr lang="en-US" sz="900" dirty="0"/>
              <a:t>Group </a:t>
            </a:r>
            <a:r>
              <a:rPr lang="en-US" sz="900" dirty="0" smtClean="0"/>
              <a:t>1 and Control </a:t>
            </a:r>
            <a:r>
              <a:rPr lang="en-US" sz="900" dirty="0"/>
              <a:t>Group </a:t>
            </a:r>
            <a:r>
              <a:rPr lang="en-US" sz="900" dirty="0" smtClean="0"/>
              <a:t>2. </a:t>
            </a:r>
            <a:r>
              <a:rPr lang="en-US" sz="900" b="1" dirty="0" smtClean="0"/>
              <a:t>C.</a:t>
            </a:r>
            <a:r>
              <a:rPr lang="en-US" sz="900" dirty="0" smtClean="0"/>
              <a:t> PLS</a:t>
            </a:r>
            <a:r>
              <a:rPr lang="en-US" sz="900" dirty="0"/>
              <a:t>-DA score plots </a:t>
            </a:r>
            <a:r>
              <a:rPr lang="en-US" sz="900" dirty="0" smtClean="0"/>
              <a:t>for Control Group 1 </a:t>
            </a:r>
            <a:r>
              <a:rPr lang="en-US" sz="900" dirty="0"/>
              <a:t>heart metabolites (red) compared to metabolites identified in </a:t>
            </a:r>
            <a:r>
              <a:rPr lang="en-US" sz="900" dirty="0" smtClean="0"/>
              <a:t>Control Group 2 </a:t>
            </a:r>
            <a:r>
              <a:rPr lang="en-US" sz="900" dirty="0"/>
              <a:t>hearts (green). Each point represents the combined metabolite profile in an individual mouse. Variable Importance in Projection (VIP) plot of VIP statistical analysis identifying the top 15 </a:t>
            </a:r>
            <a:r>
              <a:rPr lang="en-US" sz="900" dirty="0" smtClean="0"/>
              <a:t>metabolites. </a:t>
            </a:r>
            <a:r>
              <a:rPr lang="en-US" sz="900" b="1" dirty="0" smtClean="0"/>
              <a:t>D. </a:t>
            </a:r>
            <a:r>
              <a:rPr lang="en-US" sz="900" dirty="0" smtClean="0"/>
              <a:t>T-test significant metabolites between Control Group 1 and Control Group 2. </a:t>
            </a:r>
            <a:r>
              <a:rPr lang="en-US" sz="900" b="1" dirty="0" smtClean="0"/>
              <a:t>E. </a:t>
            </a:r>
            <a:r>
              <a:rPr lang="en-US" sz="900" dirty="0" smtClean="0"/>
              <a:t>Unsupervised </a:t>
            </a:r>
            <a:r>
              <a:rPr lang="en-US" sz="900" dirty="0"/>
              <a:t>heat maps of all identified metabolites and their associated fold changes </a:t>
            </a:r>
            <a:r>
              <a:rPr lang="en-US" sz="900" dirty="0" smtClean="0"/>
              <a:t>in Control Group 1 vs. Control Group 2.</a:t>
            </a:r>
            <a:r>
              <a:rPr lang="en-US" sz="900" dirty="0"/>
              <a:t> N=3 (Control Group 1), N=3 (Control Group 2) hearts per group analyzed. </a:t>
            </a:r>
            <a:r>
              <a:rPr lang="en-US" sz="900" b="1" dirty="0"/>
              <a:t>Each point represents an individual mouse heart run in parallel with the other samples. 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126252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75136" y="617487"/>
            <a:ext cx="4410978" cy="2378811"/>
            <a:chOff x="-36456" y="6379514"/>
            <a:chExt cx="4410978" cy="2378811"/>
          </a:xfrm>
        </p:grpSpPr>
        <p:sp>
          <p:nvSpPr>
            <p:cNvPr id="5" name="TextBox 4"/>
            <p:cNvSpPr txBox="1"/>
            <p:nvPr/>
          </p:nvSpPr>
          <p:spPr>
            <a:xfrm>
              <a:off x="1711589" y="6791034"/>
              <a:ext cx="1117526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i="1" dirty="0" smtClean="0">
                  <a:solidFill>
                    <a:srgbClr val="0000FF"/>
                  </a:solidFill>
                </a:rPr>
                <a:t>Alanine</a:t>
              </a:r>
            </a:p>
            <a:p>
              <a:pPr algn="ctr"/>
              <a:r>
                <a:rPr lang="en-US" sz="900" b="1" i="1" dirty="0" smtClean="0">
                  <a:solidFill>
                    <a:srgbClr val="0000FF"/>
                  </a:solidFill>
                </a:rPr>
                <a:t>Increased </a:t>
              </a:r>
              <a:r>
                <a:rPr lang="en-US" sz="900" b="1" i="1" dirty="0" smtClean="0">
                  <a:solidFill>
                    <a:srgbClr val="0000FF"/>
                  </a:solidFill>
                </a:rPr>
                <a:t>~1.3 fold</a:t>
              </a:r>
              <a:endParaRPr lang="en-US" sz="900" b="1" i="1" dirty="0">
                <a:solidFill>
                  <a:srgbClr val="0000FF"/>
                </a:solidFill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70328" y="6776655"/>
              <a:ext cx="1117526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i="1" dirty="0" smtClean="0">
                  <a:solidFill>
                    <a:srgbClr val="0000FF"/>
                  </a:solidFill>
                </a:rPr>
                <a:t>Threonine</a:t>
              </a:r>
            </a:p>
            <a:p>
              <a:pPr algn="ctr"/>
              <a:r>
                <a:rPr lang="en-US" sz="900" b="1" i="1" dirty="0" smtClean="0">
                  <a:solidFill>
                    <a:srgbClr val="0000FF"/>
                  </a:solidFill>
                </a:rPr>
                <a:t>Increased </a:t>
              </a:r>
              <a:r>
                <a:rPr lang="en-US" sz="900" b="1" i="1" dirty="0" smtClean="0">
                  <a:solidFill>
                    <a:srgbClr val="0000FF"/>
                  </a:solidFill>
                </a:rPr>
                <a:t>~1.4 fold</a:t>
              </a:r>
              <a:endParaRPr lang="en-US" sz="900" b="1" i="1" dirty="0">
                <a:solidFill>
                  <a:srgbClr val="0000FF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14992" y="7820256"/>
              <a:ext cx="1028202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i="1" dirty="0" smtClean="0">
                  <a:solidFill>
                    <a:srgbClr val="0000FF"/>
                  </a:solidFill>
                </a:rPr>
                <a:t>Serine </a:t>
              </a:r>
            </a:p>
            <a:p>
              <a:pPr algn="ctr"/>
              <a:r>
                <a:rPr lang="en-US" sz="900" b="1" i="1" dirty="0" smtClean="0">
                  <a:solidFill>
                    <a:srgbClr val="0000FF"/>
                  </a:solidFill>
                </a:rPr>
                <a:t>Increased &gt;2 fold</a:t>
              </a:r>
              <a:endParaRPr lang="en-US" sz="900" b="1" i="1" dirty="0">
                <a:solidFill>
                  <a:srgbClr val="0000FF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85737" y="7362291"/>
              <a:ext cx="68670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i="1" dirty="0" smtClean="0"/>
                <a:t>Glycine 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874061" y="7889506"/>
              <a:ext cx="7925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i="1" dirty="0" smtClean="0"/>
                <a:t>Pyruvate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2270351" y="7206532"/>
              <a:ext cx="1" cy="65757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2480855" y="7198222"/>
              <a:ext cx="10135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Symbol" charset="2"/>
                  <a:cs typeface="Symbol" charset="2"/>
                </a:rPr>
                <a:t>a</a:t>
              </a:r>
              <a:r>
                <a:rPr lang="en-US" sz="1000" dirty="0" smtClean="0"/>
                <a:t>-</a:t>
              </a:r>
              <a:r>
                <a:rPr lang="en-US" sz="1000" dirty="0" err="1" smtClean="0"/>
                <a:t>Ketoglutarate</a:t>
              </a:r>
              <a:endParaRPr lang="en-US" sz="1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480855" y="7497706"/>
              <a:ext cx="73738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Glutamate</a:t>
              </a:r>
              <a:endParaRPr lang="en-US" sz="1000" dirty="0"/>
            </a:p>
          </p:txBody>
        </p:sp>
        <p:sp>
          <p:nvSpPr>
            <p:cNvPr id="13" name="Curved Right Arrow 12"/>
            <p:cNvSpPr/>
            <p:nvPr/>
          </p:nvSpPr>
          <p:spPr>
            <a:xfrm>
              <a:off x="2287286" y="7318762"/>
              <a:ext cx="266784" cy="365465"/>
            </a:xfrm>
            <a:prstGeom prst="curv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729090" y="7186124"/>
              <a:ext cx="1" cy="2308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729090" y="7658395"/>
              <a:ext cx="1" cy="2308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>
              <a:off x="1153763" y="8028005"/>
              <a:ext cx="74597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2666641" y="8028005"/>
              <a:ext cx="745975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3451786" y="7903406"/>
              <a:ext cx="92273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i="1" dirty="0" smtClean="0"/>
                <a:t>Acetyl-CoA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583461" y="7347606"/>
              <a:ext cx="7373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/>
                <a:t>Alanine amino-</a:t>
              </a:r>
            </a:p>
            <a:p>
              <a:pPr algn="ctr"/>
              <a:r>
                <a:rPr lang="en-US" sz="700" dirty="0" err="1" smtClean="0"/>
                <a:t>transferase</a:t>
              </a:r>
              <a:endParaRPr lang="en-US" sz="700" dirty="0" smtClean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199413" y="8014850"/>
              <a:ext cx="64633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/>
                <a:t>Serine </a:t>
              </a:r>
            </a:p>
            <a:p>
              <a:pPr algn="ctr"/>
              <a:r>
                <a:rPr lang="en-US" sz="700" dirty="0" err="1" smtClean="0"/>
                <a:t>dehydratase</a:t>
              </a:r>
              <a:endParaRPr lang="en-US" sz="700" dirty="0" smtClean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-36456" y="7513993"/>
              <a:ext cx="74137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/>
                <a:t>Serine </a:t>
              </a:r>
            </a:p>
            <a:p>
              <a:pPr algn="ctr"/>
              <a:r>
                <a:rPr lang="en-US" sz="700" dirty="0" err="1" smtClean="0"/>
                <a:t>Hydroxymethyl</a:t>
              </a:r>
              <a:endParaRPr lang="en-US" sz="700" dirty="0" smtClean="0"/>
            </a:p>
            <a:p>
              <a:pPr algn="ctr"/>
              <a:r>
                <a:rPr lang="en-US" sz="700" dirty="0" err="1" smtClean="0"/>
                <a:t>transferase</a:t>
              </a:r>
              <a:endParaRPr lang="en-US" sz="700" dirty="0" smtClean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-36456" y="7068417"/>
              <a:ext cx="741378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/>
                <a:t>Serine </a:t>
              </a:r>
            </a:p>
            <a:p>
              <a:pPr algn="ctr"/>
              <a:r>
                <a:rPr lang="en-US" sz="700" dirty="0" err="1" smtClean="0"/>
                <a:t>Hydroxymethyl</a:t>
              </a:r>
              <a:endParaRPr lang="en-US" sz="700" dirty="0" smtClean="0"/>
            </a:p>
            <a:p>
              <a:pPr algn="ctr"/>
              <a:r>
                <a:rPr lang="en-US" sz="700" dirty="0" err="1" smtClean="0"/>
                <a:t>transferase</a:t>
              </a:r>
              <a:endParaRPr lang="en-US" sz="700" dirty="0" smtClean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634345" y="8014850"/>
              <a:ext cx="7617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/>
                <a:t>Pyruvate </a:t>
              </a:r>
            </a:p>
            <a:p>
              <a:pPr algn="ctr"/>
              <a:r>
                <a:rPr lang="en-US" sz="700" dirty="0" smtClean="0"/>
                <a:t>Dehydrogenase</a:t>
              </a:r>
            </a:p>
          </p:txBody>
        </p:sp>
        <p:sp>
          <p:nvSpPr>
            <p:cNvPr id="24" name="Bent Arrow 23"/>
            <p:cNvSpPr/>
            <p:nvPr/>
          </p:nvSpPr>
          <p:spPr>
            <a:xfrm rot="16200000">
              <a:off x="2162362" y="8171883"/>
              <a:ext cx="525197" cy="514012"/>
            </a:xfrm>
            <a:prstGeom prst="ben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768741" y="8481326"/>
              <a:ext cx="7568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i="1" dirty="0" smtClean="0"/>
                <a:t>Cysteine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769770" y="8398653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/>
                <a:t>X 2 </a:t>
              </a:r>
            </a:p>
            <a:p>
              <a:pPr algn="ctr"/>
              <a:r>
                <a:rPr lang="en-US" sz="700" dirty="0" smtClean="0"/>
                <a:t>Reactions</a:t>
              </a:r>
              <a:endParaRPr lang="en-US" sz="7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788438" y="6379514"/>
              <a:ext cx="9638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i="1" dirty="0" smtClean="0"/>
                <a:t>Tryptophan</a:t>
              </a:r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>
              <a:off x="2270351" y="6639579"/>
              <a:ext cx="1" cy="2308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2267843" y="6575375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700" dirty="0" smtClean="0"/>
                <a:t>X 4 </a:t>
              </a:r>
            </a:p>
            <a:p>
              <a:pPr algn="ctr"/>
              <a:r>
                <a:rPr lang="en-US" sz="700" dirty="0" smtClean="0"/>
                <a:t>Reactions</a:t>
              </a:r>
              <a:endParaRPr lang="en-US" sz="700" dirty="0"/>
            </a:p>
          </p:txBody>
        </p:sp>
      </p:grpSp>
      <p:sp>
        <p:nvSpPr>
          <p:cNvPr id="76" name="Rectangle 75"/>
          <p:cNvSpPr/>
          <p:nvPr/>
        </p:nvSpPr>
        <p:spPr>
          <a:xfrm>
            <a:off x="134496" y="8194775"/>
            <a:ext cx="6601584" cy="9387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 smtClean="0"/>
              <a:t>Supplemental </a:t>
            </a:r>
            <a:r>
              <a:rPr lang="en-US" sz="1100" b="1" dirty="0"/>
              <a:t>Figure </a:t>
            </a:r>
            <a:r>
              <a:rPr lang="en-US" sz="1100" b="1" dirty="0" smtClean="0"/>
              <a:t>2. </a:t>
            </a:r>
            <a:r>
              <a:rPr lang="en-US" sz="1100" dirty="0"/>
              <a:t>Metabolic pathways related to cardiac </a:t>
            </a:r>
            <a:r>
              <a:rPr lang="en-US" sz="1100" i="1" dirty="0"/>
              <a:t>Brg1/</a:t>
            </a:r>
            <a:r>
              <a:rPr lang="en-US" sz="1100" i="1" dirty="0" err="1"/>
              <a:t>Brm</a:t>
            </a:r>
            <a:r>
              <a:rPr lang="en-US" sz="1100" dirty="0"/>
              <a:t> double-mutant activity based on t-test significant metabolites (</a:t>
            </a:r>
            <a:r>
              <a:rPr lang="en-US" sz="1100" b="1" dirty="0"/>
              <a:t>Figure 2D</a:t>
            </a:r>
            <a:r>
              <a:rPr lang="en-US" sz="1100" dirty="0"/>
              <a:t>) not otherwise identified by pathway analysis (</a:t>
            </a:r>
            <a:r>
              <a:rPr lang="en-US" sz="1100" b="1" dirty="0"/>
              <a:t>Table 2</a:t>
            </a:r>
            <a:r>
              <a:rPr lang="en-US" sz="1100" dirty="0"/>
              <a:t>). </a:t>
            </a:r>
            <a:r>
              <a:rPr lang="en-US" sz="1100" b="1" dirty="0"/>
              <a:t>A.</a:t>
            </a:r>
            <a:r>
              <a:rPr lang="en-US" sz="1100" dirty="0"/>
              <a:t> Alanine metabolism, </a:t>
            </a:r>
            <a:r>
              <a:rPr lang="en-US" sz="1100" b="1" dirty="0"/>
              <a:t>B.</a:t>
            </a:r>
            <a:r>
              <a:rPr lang="en-US" sz="1100" dirty="0"/>
              <a:t> </a:t>
            </a:r>
            <a:r>
              <a:rPr lang="en-US" sz="1100" dirty="0" err="1"/>
              <a:t>Creatine</a:t>
            </a:r>
            <a:r>
              <a:rPr lang="en-US" sz="1100" dirty="0"/>
              <a:t> and </a:t>
            </a:r>
            <a:r>
              <a:rPr lang="en-US" sz="1100" dirty="0" err="1"/>
              <a:t>creatinine</a:t>
            </a:r>
            <a:r>
              <a:rPr lang="en-US" sz="1100" dirty="0"/>
              <a:t> metabolism. Figures adapted from: </a:t>
            </a:r>
            <a:r>
              <a:rPr lang="en-US" sz="1100" u="sng" dirty="0">
                <a:hlinkClick r:id="rId2"/>
              </a:rPr>
              <a:t>http://www.biocarta.com/pathfiles/alaninepathway.asp</a:t>
            </a:r>
            <a:r>
              <a:rPr lang="en-US" sz="1100" dirty="0"/>
              <a:t> and Wyss and </a:t>
            </a:r>
            <a:r>
              <a:rPr lang="en-US" sz="1100" dirty="0" err="1"/>
              <a:t>Kaddurah-</a:t>
            </a:r>
            <a:r>
              <a:rPr lang="en-US" sz="1100" dirty="0" err="1" smtClean="0"/>
              <a:t>Daouk</a:t>
            </a:r>
            <a:r>
              <a:rPr lang="en-US" sz="1100" dirty="0" smtClean="0"/>
              <a:t> (2000 </a:t>
            </a:r>
            <a:r>
              <a:rPr lang="en-US" sz="1100" dirty="0" err="1" smtClean="0"/>
              <a:t>Creatine</a:t>
            </a:r>
            <a:r>
              <a:rPr lang="en-US" sz="1100" dirty="0" smtClean="0"/>
              <a:t> </a:t>
            </a:r>
            <a:r>
              <a:rPr lang="en-US" sz="1100" dirty="0"/>
              <a:t>and </a:t>
            </a:r>
            <a:r>
              <a:rPr lang="en-US" sz="1100" dirty="0" err="1"/>
              <a:t>creatinine</a:t>
            </a:r>
            <a:r>
              <a:rPr lang="en-US" sz="1100" dirty="0"/>
              <a:t> metabolism. </a:t>
            </a:r>
            <a:r>
              <a:rPr lang="en-US" sz="1100" dirty="0" err="1"/>
              <a:t>Physiol</a:t>
            </a:r>
            <a:r>
              <a:rPr lang="en-US" sz="1100" dirty="0"/>
              <a:t> Rev 80, 1107-</a:t>
            </a:r>
            <a:r>
              <a:rPr lang="en-US" sz="1100" dirty="0" smtClean="0"/>
              <a:t>213).</a:t>
            </a:r>
            <a:endParaRPr lang="en-US" sz="1100" b="1" dirty="0"/>
          </a:p>
        </p:txBody>
      </p:sp>
      <p:sp>
        <p:nvSpPr>
          <p:cNvPr id="2" name="Rectangle 1"/>
          <p:cNvSpPr/>
          <p:nvPr/>
        </p:nvSpPr>
        <p:spPr>
          <a:xfrm>
            <a:off x="141662" y="167017"/>
            <a:ext cx="5928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A. Alanine metabolism</a:t>
            </a:r>
            <a:endParaRPr lang="en-US" b="1" dirty="0"/>
          </a:p>
        </p:txBody>
      </p:sp>
      <p:sp>
        <p:nvSpPr>
          <p:cNvPr id="77" name="Rectangle 76"/>
          <p:cNvSpPr/>
          <p:nvPr/>
        </p:nvSpPr>
        <p:spPr>
          <a:xfrm>
            <a:off x="175136" y="3212477"/>
            <a:ext cx="59289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B. </a:t>
            </a:r>
            <a:r>
              <a:rPr lang="en-US" b="1" dirty="0" err="1" smtClean="0"/>
              <a:t>Creatine</a:t>
            </a:r>
            <a:r>
              <a:rPr lang="en-US" b="1" dirty="0" smtClean="0"/>
              <a:t> and </a:t>
            </a:r>
            <a:r>
              <a:rPr lang="en-US" b="1" dirty="0" err="1" smtClean="0"/>
              <a:t>creatinine</a:t>
            </a:r>
            <a:r>
              <a:rPr lang="en-US" b="1" dirty="0" smtClean="0"/>
              <a:t> metabolism </a:t>
            </a:r>
            <a:endParaRPr lang="en-US" b="1" dirty="0"/>
          </a:p>
        </p:txBody>
      </p:sp>
      <p:grpSp>
        <p:nvGrpSpPr>
          <p:cNvPr id="78" name="Group 77"/>
          <p:cNvGrpSpPr/>
          <p:nvPr/>
        </p:nvGrpSpPr>
        <p:grpSpPr>
          <a:xfrm>
            <a:off x="2261558" y="5935412"/>
            <a:ext cx="663515" cy="458911"/>
            <a:chOff x="7962889" y="4376554"/>
            <a:chExt cx="663515" cy="458911"/>
          </a:xfrm>
        </p:grpSpPr>
        <p:cxnSp>
          <p:nvCxnSpPr>
            <p:cNvPr id="79" name="Straight Arrow Connector 78"/>
            <p:cNvCxnSpPr/>
            <p:nvPr/>
          </p:nvCxnSpPr>
          <p:spPr>
            <a:xfrm>
              <a:off x="7975277" y="4835465"/>
              <a:ext cx="638739" cy="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0" name="Group 79"/>
            <p:cNvGrpSpPr/>
            <p:nvPr/>
          </p:nvGrpSpPr>
          <p:grpSpPr>
            <a:xfrm>
              <a:off x="7962889" y="4376554"/>
              <a:ext cx="663515" cy="458911"/>
              <a:chOff x="7940914" y="4410422"/>
              <a:chExt cx="663515" cy="458911"/>
            </a:xfrm>
          </p:grpSpPr>
          <p:sp>
            <p:nvSpPr>
              <p:cNvPr id="81" name="Curved Right Arrow 80"/>
              <p:cNvSpPr/>
              <p:nvPr/>
            </p:nvSpPr>
            <p:spPr>
              <a:xfrm rot="16200000" flipV="1">
                <a:off x="8125911" y="4553208"/>
                <a:ext cx="266784" cy="365465"/>
              </a:xfrm>
              <a:prstGeom prst="curved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8214579" y="4410422"/>
                <a:ext cx="38985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/>
                  <a:t>ADP</a:t>
                </a:r>
                <a:endParaRPr lang="en-US" sz="900" dirty="0"/>
              </a:p>
            </p:txBody>
          </p:sp>
          <p:sp>
            <p:nvSpPr>
              <p:cNvPr id="83" name="TextBox 82"/>
              <p:cNvSpPr txBox="1"/>
              <p:nvPr/>
            </p:nvSpPr>
            <p:spPr>
              <a:xfrm>
                <a:off x="7940914" y="4410422"/>
                <a:ext cx="389850" cy="2308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900" dirty="0" smtClean="0"/>
                  <a:t>ATP</a:t>
                </a:r>
                <a:endParaRPr lang="en-US" sz="900" dirty="0"/>
              </a:p>
            </p:txBody>
          </p:sp>
        </p:grpSp>
      </p:grpSp>
      <p:grpSp>
        <p:nvGrpSpPr>
          <p:cNvPr id="84" name="Group 83"/>
          <p:cNvGrpSpPr/>
          <p:nvPr/>
        </p:nvGrpSpPr>
        <p:grpSpPr>
          <a:xfrm>
            <a:off x="2352548" y="7669649"/>
            <a:ext cx="583138" cy="464274"/>
            <a:chOff x="8085750" y="6136192"/>
            <a:chExt cx="583138" cy="464274"/>
          </a:xfrm>
        </p:grpSpPr>
        <p:sp>
          <p:nvSpPr>
            <p:cNvPr id="85" name="Curved Right Arrow 84"/>
            <p:cNvSpPr/>
            <p:nvPr/>
          </p:nvSpPr>
          <p:spPr>
            <a:xfrm rot="5400000">
              <a:off x="8197942" y="6086851"/>
              <a:ext cx="266784" cy="365465"/>
            </a:xfrm>
            <a:prstGeom prst="curv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8296896" y="6369634"/>
              <a:ext cx="37199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H</a:t>
              </a:r>
              <a:r>
                <a:rPr lang="en-US" sz="900" baseline="-25000" dirty="0" smtClean="0"/>
                <a:t>2</a:t>
              </a:r>
              <a:r>
                <a:rPr lang="en-US" sz="900" dirty="0" smtClean="0"/>
                <a:t>O</a:t>
              </a:r>
              <a:endParaRPr lang="en-US" sz="900" dirty="0"/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085750" y="6369634"/>
              <a:ext cx="261948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 smtClean="0"/>
                <a:t>P</a:t>
              </a:r>
              <a:r>
                <a:rPr lang="en-US" sz="900" baseline="-25000" dirty="0" smtClean="0"/>
                <a:t>i</a:t>
              </a:r>
              <a:endParaRPr lang="en-US" sz="900" dirty="0"/>
            </a:p>
          </p:txBody>
        </p:sp>
      </p:grpSp>
      <p:sp>
        <p:nvSpPr>
          <p:cNvPr id="88" name="Curved Right Arrow 87"/>
          <p:cNvSpPr/>
          <p:nvPr/>
        </p:nvSpPr>
        <p:spPr>
          <a:xfrm rot="16200000" flipV="1">
            <a:off x="1600182" y="3906950"/>
            <a:ext cx="266784" cy="365465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679967" y="7446639"/>
            <a:ext cx="218424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b="1" i="1" dirty="0" err="1" smtClean="0">
                <a:solidFill>
                  <a:srgbClr val="FF0000"/>
                </a:solidFill>
              </a:rPr>
              <a:t>Creatinine</a:t>
            </a:r>
            <a:endParaRPr lang="en-US" sz="1200" b="1" i="1" dirty="0">
              <a:solidFill>
                <a:srgbClr val="FF0000"/>
              </a:solidFill>
            </a:endParaRPr>
          </a:p>
          <a:p>
            <a:pPr algn="ctr"/>
            <a:r>
              <a:rPr lang="en-US" sz="900" b="1" i="1" dirty="0" smtClean="0">
                <a:solidFill>
                  <a:srgbClr val="FF0000"/>
                </a:solidFill>
              </a:rPr>
              <a:t>Decreased to </a:t>
            </a:r>
          </a:p>
          <a:p>
            <a:pPr algn="ctr"/>
            <a:r>
              <a:rPr lang="en-US" sz="900" b="1" i="1" dirty="0" smtClean="0">
                <a:solidFill>
                  <a:srgbClr val="FF0000"/>
                </a:solidFill>
              </a:rPr>
              <a:t>~0.6 fold</a:t>
            </a:r>
            <a:endParaRPr lang="en-US" sz="900" b="1" i="1" dirty="0">
              <a:solidFill>
                <a:srgbClr val="FF0000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1415185" y="6239030"/>
            <a:ext cx="7138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 smtClean="0"/>
              <a:t>Creatine</a:t>
            </a:r>
            <a:endParaRPr lang="en-US" sz="1200" dirty="0"/>
          </a:p>
        </p:txBody>
      </p:sp>
      <p:cxnSp>
        <p:nvCxnSpPr>
          <p:cNvPr id="91" name="Straight Arrow Connector 90"/>
          <p:cNvCxnSpPr/>
          <p:nvPr/>
        </p:nvCxnSpPr>
        <p:spPr>
          <a:xfrm>
            <a:off x="1772088" y="6635634"/>
            <a:ext cx="1" cy="8727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flipH="1">
            <a:off x="1977937" y="6597998"/>
            <a:ext cx="1109132" cy="87326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2935016" y="6146697"/>
            <a:ext cx="9349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 smtClean="0"/>
              <a:t>Phosphoryl</a:t>
            </a:r>
            <a:r>
              <a:rPr lang="en-US" sz="1200" dirty="0" smtClean="0"/>
              <a:t>-</a:t>
            </a:r>
          </a:p>
          <a:p>
            <a:pPr algn="ctr"/>
            <a:r>
              <a:rPr lang="en-US" sz="1200" dirty="0" err="1" smtClean="0"/>
              <a:t>Creatine</a:t>
            </a:r>
            <a:endParaRPr lang="en-US" sz="1200" dirty="0"/>
          </a:p>
        </p:txBody>
      </p:sp>
      <p:cxnSp>
        <p:nvCxnSpPr>
          <p:cNvPr id="94" name="Straight Arrow Connector 93"/>
          <p:cNvCxnSpPr/>
          <p:nvPr/>
        </p:nvCxnSpPr>
        <p:spPr>
          <a:xfrm>
            <a:off x="3407898" y="6606044"/>
            <a:ext cx="1" cy="87274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2935016" y="7515889"/>
            <a:ext cx="9349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err="1" smtClean="0"/>
              <a:t>Phosphoryl</a:t>
            </a:r>
            <a:r>
              <a:rPr lang="en-US" sz="1200" dirty="0" smtClean="0"/>
              <a:t>-</a:t>
            </a:r>
          </a:p>
          <a:p>
            <a:pPr algn="ctr"/>
            <a:r>
              <a:rPr lang="en-US" sz="1200" dirty="0" err="1" smtClean="0"/>
              <a:t>Creatinine</a:t>
            </a:r>
            <a:endParaRPr lang="en-US" sz="1200" dirty="0"/>
          </a:p>
        </p:txBody>
      </p:sp>
      <p:cxnSp>
        <p:nvCxnSpPr>
          <p:cNvPr id="96" name="Straight Arrow Connector 95"/>
          <p:cNvCxnSpPr/>
          <p:nvPr/>
        </p:nvCxnSpPr>
        <p:spPr>
          <a:xfrm flipH="1">
            <a:off x="2220328" y="7654388"/>
            <a:ext cx="745975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rc 96"/>
          <p:cNvSpPr/>
          <p:nvPr/>
        </p:nvSpPr>
        <p:spPr>
          <a:xfrm flipV="1">
            <a:off x="960645" y="6585755"/>
            <a:ext cx="793954" cy="590051"/>
          </a:xfrm>
          <a:prstGeom prst="arc">
            <a:avLst>
              <a:gd name="adj1" fmla="val 18077305"/>
              <a:gd name="adj2" fmla="val 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TextBox 97"/>
          <p:cNvSpPr txBox="1"/>
          <p:nvPr/>
        </p:nvSpPr>
        <p:spPr>
          <a:xfrm>
            <a:off x="1207471" y="7056166"/>
            <a:ext cx="3719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H</a:t>
            </a:r>
            <a:r>
              <a:rPr lang="en-US" sz="900" baseline="-25000" dirty="0" smtClean="0"/>
              <a:t>2</a:t>
            </a:r>
            <a:r>
              <a:rPr lang="en-US" sz="900" dirty="0" smtClean="0"/>
              <a:t>O</a:t>
            </a:r>
            <a:endParaRPr lang="en-US" sz="900" dirty="0"/>
          </a:p>
        </p:txBody>
      </p:sp>
      <p:sp>
        <p:nvSpPr>
          <p:cNvPr id="99" name="Arc 98"/>
          <p:cNvSpPr/>
          <p:nvPr/>
        </p:nvSpPr>
        <p:spPr>
          <a:xfrm rot="16200000" flipH="1" flipV="1">
            <a:off x="2056133" y="6479030"/>
            <a:ext cx="471279" cy="719270"/>
          </a:xfrm>
          <a:prstGeom prst="arc">
            <a:avLst>
              <a:gd name="adj1" fmla="val 18077305"/>
              <a:gd name="adj2" fmla="val 1913903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TextBox 99"/>
          <p:cNvSpPr txBox="1"/>
          <p:nvPr/>
        </p:nvSpPr>
        <p:spPr>
          <a:xfrm>
            <a:off x="1885943" y="6936905"/>
            <a:ext cx="2619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P</a:t>
            </a:r>
            <a:r>
              <a:rPr lang="en-US" sz="900" baseline="-25000" dirty="0" smtClean="0"/>
              <a:t>i</a:t>
            </a:r>
            <a:endParaRPr lang="en-US" sz="900" dirty="0"/>
          </a:p>
        </p:txBody>
      </p:sp>
      <p:sp>
        <p:nvSpPr>
          <p:cNvPr id="101" name="Arc 100"/>
          <p:cNvSpPr/>
          <p:nvPr/>
        </p:nvSpPr>
        <p:spPr>
          <a:xfrm flipV="1">
            <a:off x="2607168" y="6585755"/>
            <a:ext cx="793954" cy="590051"/>
          </a:xfrm>
          <a:prstGeom prst="arc">
            <a:avLst>
              <a:gd name="adj1" fmla="val 18077305"/>
              <a:gd name="adj2" fmla="val 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TextBox 101"/>
          <p:cNvSpPr txBox="1"/>
          <p:nvPr/>
        </p:nvSpPr>
        <p:spPr>
          <a:xfrm>
            <a:off x="2853994" y="7056166"/>
            <a:ext cx="3719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H</a:t>
            </a:r>
            <a:r>
              <a:rPr lang="en-US" sz="900" baseline="-25000" dirty="0" smtClean="0"/>
              <a:t>2</a:t>
            </a:r>
            <a:r>
              <a:rPr lang="en-US" sz="900" dirty="0" smtClean="0"/>
              <a:t>O</a:t>
            </a:r>
            <a:endParaRPr lang="en-US" sz="900" dirty="0"/>
          </a:p>
        </p:txBody>
      </p:sp>
      <p:cxnSp>
        <p:nvCxnSpPr>
          <p:cNvPr id="103" name="Straight Arrow Connector 102"/>
          <p:cNvCxnSpPr/>
          <p:nvPr/>
        </p:nvCxnSpPr>
        <p:spPr>
          <a:xfrm>
            <a:off x="1742666" y="4849377"/>
            <a:ext cx="1" cy="131686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4" name="Group 103"/>
          <p:cNvGrpSpPr/>
          <p:nvPr/>
        </p:nvGrpSpPr>
        <p:grpSpPr>
          <a:xfrm>
            <a:off x="1759388" y="5237995"/>
            <a:ext cx="2047271" cy="539631"/>
            <a:chOff x="7473419" y="3528285"/>
            <a:chExt cx="2047271" cy="539631"/>
          </a:xfrm>
        </p:grpSpPr>
        <p:sp>
          <p:nvSpPr>
            <p:cNvPr id="105" name="TextBox 104"/>
            <p:cNvSpPr txBox="1"/>
            <p:nvPr/>
          </p:nvSpPr>
          <p:spPr>
            <a:xfrm>
              <a:off x="7734380" y="3806306"/>
              <a:ext cx="17863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S-</a:t>
              </a:r>
              <a:r>
                <a:rPr lang="en-US" sz="1100" dirty="0" err="1" smtClean="0"/>
                <a:t>Adenosyl</a:t>
              </a:r>
              <a:r>
                <a:rPr lang="en-US" sz="1100" dirty="0" smtClean="0"/>
                <a:t>-L-</a:t>
              </a:r>
              <a:r>
                <a:rPr lang="en-US" sz="1100" dirty="0" err="1" smtClean="0"/>
                <a:t>Homocysteine</a:t>
              </a:r>
              <a:endParaRPr lang="en-US" sz="1100" dirty="0"/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7734380" y="3528285"/>
              <a:ext cx="16338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smtClean="0"/>
                <a:t>S-</a:t>
              </a:r>
              <a:r>
                <a:rPr lang="en-US" sz="1100" dirty="0" err="1" smtClean="0"/>
                <a:t>Adenosyl</a:t>
              </a:r>
              <a:r>
                <a:rPr lang="en-US" sz="1100" dirty="0" smtClean="0"/>
                <a:t>-L-Methionine</a:t>
              </a:r>
              <a:endParaRPr lang="en-US" sz="1100" dirty="0"/>
            </a:p>
          </p:txBody>
        </p:sp>
        <p:sp>
          <p:nvSpPr>
            <p:cNvPr id="107" name="Curved Right Arrow 106"/>
            <p:cNvSpPr/>
            <p:nvPr/>
          </p:nvSpPr>
          <p:spPr>
            <a:xfrm>
              <a:off x="7473419" y="3632998"/>
              <a:ext cx="266784" cy="365465"/>
            </a:xfrm>
            <a:prstGeom prst="curv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108" name="TextBox 107"/>
          <p:cNvSpPr txBox="1"/>
          <p:nvPr/>
        </p:nvSpPr>
        <p:spPr>
          <a:xfrm rot="16200000">
            <a:off x="871464" y="5253895"/>
            <a:ext cx="114705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dirty="0" smtClean="0"/>
              <a:t>SAM-GAMT</a:t>
            </a:r>
          </a:p>
          <a:p>
            <a:pPr algn="ctr"/>
            <a:r>
              <a:rPr lang="en-US" sz="900" dirty="0"/>
              <a:t>(N-</a:t>
            </a:r>
            <a:r>
              <a:rPr lang="en-US" sz="900" dirty="0" err="1"/>
              <a:t>guanidinoacetate</a:t>
            </a:r>
            <a:r>
              <a:rPr lang="en-US" sz="900" dirty="0"/>
              <a:t> </a:t>
            </a:r>
            <a:endParaRPr lang="en-US" sz="900" dirty="0" smtClean="0"/>
          </a:p>
          <a:p>
            <a:pPr algn="ctr"/>
            <a:r>
              <a:rPr lang="en-US" sz="900" dirty="0" err="1" smtClean="0"/>
              <a:t>methyltransferase</a:t>
            </a:r>
            <a:r>
              <a:rPr lang="en-US" sz="900" dirty="0" smtClean="0"/>
              <a:t>)</a:t>
            </a:r>
            <a:endParaRPr lang="en-US" sz="900" dirty="0"/>
          </a:p>
        </p:txBody>
      </p:sp>
      <p:sp>
        <p:nvSpPr>
          <p:cNvPr id="109" name="TextBox 108"/>
          <p:cNvSpPr txBox="1"/>
          <p:nvPr/>
        </p:nvSpPr>
        <p:spPr>
          <a:xfrm>
            <a:off x="1361542" y="4477398"/>
            <a:ext cx="7622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err="1" smtClean="0"/>
              <a:t>Guanidino</a:t>
            </a:r>
            <a:r>
              <a:rPr lang="en-US" sz="1000" dirty="0" smtClean="0"/>
              <a:t>-</a:t>
            </a:r>
          </a:p>
          <a:p>
            <a:pPr algn="ctr"/>
            <a:r>
              <a:rPr lang="en-US" sz="1000" dirty="0" smtClean="0"/>
              <a:t>Acetate</a:t>
            </a:r>
            <a:endParaRPr lang="en-US" sz="1000" dirty="0"/>
          </a:p>
        </p:txBody>
      </p:sp>
      <p:sp>
        <p:nvSpPr>
          <p:cNvPr id="110" name="TextBox 109"/>
          <p:cNvSpPr txBox="1"/>
          <p:nvPr/>
        </p:nvSpPr>
        <p:spPr>
          <a:xfrm>
            <a:off x="830820" y="3959067"/>
            <a:ext cx="7145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L-Arginine</a:t>
            </a:r>
            <a:endParaRPr lang="en-US" sz="1000" dirty="0"/>
          </a:p>
        </p:txBody>
      </p:sp>
      <p:sp>
        <p:nvSpPr>
          <p:cNvPr id="111" name="TextBox 110"/>
          <p:cNvSpPr txBox="1"/>
          <p:nvPr/>
        </p:nvSpPr>
        <p:spPr>
          <a:xfrm>
            <a:off x="1876198" y="4212071"/>
            <a:ext cx="7752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L-Ornithine</a:t>
            </a:r>
            <a:endParaRPr lang="en-US" sz="1000" dirty="0"/>
          </a:p>
        </p:txBody>
      </p:sp>
      <p:sp>
        <p:nvSpPr>
          <p:cNvPr id="112" name="TextBox 111"/>
          <p:cNvSpPr txBox="1"/>
          <p:nvPr/>
        </p:nvSpPr>
        <p:spPr>
          <a:xfrm>
            <a:off x="1688850" y="3764164"/>
            <a:ext cx="37199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H</a:t>
            </a:r>
            <a:r>
              <a:rPr lang="en-US" sz="900" baseline="-25000" dirty="0" smtClean="0"/>
              <a:t>2</a:t>
            </a:r>
            <a:r>
              <a:rPr lang="en-US" sz="900" dirty="0" smtClean="0"/>
              <a:t>O</a:t>
            </a:r>
            <a:endParaRPr lang="en-US" sz="900" dirty="0"/>
          </a:p>
        </p:txBody>
      </p:sp>
      <p:sp>
        <p:nvSpPr>
          <p:cNvPr id="113" name="TextBox 112"/>
          <p:cNvSpPr txBox="1"/>
          <p:nvPr/>
        </p:nvSpPr>
        <p:spPr>
          <a:xfrm>
            <a:off x="1354225" y="3723524"/>
            <a:ext cx="50354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 smtClean="0">
                <a:solidFill>
                  <a:srgbClr val="0000FF"/>
                </a:solidFill>
              </a:rPr>
              <a:t>Urea</a:t>
            </a:r>
            <a:endParaRPr lang="en-US" sz="1100" b="1" i="1" dirty="0">
              <a:solidFill>
                <a:srgbClr val="0000FF"/>
              </a:solidFill>
            </a:endParaRPr>
          </a:p>
        </p:txBody>
      </p:sp>
      <p:cxnSp>
        <p:nvCxnSpPr>
          <p:cNvPr id="114" name="Straight Arrow Connector 113"/>
          <p:cNvCxnSpPr>
            <a:stCxn id="115" idx="3"/>
            <a:endCxn id="109" idx="0"/>
          </p:cNvCxnSpPr>
          <p:nvPr/>
        </p:nvCxnSpPr>
        <p:spPr>
          <a:xfrm>
            <a:off x="1369778" y="4276969"/>
            <a:ext cx="372888" cy="20042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5" name="TextBox 114"/>
          <p:cNvSpPr txBox="1"/>
          <p:nvPr/>
        </p:nvSpPr>
        <p:spPr>
          <a:xfrm>
            <a:off x="801894" y="4153858"/>
            <a:ext cx="56788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/>
              <a:t>Glycine</a:t>
            </a:r>
            <a:endParaRPr lang="en-US" sz="1000" dirty="0"/>
          </a:p>
        </p:txBody>
      </p:sp>
      <p:cxnSp>
        <p:nvCxnSpPr>
          <p:cNvPr id="116" name="Straight Arrow Connector 115"/>
          <p:cNvCxnSpPr/>
          <p:nvPr/>
        </p:nvCxnSpPr>
        <p:spPr>
          <a:xfrm>
            <a:off x="1496491" y="4122007"/>
            <a:ext cx="372888" cy="200429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55356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6345" y="2173751"/>
            <a:ext cx="4584589" cy="28348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56345" y="5318549"/>
            <a:ext cx="45845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Supplemental Figure 3. </a:t>
            </a:r>
            <a:r>
              <a:rPr lang="en-US" sz="1200" dirty="0" smtClean="0"/>
              <a:t>RT-</a:t>
            </a:r>
            <a:r>
              <a:rPr lang="en-US" sz="1200" dirty="0" err="1" smtClean="0"/>
              <a:t>qPCR</a:t>
            </a:r>
            <a:r>
              <a:rPr lang="en-US" sz="1200" dirty="0" smtClean="0"/>
              <a:t> analysis of </a:t>
            </a:r>
            <a:r>
              <a:rPr lang="en-US" sz="1200" i="1" dirty="0" smtClean="0"/>
              <a:t>Pfk1-fb1</a:t>
            </a:r>
            <a:r>
              <a:rPr lang="en-US" sz="1200" dirty="0" smtClean="0"/>
              <a:t> mRNA levels normalized to </a:t>
            </a:r>
            <a:r>
              <a:rPr lang="en-US" sz="1200" i="1" dirty="0" err="1" smtClean="0"/>
              <a:t>Gapdh</a:t>
            </a:r>
            <a:r>
              <a:rPr lang="en-US" sz="1200" dirty="0" smtClean="0"/>
              <a:t> levels in hearts from Brg1/</a:t>
            </a:r>
            <a:r>
              <a:rPr lang="en-US" sz="1200" dirty="0" err="1" smtClean="0"/>
              <a:t>Brm</a:t>
            </a:r>
            <a:r>
              <a:rPr lang="en-US" sz="1200" dirty="0" smtClean="0"/>
              <a:t> double-mutant mice compared to controls. Each histogram shows the relative expression (mean </a:t>
            </a:r>
            <a:r>
              <a:rPr lang="en-US" sz="1200" u="sng" dirty="0" smtClean="0"/>
              <a:t>+</a:t>
            </a:r>
            <a:r>
              <a:rPr lang="en-US" sz="1200" dirty="0" smtClean="0"/>
              <a:t> SE for two independent experiments).</a:t>
            </a:r>
            <a:endParaRPr lang="en-US" sz="1200" dirty="0"/>
          </a:p>
        </p:txBody>
      </p:sp>
      <p:sp>
        <p:nvSpPr>
          <p:cNvPr id="6" name="Rectangle 5"/>
          <p:cNvSpPr/>
          <p:nvPr/>
        </p:nvSpPr>
        <p:spPr>
          <a:xfrm>
            <a:off x="1248855" y="2230073"/>
            <a:ext cx="328000" cy="271127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 rot="16200000">
            <a:off x="-182202" y="3390770"/>
            <a:ext cx="285415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i="1" dirty="0" smtClean="0"/>
              <a:t>Pfk1</a:t>
            </a:r>
            <a:r>
              <a:rPr lang="en-US" sz="1200" dirty="0" smtClean="0"/>
              <a:t> mRNA Levels /GAPDH (Relative Units)</a:t>
            </a:r>
            <a:endParaRPr lang="en-US" sz="1200" dirty="0"/>
          </a:p>
        </p:txBody>
      </p:sp>
      <p:sp>
        <p:nvSpPr>
          <p:cNvPr id="8" name="Rectangle 7"/>
          <p:cNvSpPr/>
          <p:nvPr/>
        </p:nvSpPr>
        <p:spPr>
          <a:xfrm>
            <a:off x="1321898" y="2187714"/>
            <a:ext cx="351378" cy="14003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00" dirty="0" smtClean="0"/>
              <a:t>1.1</a:t>
            </a:r>
          </a:p>
          <a:p>
            <a:pPr>
              <a:spcAft>
                <a:spcPts val="600"/>
              </a:spcAft>
            </a:pPr>
            <a:r>
              <a:rPr lang="en-US" sz="1000" dirty="0" smtClean="0"/>
              <a:t>1.0</a:t>
            </a:r>
          </a:p>
          <a:p>
            <a:pPr>
              <a:spcAft>
                <a:spcPts val="600"/>
              </a:spcAft>
            </a:pPr>
            <a:r>
              <a:rPr lang="en-US" sz="1000" dirty="0" smtClean="0"/>
              <a:t>0.9</a:t>
            </a:r>
          </a:p>
          <a:p>
            <a:pPr>
              <a:spcAft>
                <a:spcPts val="600"/>
              </a:spcAft>
            </a:pPr>
            <a:r>
              <a:rPr lang="en-US" sz="1000" dirty="0" smtClean="0"/>
              <a:t>0.8</a:t>
            </a:r>
          </a:p>
          <a:p>
            <a:pPr>
              <a:spcAft>
                <a:spcPts val="600"/>
              </a:spcAft>
            </a:pPr>
            <a:r>
              <a:rPr lang="en-US" sz="1000" dirty="0" smtClean="0"/>
              <a:t>0.7</a:t>
            </a:r>
          </a:p>
          <a:p>
            <a:pPr>
              <a:spcAft>
                <a:spcPts val="600"/>
              </a:spcAft>
            </a:pPr>
            <a:r>
              <a:rPr lang="en-US" sz="1000" dirty="0" smtClean="0"/>
              <a:t>0.6</a:t>
            </a:r>
          </a:p>
        </p:txBody>
      </p:sp>
      <p:sp>
        <p:nvSpPr>
          <p:cNvPr id="9" name="Rectangle 8"/>
          <p:cNvSpPr/>
          <p:nvPr/>
        </p:nvSpPr>
        <p:spPr>
          <a:xfrm>
            <a:off x="1321898" y="3604591"/>
            <a:ext cx="58196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</a:pPr>
            <a:r>
              <a:rPr lang="en-US" sz="1000" dirty="0" smtClean="0"/>
              <a:t>0.5</a:t>
            </a:r>
          </a:p>
          <a:p>
            <a:pPr>
              <a:spcAft>
                <a:spcPts val="600"/>
              </a:spcAft>
            </a:pPr>
            <a:r>
              <a:rPr lang="en-US" sz="1000" dirty="0" smtClean="0"/>
              <a:t>0.4</a:t>
            </a:r>
          </a:p>
          <a:p>
            <a:pPr>
              <a:spcAft>
                <a:spcPts val="600"/>
              </a:spcAft>
            </a:pPr>
            <a:r>
              <a:rPr lang="en-US" sz="1000" dirty="0" smtClean="0"/>
              <a:t>0.3</a:t>
            </a:r>
          </a:p>
          <a:p>
            <a:pPr>
              <a:spcAft>
                <a:spcPts val="600"/>
              </a:spcAft>
            </a:pPr>
            <a:r>
              <a:rPr lang="en-US" sz="1000" dirty="0" smtClean="0"/>
              <a:t>0.2</a:t>
            </a:r>
          </a:p>
          <a:p>
            <a:r>
              <a:rPr lang="en-US" sz="1000" dirty="0" smtClean="0"/>
              <a:t>0.1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184397" y="2256198"/>
            <a:ext cx="9107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1.00+0.01</a:t>
            </a:r>
            <a:endParaRPr lang="en-US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4140202" y="2309223"/>
            <a:ext cx="9107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0.97+0.05</a:t>
            </a:r>
            <a:endParaRPr lang="en-US" sz="1400" dirty="0"/>
          </a:p>
        </p:txBody>
      </p:sp>
      <p:sp>
        <p:nvSpPr>
          <p:cNvPr id="3" name="TextBox 2"/>
          <p:cNvSpPr txBox="1"/>
          <p:nvPr/>
        </p:nvSpPr>
        <p:spPr>
          <a:xfrm>
            <a:off x="2054628" y="4703853"/>
            <a:ext cx="1154234" cy="24622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Control Group 2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50040" y="4703853"/>
            <a:ext cx="1545716" cy="246221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Brg1/</a:t>
            </a:r>
            <a:r>
              <a:rPr lang="en-US" sz="1000" dirty="0" err="1" smtClean="0">
                <a:latin typeface="Arial"/>
                <a:cs typeface="Arial"/>
              </a:rPr>
              <a:t>Brm</a:t>
            </a:r>
            <a:r>
              <a:rPr lang="en-US" sz="1000" dirty="0" smtClean="0">
                <a:latin typeface="Arial"/>
                <a:cs typeface="Arial"/>
              </a:rPr>
              <a:t> DM (Group 3)</a:t>
            </a:r>
            <a:endParaRPr lang="en-US" sz="1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23408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453</TotalTime>
  <Words>542</Words>
  <Application>Microsoft Macintosh PowerPoint</Application>
  <PresentationFormat>Letter Paper (8.5x11 in)</PresentationFormat>
  <Paragraphs>84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Company>UNC Chapel Hill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Monte Willis</dc:creator>
  <cp:lastModifiedBy>Monte Willis</cp:lastModifiedBy>
  <cp:revision>86</cp:revision>
  <dcterms:created xsi:type="dcterms:W3CDTF">2014-06-12T21:55:15Z</dcterms:created>
  <dcterms:modified xsi:type="dcterms:W3CDTF">2015-01-09T22:34:40Z</dcterms:modified>
</cp:coreProperties>
</file>