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319">
          <p15:clr>
            <a:srgbClr val="A4A3A4"/>
          </p15:clr>
        </p15:guide>
        <p15:guide id="4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98" autoAdjust="0"/>
    <p:restoredTop sz="96746" autoAdjust="0"/>
  </p:normalViewPr>
  <p:slideViewPr>
    <p:cSldViewPr snapToObjects="1" showGuides="1">
      <p:cViewPr>
        <p:scale>
          <a:sx n="111" d="100"/>
          <a:sy n="111" d="100"/>
        </p:scale>
        <p:origin x="-1136" y="-133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1405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7440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38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59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3193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684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24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4778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707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1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41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1BD0-7A6A-0240-B4E8-D3774F845887}" type="datetimeFigureOut">
              <a:rPr kumimoji="1" lang="ja-JP" altLang="en-US" smtClean="0"/>
              <a:t>15/06/02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9BE0F-7509-C340-8FC4-9EA5BECEE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669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/>
          <p:cNvSpPr txBox="1"/>
          <p:nvPr/>
        </p:nvSpPr>
        <p:spPr>
          <a:xfrm>
            <a:off x="130655" y="87996"/>
            <a:ext cx="2878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Supplementary Figure 1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5749" y="5229200"/>
            <a:ext cx="81745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Supplementary Fig. 1. Representative fluorescent microscopic 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images of 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apoptosis 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and necrosis in </a:t>
            </a:r>
            <a:r>
              <a:rPr lang="en-US" altLang="ja-JP" sz="1200" b="1" dirty="0" err="1" smtClean="0">
                <a:solidFill>
                  <a:srgbClr val="000000"/>
                </a:solidFill>
                <a:latin typeface="Times New Roman"/>
                <a:cs typeface="Times New Roman"/>
              </a:rPr>
              <a:t>hNSCs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and A172 cells.</a:t>
            </a:r>
            <a:endParaRPr lang="ja-JP" altLang="ja-JP" sz="1200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Apoptosis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(A, 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D)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and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necrosis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(B, 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E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 determined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by the double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staining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using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acridine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orange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(color: green) and </a:t>
            </a:r>
            <a:r>
              <a:rPr lang="en-US" altLang="ja-JP" sz="1200" dirty="0" err="1">
                <a:solidFill>
                  <a:srgbClr val="000000"/>
                </a:solidFill>
                <a:latin typeface="Times New Roman"/>
                <a:cs typeface="Times New Roman"/>
              </a:rPr>
              <a:t>ethidium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bromide (color: orange). The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images of cell suspension were obtained using a digital camera (DP73, Olympus, Tokyo, Japan) equipped with a fluorescent microscopy (BX51, Olympus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).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Viable cells are stained in green (</a:t>
            </a:r>
            <a:r>
              <a:rPr lang="en-US" altLang="ja-JP" sz="1200" b="1" dirty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r>
              <a:rPr lang="en-US" altLang="ja-JP" sz="12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, F</a:t>
            </a:r>
            <a:r>
              <a:rPr lang="en-US" altLang="ja-JP" sz="12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). Cells </a:t>
            </a:r>
            <a:r>
              <a:rPr lang="en-US" altLang="ja-JP" sz="1200" dirty="0">
                <a:solidFill>
                  <a:srgbClr val="000000"/>
                </a:solidFill>
                <a:latin typeface="Times New Roman"/>
                <a:cs typeface="Times New Roman"/>
              </a:rPr>
              <a:t>undergoing apoptosis </a:t>
            </a:r>
            <a:r>
              <a:rPr lang="en-US" altLang="ja-JP" sz="1200" dirty="0">
                <a:latin typeface="Times New Roman"/>
                <a:cs typeface="Times New Roman"/>
              </a:rPr>
              <a:t>show condensed and fragmented chromatin, cell bodies smaller than viable cells and/or apoptosis bodies that are stained in orange </a:t>
            </a:r>
            <a:r>
              <a:rPr lang="en-US" altLang="ja-JP" sz="1200" dirty="0" smtClean="0">
                <a:latin typeface="Times New Roman"/>
                <a:cs typeface="Times New Roman"/>
              </a:rPr>
              <a:t>(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A, </a:t>
            </a:r>
            <a:r>
              <a:rPr lang="en-US" altLang="ja-JP" sz="1200" b="1" dirty="0">
                <a:latin typeface="Times New Roman"/>
                <a:cs typeface="Times New Roman"/>
              </a:rPr>
              <a:t>D</a:t>
            </a:r>
            <a:r>
              <a:rPr lang="en-US" altLang="ja-JP" sz="1200" dirty="0" smtClean="0">
                <a:latin typeface="Times New Roman"/>
                <a:cs typeface="Times New Roman"/>
              </a:rPr>
              <a:t>)</a:t>
            </a:r>
            <a:r>
              <a:rPr lang="en-US" altLang="ja-JP" sz="1200" dirty="0">
                <a:latin typeface="Times New Roman"/>
                <a:cs typeface="Times New Roman"/>
              </a:rPr>
              <a:t>. Cells undergoing necrosis also show nuclei stained in orange, but they can be distinguished from apoptotic cells since the nuclear morphology resembles that of viable cells </a:t>
            </a:r>
            <a:r>
              <a:rPr lang="en-US" altLang="ja-JP" sz="1200" dirty="0" smtClean="0">
                <a:latin typeface="Times New Roman"/>
                <a:cs typeface="Times New Roman"/>
              </a:rPr>
              <a:t>(</a:t>
            </a:r>
            <a:r>
              <a:rPr lang="en-US" altLang="ja-JP" sz="1200" b="1" dirty="0">
                <a:latin typeface="Times New Roman"/>
                <a:cs typeface="Times New Roman"/>
              </a:rPr>
              <a:t>B</a:t>
            </a:r>
            <a:r>
              <a:rPr lang="en-US" altLang="ja-JP" sz="1200" b="1" dirty="0" smtClean="0">
                <a:latin typeface="Times New Roman"/>
                <a:cs typeface="Times New Roman"/>
              </a:rPr>
              <a:t>, </a:t>
            </a:r>
            <a:r>
              <a:rPr lang="en-US" altLang="ja-JP" sz="1200" b="1" dirty="0">
                <a:latin typeface="Times New Roman"/>
                <a:cs typeface="Times New Roman"/>
              </a:rPr>
              <a:t>E</a:t>
            </a:r>
            <a:r>
              <a:rPr lang="en-US" altLang="ja-JP" sz="1200" dirty="0" smtClean="0">
                <a:latin typeface="Times New Roman"/>
                <a:cs typeface="Times New Roman"/>
              </a:rPr>
              <a:t>)</a:t>
            </a:r>
            <a:r>
              <a:rPr lang="en-US" altLang="ja-JP" sz="1200" dirty="0">
                <a:latin typeface="Times New Roman"/>
                <a:cs typeface="Times New Roman"/>
              </a:rPr>
              <a:t>. Bar, 20 </a:t>
            </a:r>
            <a:r>
              <a:rPr lang="en-US" altLang="ja-JP" sz="1200" dirty="0" err="1">
                <a:latin typeface="Times New Roman"/>
                <a:cs typeface="Times New Roman"/>
              </a:rPr>
              <a:t>μm</a:t>
            </a:r>
            <a:r>
              <a:rPr lang="en-US" altLang="ja-JP" sz="1200" dirty="0" smtClean="0">
                <a:latin typeface="Times New Roman"/>
                <a:cs typeface="Times New Roman"/>
              </a:rPr>
              <a:t>. IR, </a:t>
            </a:r>
            <a:r>
              <a:rPr lang="en-US" altLang="ja-JP" sz="1200" dirty="0" smtClean="0">
                <a:latin typeface="Times New Roman"/>
                <a:cs typeface="Times New Roman"/>
              </a:rPr>
              <a:t>X-irradiation</a:t>
            </a:r>
            <a:r>
              <a:rPr lang="en-US" altLang="ja-JP" sz="1200" dirty="0" smtClean="0">
                <a:latin typeface="Times New Roman"/>
                <a:cs typeface="Times New Roman"/>
              </a:rPr>
              <a:t>.</a:t>
            </a:r>
            <a:endParaRPr lang="ja-JP" altLang="ja-JP" sz="1200" dirty="0">
              <a:latin typeface="Times New Roman"/>
              <a:cs typeface="Times New Roman"/>
            </a:endParaRPr>
          </a:p>
        </p:txBody>
      </p:sp>
      <p:grpSp>
        <p:nvGrpSpPr>
          <p:cNvPr id="78" name="図形グループ 77"/>
          <p:cNvGrpSpPr/>
          <p:nvPr/>
        </p:nvGrpSpPr>
        <p:grpSpPr>
          <a:xfrm>
            <a:off x="540392" y="557634"/>
            <a:ext cx="8073620" cy="4425318"/>
            <a:chOff x="540392" y="557634"/>
            <a:chExt cx="8073620" cy="4425318"/>
          </a:xfrm>
        </p:grpSpPr>
        <p:grpSp>
          <p:nvGrpSpPr>
            <p:cNvPr id="72" name="図形グループ 71"/>
            <p:cNvGrpSpPr/>
            <p:nvPr/>
          </p:nvGrpSpPr>
          <p:grpSpPr>
            <a:xfrm>
              <a:off x="6469356" y="559144"/>
              <a:ext cx="2134253" cy="2123091"/>
              <a:chOff x="4554542" y="559144"/>
              <a:chExt cx="2134253" cy="2123091"/>
            </a:xfrm>
          </p:grpSpPr>
          <p:sp>
            <p:nvSpPr>
              <p:cNvPr id="29" name="テキスト ボックス 28"/>
              <p:cNvSpPr txBox="1"/>
              <p:nvPr/>
            </p:nvSpPr>
            <p:spPr>
              <a:xfrm>
                <a:off x="4554542" y="559144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600" b="1" dirty="0" smtClean="0">
                    <a:latin typeface="Arial"/>
                    <a:cs typeface="Arial"/>
                  </a:rPr>
                  <a:t>C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30" name="テキスト ボックス 29"/>
              <p:cNvSpPr txBox="1"/>
              <p:nvPr/>
            </p:nvSpPr>
            <p:spPr>
              <a:xfrm>
                <a:off x="4904566" y="767008"/>
                <a:ext cx="17842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err="1" smtClean="0">
                    <a:latin typeface="Arial"/>
                    <a:cs typeface="Arial"/>
                  </a:rPr>
                  <a:t>hNSCs</a:t>
                </a:r>
                <a:r>
                  <a:rPr lang="en-US" altLang="ja-JP" sz="1400" b="1" dirty="0" smtClean="0">
                    <a:latin typeface="Arial"/>
                    <a:cs typeface="Arial"/>
                  </a:rPr>
                  <a:t>, -IR, viable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68" name="図形グループ 67"/>
              <p:cNvGrpSpPr/>
              <p:nvPr/>
            </p:nvGrpSpPr>
            <p:grpSpPr>
              <a:xfrm>
                <a:off x="4901835" y="1071355"/>
                <a:ext cx="1622726" cy="1610880"/>
                <a:chOff x="4901835" y="1071355"/>
                <a:chExt cx="1622726" cy="1610880"/>
              </a:xfrm>
            </p:grpSpPr>
            <p:pic>
              <p:nvPicPr>
                <p:cNvPr id="5" name="図 4" descr="画像_12515.tif"/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4901835" y="1071355"/>
                  <a:ext cx="1622726" cy="1610880"/>
                </a:xfrm>
                <a:prstGeom prst="rect">
                  <a:avLst/>
                </a:prstGeom>
              </p:spPr>
            </p:pic>
            <p:cxnSp>
              <p:nvCxnSpPr>
                <p:cNvPr id="39" name="直線コネクタ 38"/>
                <p:cNvCxnSpPr/>
                <p:nvPr/>
              </p:nvCxnSpPr>
              <p:spPr>
                <a:xfrm>
                  <a:off x="5926994" y="2375983"/>
                  <a:ext cx="515494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6" name="図形グループ 75"/>
            <p:cNvGrpSpPr/>
            <p:nvPr/>
          </p:nvGrpSpPr>
          <p:grpSpPr>
            <a:xfrm>
              <a:off x="540392" y="557634"/>
              <a:ext cx="2440937" cy="2138301"/>
              <a:chOff x="372500" y="557634"/>
              <a:chExt cx="2440937" cy="2138301"/>
            </a:xfrm>
          </p:grpSpPr>
          <p:sp>
            <p:nvSpPr>
              <p:cNvPr id="33" name="テキスト ボックス 32"/>
              <p:cNvSpPr txBox="1"/>
              <p:nvPr/>
            </p:nvSpPr>
            <p:spPr>
              <a:xfrm>
                <a:off x="372500" y="557634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600" b="1" dirty="0" smtClean="0">
                    <a:latin typeface="Arial"/>
                    <a:cs typeface="Arial"/>
                  </a:rPr>
                  <a:t>A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729533" y="743809"/>
                <a:ext cx="20839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err="1" smtClean="0">
                    <a:latin typeface="Arial"/>
                    <a:cs typeface="Arial"/>
                  </a:rPr>
                  <a:t>hNSCs</a:t>
                </a:r>
                <a:r>
                  <a:rPr lang="en-US" altLang="ja-JP" sz="1400" b="1" dirty="0" smtClean="0">
                    <a:latin typeface="Arial"/>
                    <a:cs typeface="Arial"/>
                  </a:rPr>
                  <a:t>, +IR, apoptosis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26" name="図形グループ 25"/>
              <p:cNvGrpSpPr/>
              <p:nvPr/>
            </p:nvGrpSpPr>
            <p:grpSpPr>
              <a:xfrm>
                <a:off x="729533" y="1075937"/>
                <a:ext cx="1597325" cy="1619998"/>
                <a:chOff x="729533" y="1075937"/>
                <a:chExt cx="1597325" cy="1619998"/>
              </a:xfrm>
            </p:grpSpPr>
            <p:pic>
              <p:nvPicPr>
                <p:cNvPr id="19" name="図 18" descr="画像_12667.tif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729533" y="1075937"/>
                  <a:ext cx="1597325" cy="1619998"/>
                </a:xfrm>
                <a:prstGeom prst="rect">
                  <a:avLst/>
                </a:prstGeom>
              </p:spPr>
            </p:pic>
            <p:cxnSp>
              <p:nvCxnSpPr>
                <p:cNvPr id="31" name="直線コネクタ 30"/>
                <p:cNvCxnSpPr/>
                <p:nvPr/>
              </p:nvCxnSpPr>
              <p:spPr>
                <a:xfrm>
                  <a:off x="1710069" y="2375983"/>
                  <a:ext cx="504132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4" name="図形グループ 73"/>
            <p:cNvGrpSpPr/>
            <p:nvPr/>
          </p:nvGrpSpPr>
          <p:grpSpPr>
            <a:xfrm>
              <a:off x="3521721" y="557634"/>
              <a:ext cx="2407243" cy="2137151"/>
              <a:chOff x="2454281" y="557634"/>
              <a:chExt cx="2407243" cy="2137151"/>
            </a:xfrm>
          </p:grpSpPr>
          <p:sp>
            <p:nvSpPr>
              <p:cNvPr id="34" name="テキスト ボックス 33"/>
              <p:cNvSpPr txBox="1"/>
              <p:nvPr/>
            </p:nvSpPr>
            <p:spPr>
              <a:xfrm>
                <a:off x="2454281" y="557634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b="1" dirty="0">
                    <a:latin typeface="Arial"/>
                    <a:cs typeface="Arial"/>
                  </a:rPr>
                  <a:t>B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2790510" y="768160"/>
                <a:ext cx="20710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err="1" smtClean="0">
                    <a:latin typeface="Arial"/>
                    <a:cs typeface="Arial"/>
                  </a:rPr>
                  <a:t>hNSCs</a:t>
                </a:r>
                <a:r>
                  <a:rPr kumimoji="1" lang="en-US" altLang="ja-JP" sz="1400" b="1" dirty="0" smtClean="0">
                    <a:latin typeface="Arial"/>
                    <a:cs typeface="Arial"/>
                  </a:rPr>
                  <a:t>, +IR, </a:t>
                </a:r>
                <a:r>
                  <a:rPr lang="en-US" altLang="ja-JP" sz="1400" b="1" dirty="0" smtClean="0">
                    <a:latin typeface="Arial"/>
                    <a:cs typeface="Arial"/>
                  </a:rPr>
                  <a:t>n</a:t>
                </a:r>
                <a:r>
                  <a:rPr kumimoji="1" lang="en-US" altLang="ja-JP" sz="1400" b="1" dirty="0" smtClean="0">
                    <a:latin typeface="Arial"/>
                    <a:cs typeface="Arial"/>
                  </a:rPr>
                  <a:t>ecrosis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27" name="図形グループ 26"/>
              <p:cNvGrpSpPr/>
              <p:nvPr/>
            </p:nvGrpSpPr>
            <p:grpSpPr>
              <a:xfrm>
                <a:off x="2795882" y="1075937"/>
                <a:ext cx="1620826" cy="1618848"/>
                <a:chOff x="2795882" y="1075937"/>
                <a:chExt cx="1620826" cy="1618848"/>
              </a:xfrm>
            </p:grpSpPr>
            <p:pic>
              <p:nvPicPr>
                <p:cNvPr id="67" name="図 66" descr="画像_12667.ti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2795882" y="1075937"/>
                  <a:ext cx="1620826" cy="1618848"/>
                </a:xfrm>
                <a:prstGeom prst="rect">
                  <a:avLst/>
                </a:prstGeom>
              </p:spPr>
            </p:pic>
            <p:cxnSp>
              <p:nvCxnSpPr>
                <p:cNvPr id="36" name="直線コネクタ 35"/>
                <p:cNvCxnSpPr/>
                <p:nvPr/>
              </p:nvCxnSpPr>
              <p:spPr>
                <a:xfrm>
                  <a:off x="3825021" y="2375983"/>
                  <a:ext cx="511553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" name="図形グループ 74"/>
            <p:cNvGrpSpPr/>
            <p:nvPr/>
          </p:nvGrpSpPr>
          <p:grpSpPr>
            <a:xfrm>
              <a:off x="540392" y="2847190"/>
              <a:ext cx="2309858" cy="2135762"/>
              <a:chOff x="363431" y="2847185"/>
              <a:chExt cx="2309858" cy="2135762"/>
            </a:xfrm>
          </p:grpSpPr>
          <p:sp>
            <p:nvSpPr>
              <p:cNvPr id="37" name="テキスト ボックス 36"/>
              <p:cNvSpPr txBox="1"/>
              <p:nvPr/>
            </p:nvSpPr>
            <p:spPr>
              <a:xfrm>
                <a:off x="363431" y="2847185"/>
                <a:ext cx="3328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b="1" dirty="0">
                    <a:latin typeface="Arial"/>
                    <a:cs typeface="Arial"/>
                  </a:rPr>
                  <a:t>D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726404" y="3056559"/>
                <a:ext cx="19468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smtClean="0">
                    <a:latin typeface="Arial"/>
                    <a:cs typeface="Arial"/>
                  </a:rPr>
                  <a:t>A172, +IR, apoptosis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71" name="図形グループ 70"/>
              <p:cNvGrpSpPr/>
              <p:nvPr/>
            </p:nvGrpSpPr>
            <p:grpSpPr>
              <a:xfrm>
                <a:off x="712714" y="3362957"/>
                <a:ext cx="1614144" cy="1619990"/>
                <a:chOff x="712714" y="3362957"/>
                <a:chExt cx="1614144" cy="1619990"/>
              </a:xfrm>
            </p:grpSpPr>
            <p:pic>
              <p:nvPicPr>
                <p:cNvPr id="25" name="図 24" descr="画像_15500.tif"/>
                <p:cNvPicPr>
                  <a:picLocks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712714" y="3362957"/>
                  <a:ext cx="1614144" cy="1619990"/>
                </a:xfrm>
                <a:prstGeom prst="rect">
                  <a:avLst/>
                </a:prstGeom>
              </p:spPr>
            </p:pic>
            <p:cxnSp>
              <p:nvCxnSpPr>
                <p:cNvPr id="66" name="直線コネクタ 65"/>
                <p:cNvCxnSpPr/>
                <p:nvPr/>
              </p:nvCxnSpPr>
              <p:spPr>
                <a:xfrm>
                  <a:off x="1710069" y="4665534"/>
                  <a:ext cx="504132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7" name="図形グループ 76"/>
            <p:cNvGrpSpPr/>
            <p:nvPr/>
          </p:nvGrpSpPr>
          <p:grpSpPr>
            <a:xfrm>
              <a:off x="3572014" y="2847185"/>
              <a:ext cx="2227490" cy="2135767"/>
              <a:chOff x="2450873" y="2847185"/>
              <a:chExt cx="2227490" cy="2135767"/>
            </a:xfrm>
          </p:grpSpPr>
          <p:sp>
            <p:nvSpPr>
              <p:cNvPr id="46" name="テキスト ボックス 45"/>
              <p:cNvSpPr txBox="1"/>
              <p:nvPr/>
            </p:nvSpPr>
            <p:spPr>
              <a:xfrm>
                <a:off x="2450873" y="2847185"/>
                <a:ext cx="3215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b="1" dirty="0">
                    <a:latin typeface="Arial"/>
                    <a:cs typeface="Arial"/>
                  </a:rPr>
                  <a:t>E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2778917" y="3055305"/>
                <a:ext cx="189944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b="1" dirty="0" smtClean="0">
                    <a:latin typeface="Arial"/>
                    <a:cs typeface="Arial"/>
                  </a:rPr>
                  <a:t>A172, +IR, </a:t>
                </a:r>
                <a:r>
                  <a:rPr lang="en-US" altLang="ja-JP" sz="1400" b="1" dirty="0" smtClean="0">
                    <a:latin typeface="Arial"/>
                    <a:cs typeface="Arial"/>
                  </a:rPr>
                  <a:t>n</a:t>
                </a:r>
                <a:r>
                  <a:rPr kumimoji="1" lang="en-US" altLang="ja-JP" sz="1400" b="1" dirty="0" smtClean="0">
                    <a:latin typeface="Arial"/>
                    <a:cs typeface="Arial"/>
                  </a:rPr>
                  <a:t>ecrosis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70" name="図形グループ 69"/>
              <p:cNvGrpSpPr/>
              <p:nvPr/>
            </p:nvGrpSpPr>
            <p:grpSpPr>
              <a:xfrm>
                <a:off x="2778917" y="3362957"/>
                <a:ext cx="1602007" cy="1619995"/>
                <a:chOff x="2814701" y="3362957"/>
                <a:chExt cx="1602007" cy="1619995"/>
              </a:xfrm>
            </p:grpSpPr>
            <p:pic>
              <p:nvPicPr>
                <p:cNvPr id="24" name="図 23" descr="画像_15006.tif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2814701" y="3362957"/>
                  <a:ext cx="1602007" cy="1619995"/>
                </a:xfrm>
                <a:prstGeom prst="rect">
                  <a:avLst/>
                </a:prstGeom>
              </p:spPr>
            </p:pic>
            <p:cxnSp>
              <p:nvCxnSpPr>
                <p:cNvPr id="64" name="直線コネクタ 63"/>
                <p:cNvCxnSpPr/>
                <p:nvPr/>
              </p:nvCxnSpPr>
              <p:spPr>
                <a:xfrm>
                  <a:off x="3825021" y="4688509"/>
                  <a:ext cx="511553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3" name="図形グループ 72"/>
            <p:cNvGrpSpPr/>
            <p:nvPr/>
          </p:nvGrpSpPr>
          <p:grpSpPr>
            <a:xfrm>
              <a:off x="6482112" y="2847185"/>
              <a:ext cx="2131900" cy="2134257"/>
              <a:chOff x="4556895" y="2848695"/>
              <a:chExt cx="2131900" cy="2134257"/>
            </a:xfrm>
          </p:grpSpPr>
          <p:sp>
            <p:nvSpPr>
              <p:cNvPr id="56" name="テキスト ボックス 55"/>
              <p:cNvSpPr txBox="1"/>
              <p:nvPr/>
            </p:nvSpPr>
            <p:spPr>
              <a:xfrm>
                <a:off x="4556895" y="2848695"/>
                <a:ext cx="3100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600" b="1" dirty="0">
                    <a:latin typeface="Arial"/>
                    <a:cs typeface="Arial"/>
                  </a:rPr>
                  <a:t>F</a:t>
                </a:r>
                <a:endParaRPr kumimoji="1" lang="ja-JP" altLang="en-US" sz="1600" b="1" dirty="0">
                  <a:latin typeface="Arial"/>
                  <a:cs typeface="Arial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4904566" y="3076601"/>
                <a:ext cx="1784229" cy="3080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b="1" dirty="0" smtClean="0">
                    <a:latin typeface="Arial"/>
                    <a:cs typeface="Arial"/>
                  </a:rPr>
                  <a:t>A172, -IR, viable</a:t>
                </a:r>
                <a:endParaRPr kumimoji="1" lang="ja-JP" altLang="en-US" sz="1400" b="1" dirty="0">
                  <a:latin typeface="Arial"/>
                  <a:cs typeface="Arial"/>
                </a:endParaRPr>
              </a:p>
            </p:txBody>
          </p:sp>
          <p:grpSp>
            <p:nvGrpSpPr>
              <p:cNvPr id="69" name="図形グループ 68"/>
              <p:cNvGrpSpPr/>
              <p:nvPr/>
            </p:nvGrpSpPr>
            <p:grpSpPr>
              <a:xfrm>
                <a:off x="4904566" y="3362958"/>
                <a:ext cx="1619995" cy="1619994"/>
                <a:chOff x="4904566" y="3362958"/>
                <a:chExt cx="1619995" cy="1619994"/>
              </a:xfrm>
            </p:grpSpPr>
            <p:pic>
              <p:nvPicPr>
                <p:cNvPr id="23" name="図 22" descr="画像_14921.tif"/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4904566" y="3362958"/>
                  <a:ext cx="1619995" cy="1619994"/>
                </a:xfrm>
                <a:prstGeom prst="rect">
                  <a:avLst/>
                </a:prstGeom>
              </p:spPr>
            </p:pic>
            <p:cxnSp>
              <p:nvCxnSpPr>
                <p:cNvPr id="60" name="直線コネクタ 59"/>
                <p:cNvCxnSpPr/>
                <p:nvPr/>
              </p:nvCxnSpPr>
              <p:spPr>
                <a:xfrm>
                  <a:off x="5926994" y="4689382"/>
                  <a:ext cx="515494" cy="0"/>
                </a:xfrm>
                <a:prstGeom prst="line">
                  <a:avLst/>
                </a:prstGeom>
                <a:ln w="38100" cmpd="sng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323316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8151</TotalTime>
  <Words>217</Words>
  <Application>Microsoft Macintosh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Isono</dc:creator>
  <cp:lastModifiedBy>Isono</cp:lastModifiedBy>
  <cp:revision>134</cp:revision>
  <cp:lastPrinted>2014-08-10T11:36:39Z</cp:lastPrinted>
  <dcterms:created xsi:type="dcterms:W3CDTF">2014-07-11T07:16:53Z</dcterms:created>
  <dcterms:modified xsi:type="dcterms:W3CDTF">2015-06-02T07:59:26Z</dcterms:modified>
</cp:coreProperties>
</file>