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qpc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4319">
          <p15:clr>
            <a:srgbClr val="A4A3A4"/>
          </p15:clr>
        </p15:guide>
        <p15:guide id="4" pos="5759">
          <p15:clr>
            <a:srgbClr val="A4A3A4"/>
          </p15:clr>
        </p15:guide>
        <p15:guide id="5" pos="29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98" autoAdjust="0"/>
    <p:restoredTop sz="97760" autoAdjust="0"/>
  </p:normalViewPr>
  <p:slideViewPr>
    <p:cSldViewPr snapToGrid="0" snapToObjects="1" showGuides="1">
      <p:cViewPr varScale="1">
        <p:scale>
          <a:sx n="107" d="100"/>
          <a:sy n="107" d="100"/>
        </p:scale>
        <p:origin x="528" y="102"/>
      </p:cViewPr>
      <p:guideLst>
        <p:guide orient="horz" pos="2160"/>
        <p:guide pos="2880"/>
        <p:guide orient="horz" pos="4319"/>
        <p:guide pos="5759"/>
        <p:guide pos="294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1BD0-7A6A-0240-B4E8-D3774F845887}" type="datetimeFigureOut">
              <a:rPr kumimoji="1" lang="ja-JP" altLang="en-US" smtClean="0"/>
              <a:t>2015/4/27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BE0F-7509-C340-8FC4-9EA5BECEE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1405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1BD0-7A6A-0240-B4E8-D3774F845887}" type="datetimeFigureOut">
              <a:rPr kumimoji="1" lang="ja-JP" altLang="en-US" smtClean="0"/>
              <a:t>2015/4/27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BE0F-7509-C340-8FC4-9EA5BECEE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7440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1BD0-7A6A-0240-B4E8-D3774F845887}" type="datetimeFigureOut">
              <a:rPr kumimoji="1" lang="ja-JP" altLang="en-US" smtClean="0"/>
              <a:t>2015/4/27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BE0F-7509-C340-8FC4-9EA5BECEE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81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1BD0-7A6A-0240-B4E8-D3774F845887}" type="datetimeFigureOut">
              <a:rPr kumimoji="1" lang="ja-JP" altLang="en-US" smtClean="0"/>
              <a:t>2015/4/27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BE0F-7509-C340-8FC4-9EA5BECEE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591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1BD0-7A6A-0240-B4E8-D3774F845887}" type="datetimeFigureOut">
              <a:rPr kumimoji="1" lang="ja-JP" altLang="en-US" smtClean="0"/>
              <a:t>2015/4/27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BE0F-7509-C340-8FC4-9EA5BECEE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3193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1BD0-7A6A-0240-B4E8-D3774F845887}" type="datetimeFigureOut">
              <a:rPr kumimoji="1" lang="ja-JP" altLang="en-US" smtClean="0"/>
              <a:t>2015/4/27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BE0F-7509-C340-8FC4-9EA5BECEE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6847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1BD0-7A6A-0240-B4E8-D3774F845887}" type="datetimeFigureOut">
              <a:rPr kumimoji="1" lang="ja-JP" altLang="en-US" smtClean="0"/>
              <a:t>2015/4/27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BE0F-7509-C340-8FC4-9EA5BECEE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2246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1BD0-7A6A-0240-B4E8-D3774F845887}" type="datetimeFigureOut">
              <a:rPr kumimoji="1" lang="ja-JP" altLang="en-US" smtClean="0"/>
              <a:t>2015/4/27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BE0F-7509-C340-8FC4-9EA5BECEE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778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1BD0-7A6A-0240-B4E8-D3774F845887}" type="datetimeFigureOut">
              <a:rPr kumimoji="1" lang="ja-JP" altLang="en-US" smtClean="0"/>
              <a:t>2015/4/27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BE0F-7509-C340-8FC4-9EA5BECEE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1707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1BD0-7A6A-0240-B4E8-D3774F845887}" type="datetimeFigureOut">
              <a:rPr kumimoji="1" lang="ja-JP" altLang="en-US" smtClean="0"/>
              <a:t>2015/4/27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BE0F-7509-C340-8FC4-9EA5BECEE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1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1BD0-7A6A-0240-B4E8-D3774F845887}" type="datetimeFigureOut">
              <a:rPr kumimoji="1" lang="ja-JP" altLang="en-US" smtClean="0"/>
              <a:t>2015/4/27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BE0F-7509-C340-8FC4-9EA5BECEE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414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F1BD0-7A6A-0240-B4E8-D3774F845887}" type="datetimeFigureOut">
              <a:rPr kumimoji="1" lang="ja-JP" altLang="en-US" smtClean="0"/>
              <a:t>2015/4/27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9BE0F-7509-C340-8FC4-9EA5BECEE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669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qpc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テキスト ボックス 47"/>
          <p:cNvSpPr txBox="1"/>
          <p:nvPr/>
        </p:nvSpPr>
        <p:spPr>
          <a:xfrm>
            <a:off x="130655" y="87996"/>
            <a:ext cx="2878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"/>
                <a:cs typeface="Arial"/>
              </a:rPr>
              <a:t>Supplementary </a:t>
            </a:r>
            <a:r>
              <a:rPr kumimoji="1" lang="en-US" altLang="ja-JP" b="1" dirty="0" smtClean="0">
                <a:solidFill>
                  <a:srgbClr val="000000"/>
                </a:solidFill>
                <a:latin typeface="Arial"/>
                <a:cs typeface="Arial"/>
              </a:rPr>
              <a:t>Figure </a:t>
            </a:r>
            <a:r>
              <a:rPr kumimoji="1" lang="en-US" altLang="ja-JP" b="1" dirty="0" smtClean="0">
                <a:latin typeface="Arial"/>
                <a:cs typeface="Arial"/>
              </a:rPr>
              <a:t>2</a:t>
            </a:r>
            <a:endParaRPr kumimoji="1" lang="ja-JP" altLang="en-US" b="1" dirty="0">
              <a:latin typeface="Arial"/>
              <a:cs typeface="Arial"/>
            </a:endParaRPr>
          </a:p>
        </p:txBody>
      </p:sp>
      <p:pic>
        <p:nvPicPr>
          <p:cNvPr id="6" name="図 5" descr="A172_apoptosis_non-axis.ti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90" t="9983" r="9303" b="14418"/>
          <a:stretch/>
        </p:blipFill>
        <p:spPr>
          <a:xfrm>
            <a:off x="3449100" y="816420"/>
            <a:ext cx="2857435" cy="2880000"/>
          </a:xfrm>
          <a:prstGeom prst="rect">
            <a:avLst/>
          </a:prstGeom>
        </p:spPr>
      </p:pic>
      <p:grpSp>
        <p:nvGrpSpPr>
          <p:cNvPr id="9" name="図形グループ 8"/>
          <p:cNvGrpSpPr/>
          <p:nvPr/>
        </p:nvGrpSpPr>
        <p:grpSpPr>
          <a:xfrm>
            <a:off x="3284000" y="3556309"/>
            <a:ext cx="2904201" cy="309266"/>
            <a:chOff x="1629782" y="5803775"/>
            <a:chExt cx="2904201" cy="309266"/>
          </a:xfrm>
        </p:grpSpPr>
        <p:sp>
          <p:nvSpPr>
            <p:cNvPr id="10" name="テキスト ボックス 9"/>
            <p:cNvSpPr txBox="1"/>
            <p:nvPr/>
          </p:nvSpPr>
          <p:spPr>
            <a:xfrm>
              <a:off x="1629782" y="5805264"/>
              <a:ext cx="6391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0</a:t>
              </a:r>
              <a:endParaRPr kumimoji="1" lang="ja-JP" altLang="en-US" sz="1400" dirty="0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2194899" y="5803775"/>
              <a:ext cx="6391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/>
                <a:t>5</a:t>
              </a:r>
              <a:endParaRPr kumimoji="1" lang="ja-JP" altLang="en-US" sz="1400" dirty="0"/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2750338" y="5805264"/>
              <a:ext cx="6391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 smtClean="0"/>
                <a:t>10</a:t>
              </a:r>
              <a:endParaRPr kumimoji="1" lang="ja-JP" altLang="en-US" sz="1400" dirty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3308664" y="5805264"/>
              <a:ext cx="6391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 smtClean="0"/>
                <a:t>15</a:t>
              </a:r>
              <a:endParaRPr kumimoji="1" lang="ja-JP" altLang="en-US" sz="1400" dirty="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3894807" y="5805264"/>
              <a:ext cx="6391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/>
                <a:t>2</a:t>
              </a:r>
              <a:r>
                <a:rPr lang="en-US" altLang="ja-JP" sz="1400" dirty="0" smtClean="0"/>
                <a:t>0</a:t>
              </a:r>
              <a:endParaRPr kumimoji="1" lang="ja-JP" altLang="en-US" sz="1400" dirty="0"/>
            </a:p>
          </p:txBody>
        </p:sp>
      </p:grpSp>
      <p:grpSp>
        <p:nvGrpSpPr>
          <p:cNvPr id="23" name="図形グループ 22"/>
          <p:cNvGrpSpPr/>
          <p:nvPr/>
        </p:nvGrpSpPr>
        <p:grpSpPr>
          <a:xfrm>
            <a:off x="4773863" y="1050673"/>
            <a:ext cx="1322237" cy="486415"/>
            <a:chOff x="7152793" y="3739074"/>
            <a:chExt cx="1322237" cy="486415"/>
          </a:xfrm>
        </p:grpSpPr>
        <p:cxnSp>
          <p:nvCxnSpPr>
            <p:cNvPr id="24" name="直線コネクタ 23"/>
            <p:cNvCxnSpPr/>
            <p:nvPr/>
          </p:nvCxnSpPr>
          <p:spPr>
            <a:xfrm>
              <a:off x="7152793" y="3877573"/>
              <a:ext cx="287998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円/楕円 24"/>
            <p:cNvSpPr>
              <a:spLocks noChangeAspect="1"/>
            </p:cNvSpPr>
            <p:nvPr/>
          </p:nvSpPr>
          <p:spPr>
            <a:xfrm>
              <a:off x="7227124" y="3805573"/>
              <a:ext cx="139337" cy="144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26" name="直線コネクタ 25"/>
            <p:cNvCxnSpPr/>
            <p:nvPr/>
          </p:nvCxnSpPr>
          <p:spPr>
            <a:xfrm>
              <a:off x="7152793" y="4086989"/>
              <a:ext cx="287998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円/楕円 26"/>
            <p:cNvSpPr>
              <a:spLocks noChangeAspect="1"/>
            </p:cNvSpPr>
            <p:nvPr/>
          </p:nvSpPr>
          <p:spPr>
            <a:xfrm>
              <a:off x="7227124" y="4014989"/>
              <a:ext cx="139337" cy="14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7422280" y="3948490"/>
              <a:ext cx="10527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 smtClean="0">
                  <a:latin typeface="Arial"/>
                  <a:cs typeface="Arial"/>
                </a:rPr>
                <a:t>C-ion </a:t>
              </a:r>
              <a:r>
                <a:rPr kumimoji="1" lang="en-US" altLang="ja-JP" sz="1200" dirty="0" smtClean="0">
                  <a:latin typeface="Arial"/>
                  <a:cs typeface="Arial"/>
                </a:rPr>
                <a:t>beams</a:t>
              </a:r>
              <a:endParaRPr kumimoji="1" lang="ja-JP" altLang="en-US" sz="1200" dirty="0">
                <a:latin typeface="Arial"/>
                <a:cs typeface="Arial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7422280" y="3739074"/>
              <a:ext cx="6335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Arial"/>
                  <a:cs typeface="Arial"/>
                </a:rPr>
                <a:t>X-rays</a:t>
              </a:r>
              <a:endParaRPr kumimoji="1" lang="ja-JP" altLang="en-US" sz="1200" dirty="0">
                <a:latin typeface="Arial"/>
                <a:cs typeface="Arial"/>
              </a:endParaRPr>
            </a:p>
          </p:txBody>
        </p:sp>
      </p:grpSp>
      <p:sp>
        <p:nvSpPr>
          <p:cNvPr id="31" name="テキスト ボックス 30"/>
          <p:cNvSpPr txBox="1"/>
          <p:nvPr/>
        </p:nvSpPr>
        <p:spPr>
          <a:xfrm>
            <a:off x="3526678" y="626030"/>
            <a:ext cx="332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>
                <a:solidFill>
                  <a:srgbClr val="000000"/>
                </a:solidFill>
                <a:latin typeface="Arial"/>
                <a:cs typeface="Arial"/>
              </a:rPr>
              <a:t>B</a:t>
            </a:r>
            <a:endParaRPr kumimoji="1" lang="ja-JP" altLang="en-US" sz="16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328376" y="3841348"/>
            <a:ext cx="8858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 smtClean="0">
                <a:latin typeface="Arial"/>
                <a:cs typeface="Arial"/>
              </a:rPr>
              <a:t>Dose</a:t>
            </a:r>
            <a:r>
              <a:rPr kumimoji="1" lang="en-US" altLang="ja-JP" sz="1200" dirty="0" smtClean="0">
                <a:solidFill>
                  <a:srgbClr val="000000"/>
                </a:solidFill>
                <a:latin typeface="Arial"/>
                <a:cs typeface="Arial"/>
              </a:rPr>
              <a:t> (</a:t>
            </a:r>
            <a:r>
              <a:rPr kumimoji="1" lang="en-US" altLang="ja-JP" sz="1200" dirty="0" err="1" smtClean="0">
                <a:solidFill>
                  <a:srgbClr val="000000"/>
                </a:solidFill>
                <a:latin typeface="Arial"/>
                <a:cs typeface="Arial"/>
              </a:rPr>
              <a:t>Gy</a:t>
            </a:r>
            <a:r>
              <a:rPr kumimoji="1" lang="en-US" altLang="ja-JP" sz="1200" dirty="0" smtClean="0">
                <a:solidFill>
                  <a:srgbClr val="000000"/>
                </a:solidFill>
                <a:latin typeface="Arial"/>
                <a:cs typeface="Arial"/>
              </a:rPr>
              <a:t>)</a:t>
            </a:r>
            <a:endParaRPr kumimoji="1" lang="ja-JP" altLang="en-U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 rot="16200000">
            <a:off x="-278640" y="2062232"/>
            <a:ext cx="11553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 smtClean="0">
                <a:solidFill>
                  <a:srgbClr val="000000"/>
                </a:solidFill>
                <a:latin typeface="Arial"/>
                <a:cs typeface="Arial"/>
              </a:rPr>
              <a:t>Apoptosis (%)</a:t>
            </a:r>
            <a:endParaRPr kumimoji="1" lang="ja-JP" altLang="en-U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grpSp>
        <p:nvGrpSpPr>
          <p:cNvPr id="3" name="図形グループ 2"/>
          <p:cNvGrpSpPr/>
          <p:nvPr/>
        </p:nvGrpSpPr>
        <p:grpSpPr>
          <a:xfrm>
            <a:off x="161810" y="799034"/>
            <a:ext cx="3325878" cy="3065052"/>
            <a:chOff x="238010" y="723988"/>
            <a:chExt cx="3325878" cy="3065052"/>
          </a:xfrm>
        </p:grpSpPr>
        <p:pic>
          <p:nvPicPr>
            <p:cNvPr id="5" name="図 4" descr="hNSC_apoptosis のコピー 2_non-axis.qpc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5918" t="10006" r="12257" b="14542"/>
            <a:stretch/>
          </p:blipFill>
          <p:spPr>
            <a:xfrm>
              <a:off x="783731" y="723988"/>
              <a:ext cx="2741569" cy="2880000"/>
            </a:xfrm>
            <a:prstGeom prst="rect">
              <a:avLst/>
            </a:prstGeom>
          </p:spPr>
        </p:pic>
        <p:grpSp>
          <p:nvGrpSpPr>
            <p:cNvPr id="15" name="図形グループ 14"/>
            <p:cNvGrpSpPr/>
            <p:nvPr/>
          </p:nvGrpSpPr>
          <p:grpSpPr>
            <a:xfrm>
              <a:off x="623210" y="3479774"/>
              <a:ext cx="2940678" cy="309266"/>
              <a:chOff x="7875787" y="3160450"/>
              <a:chExt cx="2940678" cy="309266"/>
            </a:xfrm>
          </p:grpSpPr>
          <p:grpSp>
            <p:nvGrpSpPr>
              <p:cNvPr id="16" name="図形グループ 15"/>
              <p:cNvGrpSpPr/>
              <p:nvPr/>
            </p:nvGrpSpPr>
            <p:grpSpPr>
              <a:xfrm>
                <a:off x="7875787" y="3160450"/>
                <a:ext cx="2485215" cy="309266"/>
                <a:chOff x="1765595" y="5803775"/>
                <a:chExt cx="2485215" cy="309266"/>
              </a:xfrm>
            </p:grpSpPr>
            <p:sp>
              <p:nvSpPr>
                <p:cNvPr id="18" name="テキスト ボックス 17"/>
                <p:cNvSpPr txBox="1"/>
                <p:nvPr/>
              </p:nvSpPr>
              <p:spPr>
                <a:xfrm>
                  <a:off x="1765595" y="5805264"/>
                  <a:ext cx="63917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1400" dirty="0" smtClean="0"/>
                    <a:t>0</a:t>
                  </a:r>
                  <a:endParaRPr kumimoji="1" lang="ja-JP" altLang="en-US" sz="1400" dirty="0"/>
                </a:p>
              </p:txBody>
            </p:sp>
            <p:sp>
              <p:nvSpPr>
                <p:cNvPr id="19" name="テキスト ボックス 18"/>
                <p:cNvSpPr txBox="1"/>
                <p:nvPr/>
              </p:nvSpPr>
              <p:spPr>
                <a:xfrm>
                  <a:off x="2223386" y="5803775"/>
                  <a:ext cx="63917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1400" dirty="0"/>
                    <a:t>2</a:t>
                  </a:r>
                  <a:endParaRPr kumimoji="1" lang="ja-JP" altLang="en-US" sz="1400" dirty="0"/>
                </a:p>
              </p:txBody>
            </p:sp>
            <p:sp>
              <p:nvSpPr>
                <p:cNvPr id="20" name="テキスト ボックス 19"/>
                <p:cNvSpPr txBox="1"/>
                <p:nvPr/>
              </p:nvSpPr>
              <p:spPr>
                <a:xfrm>
                  <a:off x="2690271" y="5805264"/>
                  <a:ext cx="63917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1400" dirty="0"/>
                    <a:t>4</a:t>
                  </a:r>
                  <a:endParaRPr kumimoji="1" lang="ja-JP" altLang="en-US" sz="1400" dirty="0"/>
                </a:p>
              </p:txBody>
            </p:sp>
            <p:sp>
              <p:nvSpPr>
                <p:cNvPr id="21" name="テキスト ボックス 20"/>
                <p:cNvSpPr txBox="1"/>
                <p:nvPr/>
              </p:nvSpPr>
              <p:spPr>
                <a:xfrm>
                  <a:off x="3143359" y="5805264"/>
                  <a:ext cx="63917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1400" dirty="0"/>
                    <a:t>6</a:t>
                  </a:r>
                  <a:endParaRPr kumimoji="1" lang="ja-JP" altLang="en-US" sz="1400" dirty="0"/>
                </a:p>
              </p:txBody>
            </p:sp>
            <p:sp>
              <p:nvSpPr>
                <p:cNvPr id="22" name="テキスト ボックス 21"/>
                <p:cNvSpPr txBox="1"/>
                <p:nvPr/>
              </p:nvSpPr>
              <p:spPr>
                <a:xfrm>
                  <a:off x="3611634" y="5805264"/>
                  <a:ext cx="63917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1400" dirty="0" smtClean="0"/>
                    <a:t>8</a:t>
                  </a:r>
                  <a:endParaRPr kumimoji="1" lang="ja-JP" altLang="en-US" sz="1400" dirty="0"/>
                </a:p>
              </p:txBody>
            </p:sp>
          </p:grpSp>
          <p:sp>
            <p:nvSpPr>
              <p:cNvPr id="17" name="テキスト ボックス 16"/>
              <p:cNvSpPr txBox="1"/>
              <p:nvPr/>
            </p:nvSpPr>
            <p:spPr>
              <a:xfrm>
                <a:off x="10177289" y="3161939"/>
                <a:ext cx="6391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400" dirty="0" smtClean="0"/>
                  <a:t>10</a:t>
                </a:r>
                <a:endParaRPr kumimoji="1" lang="ja-JP" altLang="en-US" sz="1400" dirty="0"/>
              </a:p>
            </p:txBody>
          </p:sp>
        </p:grpSp>
        <p:grpSp>
          <p:nvGrpSpPr>
            <p:cNvPr id="34" name="図形グループ 33"/>
            <p:cNvGrpSpPr/>
            <p:nvPr/>
          </p:nvGrpSpPr>
          <p:grpSpPr>
            <a:xfrm>
              <a:off x="238010" y="723988"/>
              <a:ext cx="641634" cy="2786432"/>
              <a:chOff x="1177429" y="528935"/>
              <a:chExt cx="641634" cy="2786432"/>
            </a:xfrm>
          </p:grpSpPr>
          <p:sp>
            <p:nvSpPr>
              <p:cNvPr id="35" name="テキスト ボックス 34"/>
              <p:cNvSpPr txBox="1"/>
              <p:nvPr/>
            </p:nvSpPr>
            <p:spPr>
              <a:xfrm>
                <a:off x="1177429" y="528935"/>
                <a:ext cx="6391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1400" dirty="0" smtClean="0"/>
                  <a:t>100</a:t>
                </a:r>
                <a:endParaRPr kumimoji="1" lang="ja-JP" altLang="en-US" sz="1400" dirty="0"/>
              </a:p>
            </p:txBody>
          </p:sp>
          <p:sp>
            <p:nvSpPr>
              <p:cNvPr id="36" name="テキスト ボックス 35"/>
              <p:cNvSpPr txBox="1"/>
              <p:nvPr/>
            </p:nvSpPr>
            <p:spPr>
              <a:xfrm>
                <a:off x="1177429" y="1032991"/>
                <a:ext cx="6391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1400" dirty="0" smtClean="0"/>
                  <a:t>80</a:t>
                </a:r>
                <a:endParaRPr kumimoji="1" lang="ja-JP" altLang="en-US" sz="1400" dirty="0"/>
              </a:p>
            </p:txBody>
          </p:sp>
          <p:sp>
            <p:nvSpPr>
              <p:cNvPr id="37" name="テキスト ボックス 36"/>
              <p:cNvSpPr txBox="1"/>
              <p:nvPr/>
            </p:nvSpPr>
            <p:spPr>
              <a:xfrm>
                <a:off x="1177429" y="1556792"/>
                <a:ext cx="6391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1400" dirty="0" smtClean="0"/>
                  <a:t>60</a:t>
                </a:r>
                <a:endParaRPr kumimoji="1" lang="ja-JP" altLang="en-US" sz="1400" dirty="0"/>
              </a:p>
            </p:txBody>
          </p:sp>
          <p:sp>
            <p:nvSpPr>
              <p:cNvPr id="38" name="テキスト ボックス 37"/>
              <p:cNvSpPr txBox="1"/>
              <p:nvPr/>
            </p:nvSpPr>
            <p:spPr>
              <a:xfrm>
                <a:off x="1177429" y="2060848"/>
                <a:ext cx="6391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1400" dirty="0" smtClean="0"/>
                  <a:t>40</a:t>
                </a:r>
                <a:endParaRPr kumimoji="1" lang="ja-JP" altLang="en-US" sz="1400" dirty="0"/>
              </a:p>
            </p:txBody>
          </p:sp>
          <p:sp>
            <p:nvSpPr>
              <p:cNvPr id="39" name="テキスト ボックス 38"/>
              <p:cNvSpPr txBox="1"/>
              <p:nvPr/>
            </p:nvSpPr>
            <p:spPr>
              <a:xfrm>
                <a:off x="1177429" y="2564904"/>
                <a:ext cx="6391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1400" dirty="0" smtClean="0"/>
                  <a:t>20</a:t>
                </a:r>
                <a:endParaRPr kumimoji="1" lang="ja-JP" altLang="en-US" sz="1400" dirty="0"/>
              </a:p>
            </p:txBody>
          </p:sp>
          <p:sp>
            <p:nvSpPr>
              <p:cNvPr id="40" name="テキスト ボックス 39"/>
              <p:cNvSpPr txBox="1"/>
              <p:nvPr/>
            </p:nvSpPr>
            <p:spPr>
              <a:xfrm>
                <a:off x="1179887" y="3007590"/>
                <a:ext cx="6391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en-US" altLang="ja-JP" sz="1400" dirty="0" smtClean="0"/>
                  <a:t>0</a:t>
                </a:r>
                <a:endParaRPr kumimoji="1" lang="ja-JP" altLang="en-US" sz="1400" dirty="0"/>
              </a:p>
            </p:txBody>
          </p:sp>
        </p:grpSp>
      </p:grpSp>
      <p:sp>
        <p:nvSpPr>
          <p:cNvPr id="4" name="テキスト ボックス 3"/>
          <p:cNvSpPr txBox="1"/>
          <p:nvPr/>
        </p:nvSpPr>
        <p:spPr>
          <a:xfrm>
            <a:off x="848006" y="4234869"/>
            <a:ext cx="2508473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 smtClean="0">
                <a:latin typeface="Arial"/>
                <a:cs typeface="Arial"/>
              </a:rPr>
              <a:t>X-rays:</a:t>
            </a:r>
            <a:endParaRPr lang="en-US" altLang="ja-JP" sz="1100" b="1" dirty="0">
              <a:latin typeface="Arial"/>
              <a:cs typeface="Arial"/>
            </a:endParaRPr>
          </a:p>
          <a:p>
            <a:r>
              <a:rPr kumimoji="1" lang="en-US" altLang="ja-JP" sz="1100" dirty="0" smtClean="0">
                <a:latin typeface="Arial"/>
                <a:cs typeface="Arial"/>
              </a:rPr>
              <a:t>y = 19.785 + 15.146 * x -0.83416 * x</a:t>
            </a:r>
            <a:r>
              <a:rPr kumimoji="1" lang="en-US" altLang="ja-JP" sz="1100" baseline="30000" dirty="0" smtClean="0">
                <a:latin typeface="Arial"/>
                <a:cs typeface="Arial"/>
              </a:rPr>
              <a:t>2</a:t>
            </a:r>
            <a:endParaRPr lang="en-US" altLang="ja-JP" sz="1100" dirty="0">
              <a:latin typeface="Arial"/>
              <a:cs typeface="Arial"/>
            </a:endParaRPr>
          </a:p>
          <a:p>
            <a:endParaRPr kumimoji="1" lang="en-US" altLang="ja-JP" sz="1100" b="1" dirty="0" smtClean="0">
              <a:latin typeface="Arial"/>
              <a:cs typeface="Arial"/>
            </a:endParaRPr>
          </a:p>
          <a:p>
            <a:r>
              <a:rPr kumimoji="1" lang="en-US" altLang="ja-JP" sz="1100" b="1" dirty="0" smtClean="0">
                <a:latin typeface="Arial"/>
                <a:cs typeface="Arial"/>
              </a:rPr>
              <a:t>C-ion beams:</a:t>
            </a:r>
            <a:r>
              <a:rPr lang="en-US" altLang="ja-JP" sz="1100" b="1" dirty="0">
                <a:latin typeface="Arial"/>
                <a:cs typeface="Arial"/>
              </a:rPr>
              <a:t>	</a:t>
            </a:r>
          </a:p>
          <a:p>
            <a:r>
              <a:rPr lang="en-US" altLang="ja-JP" sz="1100" dirty="0" smtClean="0">
                <a:latin typeface="Arial"/>
                <a:cs typeface="Arial"/>
              </a:rPr>
              <a:t>y </a:t>
            </a:r>
            <a:r>
              <a:rPr lang="en-US" altLang="ja-JP" sz="1100" dirty="0">
                <a:latin typeface="Arial"/>
                <a:cs typeface="Arial"/>
              </a:rPr>
              <a:t>= </a:t>
            </a:r>
            <a:r>
              <a:rPr lang="en-US" altLang="ja-JP" sz="1100" dirty="0" smtClean="0">
                <a:latin typeface="Arial"/>
                <a:cs typeface="Arial"/>
              </a:rPr>
              <a:t>22.514 </a:t>
            </a:r>
            <a:r>
              <a:rPr lang="en-US" altLang="ja-JP" sz="1100" dirty="0">
                <a:latin typeface="Arial"/>
                <a:cs typeface="Arial"/>
              </a:rPr>
              <a:t>+ </a:t>
            </a:r>
            <a:r>
              <a:rPr lang="en-US" altLang="ja-JP" sz="1100" dirty="0" smtClean="0">
                <a:latin typeface="Arial"/>
                <a:cs typeface="Arial"/>
              </a:rPr>
              <a:t>24.532 </a:t>
            </a:r>
            <a:r>
              <a:rPr lang="en-US" altLang="ja-JP" sz="1100" dirty="0">
                <a:latin typeface="Arial"/>
                <a:cs typeface="Arial"/>
              </a:rPr>
              <a:t>* x </a:t>
            </a:r>
            <a:r>
              <a:rPr lang="en-US" altLang="ja-JP" sz="1100" dirty="0" smtClean="0">
                <a:latin typeface="Arial"/>
                <a:cs typeface="Arial"/>
              </a:rPr>
              <a:t>-2.3637 </a:t>
            </a:r>
            <a:r>
              <a:rPr lang="en-US" altLang="ja-JP" sz="1100" dirty="0">
                <a:latin typeface="Arial"/>
                <a:cs typeface="Arial"/>
              </a:rPr>
              <a:t>* </a:t>
            </a:r>
            <a:r>
              <a:rPr lang="en-US" altLang="ja-JP" sz="1100" dirty="0" smtClean="0">
                <a:latin typeface="Arial"/>
                <a:cs typeface="Arial"/>
              </a:rPr>
              <a:t>x</a:t>
            </a:r>
            <a:r>
              <a:rPr lang="en-US" altLang="ja-JP" sz="1100" baseline="30000" dirty="0" smtClean="0">
                <a:latin typeface="Arial"/>
                <a:cs typeface="Arial"/>
              </a:rPr>
              <a:t>2</a:t>
            </a:r>
            <a:endParaRPr lang="en-US" altLang="ja-JP" sz="1100" baseline="30000" dirty="0">
              <a:latin typeface="Arial"/>
              <a:cs typeface="Arial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594663" y="4234869"/>
            <a:ext cx="2586926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 smtClean="0">
                <a:latin typeface="Arial"/>
                <a:cs typeface="Arial"/>
              </a:rPr>
              <a:t>X-rays:</a:t>
            </a:r>
            <a:endParaRPr lang="en-US" altLang="ja-JP" sz="1100" dirty="0" smtClean="0">
              <a:latin typeface="Arial"/>
              <a:cs typeface="Arial"/>
            </a:endParaRPr>
          </a:p>
          <a:p>
            <a:r>
              <a:rPr kumimoji="1" lang="en-US" altLang="ja-JP" sz="1100" dirty="0" smtClean="0">
                <a:latin typeface="Arial"/>
                <a:cs typeface="Arial"/>
              </a:rPr>
              <a:t>y = 6.91 + 1.3067 * x -0.025137 * x</a:t>
            </a:r>
            <a:r>
              <a:rPr kumimoji="1" lang="en-US" altLang="ja-JP" sz="1100" baseline="30000" dirty="0" smtClean="0">
                <a:latin typeface="Arial"/>
                <a:cs typeface="Arial"/>
              </a:rPr>
              <a:t>2</a:t>
            </a:r>
            <a:endParaRPr lang="en-US" altLang="ja-JP" sz="1100" b="1" dirty="0">
              <a:latin typeface="Arial"/>
              <a:cs typeface="Arial"/>
            </a:endParaRPr>
          </a:p>
          <a:p>
            <a:endParaRPr kumimoji="1" lang="en-US" altLang="ja-JP" sz="1100" b="1" dirty="0" smtClean="0">
              <a:latin typeface="Arial"/>
              <a:cs typeface="Arial"/>
            </a:endParaRPr>
          </a:p>
          <a:p>
            <a:r>
              <a:rPr kumimoji="1" lang="en-US" altLang="ja-JP" sz="1100" b="1" dirty="0" smtClean="0">
                <a:latin typeface="Arial"/>
                <a:cs typeface="Arial"/>
              </a:rPr>
              <a:t>C-ion beams:	</a:t>
            </a:r>
          </a:p>
          <a:p>
            <a:r>
              <a:rPr lang="en-US" altLang="ja-JP" sz="1100" dirty="0" smtClean="0">
                <a:latin typeface="Arial"/>
                <a:cs typeface="Arial"/>
              </a:rPr>
              <a:t>y </a:t>
            </a:r>
            <a:r>
              <a:rPr lang="en-US" altLang="ja-JP" sz="1100" dirty="0">
                <a:latin typeface="Arial"/>
                <a:cs typeface="Arial"/>
              </a:rPr>
              <a:t>= </a:t>
            </a:r>
            <a:r>
              <a:rPr lang="en-US" altLang="ja-JP" sz="1100" dirty="0" smtClean="0">
                <a:latin typeface="Arial"/>
                <a:cs typeface="Arial"/>
              </a:rPr>
              <a:t>4.5644 </a:t>
            </a:r>
            <a:r>
              <a:rPr lang="en-US" altLang="ja-JP" sz="1100" dirty="0">
                <a:latin typeface="Arial"/>
                <a:cs typeface="Arial"/>
              </a:rPr>
              <a:t>+ </a:t>
            </a:r>
            <a:r>
              <a:rPr lang="en-US" altLang="ja-JP" sz="1100" dirty="0" smtClean="0">
                <a:latin typeface="Arial"/>
                <a:cs typeface="Arial"/>
              </a:rPr>
              <a:t>0.8546 </a:t>
            </a:r>
            <a:r>
              <a:rPr lang="en-US" altLang="ja-JP" sz="1100" dirty="0">
                <a:latin typeface="Arial"/>
                <a:cs typeface="Arial"/>
              </a:rPr>
              <a:t>* x </a:t>
            </a:r>
            <a:r>
              <a:rPr lang="en-US" altLang="ja-JP" sz="1100" dirty="0" smtClean="0">
                <a:latin typeface="Arial"/>
                <a:cs typeface="Arial"/>
              </a:rPr>
              <a:t>-0.022989 </a:t>
            </a:r>
            <a:r>
              <a:rPr lang="en-US" altLang="ja-JP" sz="1100" dirty="0">
                <a:latin typeface="Arial"/>
                <a:cs typeface="Arial"/>
              </a:rPr>
              <a:t>* </a:t>
            </a:r>
            <a:r>
              <a:rPr lang="en-US" altLang="ja-JP" sz="1100" dirty="0" smtClean="0">
                <a:latin typeface="Arial"/>
                <a:cs typeface="Arial"/>
              </a:rPr>
              <a:t>x</a:t>
            </a:r>
            <a:r>
              <a:rPr lang="en-US" altLang="ja-JP" sz="1100" baseline="30000" dirty="0" smtClean="0">
                <a:latin typeface="Arial"/>
                <a:cs typeface="Arial"/>
              </a:rPr>
              <a:t>2</a:t>
            </a:r>
            <a:endParaRPr lang="en-US" altLang="ja-JP" sz="1100" baseline="30000" dirty="0">
              <a:latin typeface="Arial"/>
              <a:cs typeface="Arial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176212" y="5461334"/>
            <a:ext cx="64404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b="1" dirty="0" smtClean="0">
                <a:latin typeface="Times New Roman"/>
                <a:cs typeface="Times New Roman"/>
              </a:rPr>
              <a:t>Supplement</a:t>
            </a:r>
            <a:r>
              <a:rPr lang="en-US" altLang="ja-JP" sz="12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ary Figure 2. Dose-response curves on apoptosis induction.</a:t>
            </a:r>
          </a:p>
          <a:p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T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he </a:t>
            </a:r>
            <a:r>
              <a:rPr lang="en-US" altLang="ja-JP" sz="1200" dirty="0">
                <a:latin typeface="Times New Roman"/>
                <a:cs typeface="Times New Roman"/>
              </a:rPr>
              <a:t>data </a:t>
            </a:r>
            <a:r>
              <a:rPr lang="en-US" altLang="ja-JP" sz="1200" dirty="0" smtClean="0">
                <a:latin typeface="Times New Roman"/>
                <a:cs typeface="Times New Roman"/>
              </a:rPr>
              <a:t>presented in Figure 3 were </a:t>
            </a:r>
            <a:r>
              <a:rPr lang="en-US" altLang="ja-JP" sz="1200" dirty="0" err="1" smtClean="0">
                <a:latin typeface="Times New Roman"/>
                <a:cs typeface="Times New Roman"/>
              </a:rPr>
              <a:t>replotted</a:t>
            </a:r>
            <a:r>
              <a:rPr lang="en-US" altLang="ja-JP" sz="1200" dirty="0" smtClean="0">
                <a:latin typeface="Times New Roman"/>
                <a:cs typeface="Times New Roman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in a dose-apoptosis axes and fitted using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the polynomial 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approximation.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The 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formulae used for the curve fitting are shown in lower panels. The data of </a:t>
            </a:r>
            <a:r>
              <a:rPr lang="en-US" altLang="ja-JP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hNSCs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irradiated with 10 </a:t>
            </a:r>
            <a:r>
              <a:rPr lang="en-US" altLang="ja-JP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Gy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X-rays 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were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excluded because the induction of apoptosis was </a:t>
            </a:r>
            <a:r>
              <a:rPr lang="en-US" altLang="ja-JP" sz="1200" dirty="0">
                <a:latin typeface="Times New Roman"/>
                <a:cs typeface="Times New Roman"/>
              </a:rPr>
              <a:t>saturated.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C-ion, carbon-ion.</a:t>
            </a:r>
            <a:endParaRPr lang="ja-JP" altLang="ja-JP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617308" y="3841348"/>
            <a:ext cx="8858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 smtClean="0">
                <a:latin typeface="Arial"/>
                <a:cs typeface="Arial"/>
              </a:rPr>
              <a:t>Dose</a:t>
            </a:r>
            <a:r>
              <a:rPr kumimoji="1" lang="en-US" altLang="ja-JP" sz="1200" dirty="0" smtClean="0">
                <a:solidFill>
                  <a:srgbClr val="000000"/>
                </a:solidFill>
                <a:latin typeface="Arial"/>
                <a:cs typeface="Arial"/>
              </a:rPr>
              <a:t> (</a:t>
            </a:r>
            <a:r>
              <a:rPr kumimoji="1" lang="en-US" altLang="ja-JP" sz="1200" dirty="0" err="1" smtClean="0">
                <a:solidFill>
                  <a:srgbClr val="000000"/>
                </a:solidFill>
                <a:latin typeface="Arial"/>
                <a:cs typeface="Arial"/>
              </a:rPr>
              <a:t>Gy</a:t>
            </a:r>
            <a:r>
              <a:rPr kumimoji="1" lang="en-US" altLang="ja-JP" sz="1200" dirty="0" smtClean="0">
                <a:solidFill>
                  <a:srgbClr val="000000"/>
                </a:solidFill>
                <a:latin typeface="Arial"/>
                <a:cs typeface="Arial"/>
              </a:rPr>
              <a:t>)</a:t>
            </a:r>
            <a:endParaRPr kumimoji="1" lang="ja-JP" altLang="en-U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71806" y="626030"/>
            <a:ext cx="332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endParaRPr kumimoji="1" lang="ja-JP" altLang="en-US" sz="16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698750" y="626030"/>
            <a:ext cx="773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 err="1" smtClean="0">
                <a:solidFill>
                  <a:srgbClr val="000000"/>
                </a:solidFill>
                <a:latin typeface="Arial"/>
                <a:cs typeface="Arial"/>
              </a:rPr>
              <a:t>hNSCs</a:t>
            </a:r>
            <a:endParaRPr kumimoji="1" lang="ja-JP" altLang="en-US" sz="14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506365" y="626030"/>
            <a:ext cx="613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 smtClean="0">
                <a:solidFill>
                  <a:srgbClr val="000000"/>
                </a:solidFill>
                <a:latin typeface="Arial"/>
                <a:cs typeface="Arial"/>
              </a:rPr>
              <a:t>A172</a:t>
            </a:r>
            <a:endParaRPr kumimoji="1" lang="ja-JP" altLang="en-US" sz="14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854244" y="4196769"/>
            <a:ext cx="2560469" cy="1059878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2" name="正方形/長方形 51"/>
          <p:cNvSpPr/>
          <p:nvPr/>
        </p:nvSpPr>
        <p:spPr>
          <a:xfrm>
            <a:off x="3617913" y="4190990"/>
            <a:ext cx="2512876" cy="1065657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2331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8941</TotalTime>
  <Words>134</Words>
  <Application>Microsoft Office PowerPoint</Application>
  <PresentationFormat>画面に合わせる (4:3)</PresentationFormat>
  <Paragraphs>39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Times New Roman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Isono</dc:creator>
  <cp:lastModifiedBy>Atsushi Shibata</cp:lastModifiedBy>
  <cp:revision>150</cp:revision>
  <cp:lastPrinted>2014-08-10T11:36:39Z</cp:lastPrinted>
  <dcterms:created xsi:type="dcterms:W3CDTF">2014-07-11T07:16:53Z</dcterms:created>
  <dcterms:modified xsi:type="dcterms:W3CDTF">2015-04-27T01:20:36Z</dcterms:modified>
</cp:coreProperties>
</file>