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68" r:id="rId3"/>
    <p:sldId id="264" r:id="rId4"/>
    <p:sldId id="266"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hyperlink" Target="#_ENREF_13"/><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36219" y="1967983"/>
            <a:ext cx="4091761" cy="584775"/>
          </a:xfrm>
          <a:prstGeom prst="rect">
            <a:avLst/>
          </a:prstGeom>
        </p:spPr>
        <p:txBody>
          <a:bodyPr wrap="none">
            <a:spAutoFit/>
          </a:bodyPr>
          <a:lstStyle/>
          <a:p>
            <a:r>
              <a:rPr lang="en-US" sz="3200" b="1" dirty="0"/>
              <a:t>Supplementary </a:t>
            </a:r>
            <a:r>
              <a:rPr lang="en-US" sz="3200" b="1" dirty="0" smtClean="0"/>
              <a:t>Figures</a:t>
            </a:r>
            <a:endParaRPr lang="en-US" sz="3200" dirty="0"/>
          </a:p>
        </p:txBody>
      </p:sp>
    </p:spTree>
    <p:extLst>
      <p:ext uri="{BB962C8B-B14F-4D97-AF65-F5344CB8AC3E}">
        <p14:creationId xmlns:p14="http://schemas.microsoft.com/office/powerpoint/2010/main" val="1479135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2188871" y="145652"/>
            <a:ext cx="4763997" cy="4705769"/>
            <a:chOff x="2230612" y="767847"/>
            <a:chExt cx="4763997" cy="4705769"/>
          </a:xfrm>
        </p:grpSpPr>
        <p:pic>
          <p:nvPicPr>
            <p:cNvPr id="3" name="Picture 4" descr="C:\Users\sjaminet\Documents\New folder\Untitled-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842" t="29182" r="15125" b="835"/>
            <a:stretch/>
          </p:blipFill>
          <p:spPr bwMode="auto">
            <a:xfrm>
              <a:off x="2298872" y="1091097"/>
              <a:ext cx="4560752" cy="211557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87"/>
            <p:cNvSpPr txBox="1">
              <a:spLocks noChangeArrowheads="1"/>
            </p:cNvSpPr>
            <p:nvPr/>
          </p:nvSpPr>
          <p:spPr bwMode="auto">
            <a:xfrm>
              <a:off x="2439617" y="767847"/>
              <a:ext cx="442000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200" b="1" dirty="0" smtClean="0"/>
                <a:t>Distant normal vasculature</a:t>
              </a:r>
              <a:endParaRPr lang="en-US" sz="1200" b="1" dirty="0"/>
            </a:p>
          </p:txBody>
        </p:sp>
        <p:sp>
          <p:nvSpPr>
            <p:cNvPr id="5" name="Rectangle 66"/>
            <p:cNvSpPr>
              <a:spLocks noChangeArrowheads="1"/>
            </p:cNvSpPr>
            <p:nvPr/>
          </p:nvSpPr>
          <p:spPr bwMode="auto">
            <a:xfrm>
              <a:off x="4489938" y="1503546"/>
              <a:ext cx="1463040" cy="65974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p>
          </p:txBody>
        </p:sp>
        <p:sp>
          <p:nvSpPr>
            <p:cNvPr id="6" name="Text Box 97"/>
            <p:cNvSpPr txBox="1">
              <a:spLocks noChangeArrowheads="1"/>
            </p:cNvSpPr>
            <p:nvPr/>
          </p:nvSpPr>
          <p:spPr bwMode="auto">
            <a:xfrm>
              <a:off x="4486879" y="1456602"/>
              <a:ext cx="332049" cy="41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b="1" dirty="0"/>
                <a:t>i</a:t>
              </a:r>
            </a:p>
          </p:txBody>
        </p:sp>
        <p:sp>
          <p:nvSpPr>
            <p:cNvPr id="7" name="Text Box 89"/>
            <p:cNvSpPr txBox="1">
              <a:spLocks noChangeArrowheads="1"/>
            </p:cNvSpPr>
            <p:nvPr/>
          </p:nvSpPr>
          <p:spPr bwMode="auto">
            <a:xfrm>
              <a:off x="5871895" y="1162217"/>
              <a:ext cx="753615" cy="686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200" b="1" dirty="0" smtClean="0"/>
                <a:t>lumen</a:t>
              </a:r>
              <a:endParaRPr lang="en-US" sz="1200" b="1" dirty="0"/>
            </a:p>
          </p:txBody>
        </p:sp>
        <p:sp>
          <p:nvSpPr>
            <p:cNvPr id="10" name="Line 73"/>
            <p:cNvSpPr>
              <a:spLocks noChangeShapeType="1"/>
            </p:cNvSpPr>
            <p:nvPr/>
          </p:nvSpPr>
          <p:spPr bwMode="auto">
            <a:xfrm flipH="1">
              <a:off x="2580262" y="4214141"/>
              <a:ext cx="10031" cy="261698"/>
            </a:xfrm>
            <a:prstGeom prst="line">
              <a:avLst/>
            </a:prstGeom>
            <a:noFill/>
            <a:ln w="127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p>
          </p:txBody>
        </p:sp>
        <p:pic>
          <p:nvPicPr>
            <p:cNvPr id="11" name="Picture 2" descr="C:\Users\sjaminet\Documents\New folder\Untitled-4.jpg"/>
            <p:cNvPicPr>
              <a:picLocks noChangeAspect="1" noChangeArrowheads="1"/>
            </p:cNvPicPr>
            <p:nvPr/>
          </p:nvPicPr>
          <p:blipFill rotWithShape="1">
            <a:blip r:embed="rId3">
              <a:extLst>
                <a:ext uri="{28A0092B-C50C-407E-A947-70E740481C1C}">
                  <a14:useLocalDpi xmlns:a14="http://schemas.microsoft.com/office/drawing/2010/main" val="0"/>
                </a:ext>
              </a:extLst>
            </a:blip>
            <a:srcRect l="32744" t="28789" r="7897" b="10085"/>
            <a:stretch/>
          </p:blipFill>
          <p:spPr bwMode="auto">
            <a:xfrm>
              <a:off x="2282118" y="3357282"/>
              <a:ext cx="4577505" cy="211633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2" name="Line 73"/>
            <p:cNvSpPr>
              <a:spLocks noChangeShapeType="1"/>
            </p:cNvSpPr>
            <p:nvPr/>
          </p:nvSpPr>
          <p:spPr bwMode="auto">
            <a:xfrm flipH="1">
              <a:off x="5277486" y="3755211"/>
              <a:ext cx="0" cy="249482"/>
            </a:xfrm>
            <a:prstGeom prst="line">
              <a:avLst/>
            </a:prstGeom>
            <a:noFill/>
            <a:ln w="127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p>
          </p:txBody>
        </p:sp>
        <p:sp>
          <p:nvSpPr>
            <p:cNvPr id="13" name="Line 73"/>
            <p:cNvSpPr>
              <a:spLocks noChangeShapeType="1"/>
            </p:cNvSpPr>
            <p:nvPr/>
          </p:nvSpPr>
          <p:spPr bwMode="auto">
            <a:xfrm flipH="1">
              <a:off x="2797632" y="3823125"/>
              <a:ext cx="0" cy="249482"/>
            </a:xfrm>
            <a:prstGeom prst="line">
              <a:avLst/>
            </a:prstGeom>
            <a:noFill/>
            <a:ln w="127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p>
          </p:txBody>
        </p:sp>
        <p:sp>
          <p:nvSpPr>
            <p:cNvPr id="14" name="Text Box 89"/>
            <p:cNvSpPr txBox="1">
              <a:spLocks noChangeArrowheads="1"/>
            </p:cNvSpPr>
            <p:nvPr/>
          </p:nvSpPr>
          <p:spPr bwMode="auto">
            <a:xfrm>
              <a:off x="4719578" y="3392061"/>
              <a:ext cx="661605" cy="28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200" b="1" dirty="0" smtClean="0"/>
                <a:t>lumen</a:t>
              </a:r>
              <a:endParaRPr lang="en-US" sz="1200" b="1" dirty="0"/>
            </a:p>
          </p:txBody>
        </p:sp>
        <p:cxnSp>
          <p:nvCxnSpPr>
            <p:cNvPr id="16" name="Straight Connector 15"/>
            <p:cNvCxnSpPr/>
            <p:nvPr/>
          </p:nvCxnSpPr>
          <p:spPr bwMode="auto">
            <a:xfrm>
              <a:off x="6469815" y="5405070"/>
              <a:ext cx="300832"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Rectangle 16"/>
            <p:cNvSpPr/>
            <p:nvPr/>
          </p:nvSpPr>
          <p:spPr bwMode="auto">
            <a:xfrm>
              <a:off x="2230612" y="3317885"/>
              <a:ext cx="283481" cy="275412"/>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chemeClr val="tx1"/>
                  </a:solidFill>
                  <a:effectLst/>
                </a:rPr>
                <a:t>i</a:t>
              </a:r>
              <a:endParaRPr kumimoji="0" lang="en-US" sz="1200" b="1" i="0" u="none" strike="noStrike" cap="none" normalizeH="0" baseline="0" dirty="0" smtClean="0">
                <a:ln>
                  <a:noFill/>
                </a:ln>
                <a:solidFill>
                  <a:schemeClr val="tx1"/>
                </a:solidFill>
                <a:effectLst/>
              </a:endParaRPr>
            </a:p>
          </p:txBody>
        </p:sp>
        <p:sp>
          <p:nvSpPr>
            <p:cNvPr id="19" name="TextBox 18"/>
            <p:cNvSpPr txBox="1"/>
            <p:nvPr/>
          </p:nvSpPr>
          <p:spPr>
            <a:xfrm>
              <a:off x="6204393" y="5169005"/>
              <a:ext cx="790216" cy="276999"/>
            </a:xfrm>
            <a:prstGeom prst="rect">
              <a:avLst/>
            </a:prstGeom>
            <a:noFill/>
          </p:spPr>
          <p:txBody>
            <a:bodyPr wrap="square" rtlCol="0">
              <a:spAutoFit/>
            </a:bodyPr>
            <a:lstStyle/>
            <a:p>
              <a:r>
                <a:rPr lang="en-US" sz="1200" dirty="0" smtClean="0">
                  <a:solidFill>
                    <a:schemeClr val="bg1"/>
                  </a:solidFill>
                </a:rPr>
                <a:t>100 nm</a:t>
              </a:r>
              <a:endParaRPr lang="en-US" sz="1200" dirty="0">
                <a:solidFill>
                  <a:schemeClr val="bg1"/>
                </a:solidFill>
              </a:endParaRPr>
            </a:p>
          </p:txBody>
        </p:sp>
        <p:sp>
          <p:nvSpPr>
            <p:cNvPr id="20" name="Line 73"/>
            <p:cNvSpPr>
              <a:spLocks noChangeShapeType="1"/>
            </p:cNvSpPr>
            <p:nvPr/>
          </p:nvSpPr>
          <p:spPr bwMode="auto">
            <a:xfrm flipH="1">
              <a:off x="6687186" y="3688536"/>
              <a:ext cx="0" cy="249482"/>
            </a:xfrm>
            <a:prstGeom prst="line">
              <a:avLst/>
            </a:prstGeom>
            <a:noFill/>
            <a:ln w="127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200"/>
            </a:p>
          </p:txBody>
        </p:sp>
      </p:grpSp>
      <p:sp>
        <p:nvSpPr>
          <p:cNvPr id="22" name="TextBox 21"/>
          <p:cNvSpPr txBox="1"/>
          <p:nvPr/>
        </p:nvSpPr>
        <p:spPr>
          <a:xfrm>
            <a:off x="1895476" y="5030153"/>
            <a:ext cx="5362574" cy="1200329"/>
          </a:xfrm>
          <a:prstGeom prst="rect">
            <a:avLst/>
          </a:prstGeom>
          <a:noFill/>
        </p:spPr>
        <p:txBody>
          <a:bodyPr wrap="square" rtlCol="0">
            <a:spAutoFit/>
          </a:bodyPr>
          <a:lstStyle/>
          <a:p>
            <a:pPr algn="just"/>
            <a:r>
              <a:rPr lang="en-US" sz="1200" b="1" dirty="0"/>
              <a:t>Figure S1. </a:t>
            </a:r>
            <a:r>
              <a:rPr lang="en-US" sz="1200" dirty="0"/>
              <a:t>TM4SF1 distribution in normal vascular endothelial cells distant from resected human gastric carcinoma as determined with 8G4 and immuno-</a:t>
            </a:r>
            <a:r>
              <a:rPr lang="en-US" sz="1200" dirty="0" err="1"/>
              <a:t>nanogold</a:t>
            </a:r>
            <a:r>
              <a:rPr lang="en-US" sz="1200" dirty="0"/>
              <a:t> transmission electron microscopy. Low power (and at higher power inset </a:t>
            </a:r>
            <a:r>
              <a:rPr lang="en-US" sz="1200" dirty="0" err="1"/>
              <a:t>i</a:t>
            </a:r>
            <a:r>
              <a:rPr lang="en-US" sz="1200" dirty="0"/>
              <a:t>) immuno-</a:t>
            </a:r>
            <a:r>
              <a:rPr lang="en-US" sz="1200" dirty="0" err="1"/>
              <a:t>nanogold</a:t>
            </a:r>
            <a:r>
              <a:rPr lang="en-US" sz="1200" dirty="0"/>
              <a:t> labeling demonstrate substantially lower membrane label (blue arrows) than that found in the endothelium of vasculature supplying the tumor (compare with Figure 1B). Scale bars, 100 </a:t>
            </a:r>
            <a:r>
              <a:rPr lang="en-US" sz="1200" dirty="0" smtClean="0"/>
              <a:t>nm</a:t>
            </a:r>
            <a:r>
              <a:rPr lang="en-US" sz="1200" dirty="0" smtClean="0"/>
              <a:t>.</a:t>
            </a:r>
            <a:endParaRPr lang="en-US" sz="1200" dirty="0"/>
          </a:p>
        </p:txBody>
      </p:sp>
    </p:spTree>
    <p:extLst>
      <p:ext uri="{BB962C8B-B14F-4D97-AF65-F5344CB8AC3E}">
        <p14:creationId xmlns:p14="http://schemas.microsoft.com/office/powerpoint/2010/main" val="3985840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003479" y="1047936"/>
            <a:ext cx="2751791" cy="3001509"/>
            <a:chOff x="2667563" y="1047936"/>
            <a:chExt cx="2751791" cy="3001509"/>
          </a:xfrm>
        </p:grpSpPr>
        <p:sp>
          <p:nvSpPr>
            <p:cNvPr id="4" name="Text Box 223"/>
            <p:cNvSpPr txBox="1">
              <a:spLocks noChangeArrowheads="1"/>
            </p:cNvSpPr>
            <p:nvPr/>
          </p:nvSpPr>
          <p:spPr bwMode="auto">
            <a:xfrm rot="16200000">
              <a:off x="2865112" y="1603931"/>
              <a:ext cx="69095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sz="1000" dirty="0">
                  <a:ea typeface="ＭＳ Ｐゴシック" pitchFamily="34" charset="-128"/>
                </a:rPr>
                <a:t>Cytosol</a:t>
              </a:r>
            </a:p>
          </p:txBody>
        </p:sp>
        <p:sp>
          <p:nvSpPr>
            <p:cNvPr id="5" name="Text Box 224"/>
            <p:cNvSpPr txBox="1">
              <a:spLocks noChangeArrowheads="1"/>
            </p:cNvSpPr>
            <p:nvPr/>
          </p:nvSpPr>
          <p:spPr bwMode="auto">
            <a:xfrm rot="16200000">
              <a:off x="3072924" y="1532907"/>
              <a:ext cx="83650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sz="1000" dirty="0">
                  <a:ea typeface="ＭＳ Ｐゴシック" pitchFamily="34" charset="-128"/>
                </a:rPr>
                <a:t>Membrane</a:t>
              </a:r>
            </a:p>
          </p:txBody>
        </p:sp>
        <p:sp>
          <p:nvSpPr>
            <p:cNvPr id="6" name="Text Box 225"/>
            <p:cNvSpPr txBox="1">
              <a:spLocks noChangeArrowheads="1"/>
            </p:cNvSpPr>
            <p:nvPr/>
          </p:nvSpPr>
          <p:spPr bwMode="auto">
            <a:xfrm rot="16200000">
              <a:off x="3425655" y="1595281"/>
              <a:ext cx="692703"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dirty="0" smtClean="0">
                  <a:ea typeface="ＭＳ Ｐゴシック" pitchFamily="34" charset="-128"/>
                </a:rPr>
                <a:t>Soluble</a:t>
              </a:r>
              <a:endParaRPr lang="en-US" sz="1000" dirty="0">
                <a:ea typeface="ＭＳ Ｐゴシック" pitchFamily="34" charset="-128"/>
              </a:endParaRPr>
            </a:p>
          </p:txBody>
        </p:sp>
        <p:sp>
          <p:nvSpPr>
            <p:cNvPr id="7" name="Text Box 226"/>
            <p:cNvSpPr txBox="1">
              <a:spLocks noChangeArrowheads="1"/>
            </p:cNvSpPr>
            <p:nvPr/>
          </p:nvSpPr>
          <p:spPr bwMode="auto">
            <a:xfrm rot="16200000">
              <a:off x="3881370" y="1475792"/>
              <a:ext cx="95926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sz="1000" dirty="0">
                  <a:ea typeface="ＭＳ Ｐゴシック" pitchFamily="34" charset="-128"/>
                </a:rPr>
                <a:t>Cytoskeleton</a:t>
              </a:r>
            </a:p>
          </p:txBody>
        </p:sp>
        <p:sp>
          <p:nvSpPr>
            <p:cNvPr id="8" name="Text Box 227"/>
            <p:cNvSpPr txBox="1">
              <a:spLocks noChangeArrowheads="1"/>
            </p:cNvSpPr>
            <p:nvPr/>
          </p:nvSpPr>
          <p:spPr bwMode="auto">
            <a:xfrm rot="16200000">
              <a:off x="3651957" y="1532907"/>
              <a:ext cx="83650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dirty="0" smtClean="0">
                  <a:ea typeface="ＭＳ Ｐゴシック" pitchFamily="34" charset="-128"/>
                </a:rPr>
                <a:t>Chromatin</a:t>
              </a:r>
              <a:endParaRPr lang="en-US" sz="1000" dirty="0">
                <a:ea typeface="ＭＳ Ｐゴシック" pitchFamily="34" charset="-128"/>
              </a:endParaRPr>
            </a:p>
          </p:txBody>
        </p:sp>
        <p:sp>
          <p:nvSpPr>
            <p:cNvPr id="9" name="Line 238"/>
            <p:cNvSpPr>
              <a:spLocks noChangeShapeType="1"/>
            </p:cNvSpPr>
            <p:nvPr/>
          </p:nvSpPr>
          <p:spPr bwMode="auto">
            <a:xfrm>
              <a:off x="2991515" y="1240400"/>
              <a:ext cx="161571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000"/>
            </a:p>
          </p:txBody>
        </p:sp>
        <p:sp>
          <p:nvSpPr>
            <p:cNvPr id="10" name="Text Box 239"/>
            <p:cNvSpPr txBox="1">
              <a:spLocks noChangeArrowheads="1"/>
            </p:cNvSpPr>
            <p:nvPr/>
          </p:nvSpPr>
          <p:spPr bwMode="auto">
            <a:xfrm>
              <a:off x="2948945" y="1047936"/>
              <a:ext cx="176946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000" b="1" dirty="0" smtClean="0"/>
                <a:t>Cell </a:t>
              </a:r>
              <a:r>
                <a:rPr lang="en-US" sz="1000" b="1" dirty="0"/>
                <a:t>Fractionation</a:t>
              </a:r>
            </a:p>
          </p:txBody>
        </p:sp>
        <p:sp>
          <p:nvSpPr>
            <p:cNvPr id="11" name="Line 3"/>
            <p:cNvSpPr>
              <a:spLocks noChangeShapeType="1"/>
            </p:cNvSpPr>
            <p:nvPr/>
          </p:nvSpPr>
          <p:spPr bwMode="auto">
            <a:xfrm>
              <a:off x="3649065" y="1370654"/>
              <a:ext cx="48595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000"/>
            </a:p>
          </p:txBody>
        </p:sp>
        <p:sp>
          <p:nvSpPr>
            <p:cNvPr id="12" name="TextBox 11"/>
            <p:cNvSpPr txBox="1"/>
            <p:nvPr/>
          </p:nvSpPr>
          <p:spPr>
            <a:xfrm>
              <a:off x="3616172" y="1184100"/>
              <a:ext cx="572593" cy="246221"/>
            </a:xfrm>
            <a:prstGeom prst="rect">
              <a:avLst/>
            </a:prstGeom>
            <a:noFill/>
          </p:spPr>
          <p:txBody>
            <a:bodyPr wrap="none" rtlCol="0">
              <a:spAutoFit/>
            </a:bodyPr>
            <a:lstStyle/>
            <a:p>
              <a:r>
                <a:rPr lang="en-US" sz="1000" dirty="0" smtClean="0"/>
                <a:t>nuclear</a:t>
              </a:r>
              <a:endParaRPr lang="en-US" sz="1000" dirty="0"/>
            </a:p>
          </p:txBody>
        </p:sp>
        <p:sp>
          <p:nvSpPr>
            <p:cNvPr id="13" name="Text Box 38"/>
            <p:cNvSpPr txBox="1">
              <a:spLocks noChangeArrowheads="1"/>
            </p:cNvSpPr>
            <p:nvPr/>
          </p:nvSpPr>
          <p:spPr bwMode="auto">
            <a:xfrm>
              <a:off x="2732045" y="2044293"/>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28kD-</a:t>
              </a:r>
              <a:endParaRPr lang="en-US" sz="800" dirty="0"/>
            </a:p>
          </p:txBody>
        </p:sp>
        <p:sp>
          <p:nvSpPr>
            <p:cNvPr id="14" name="Text Box 40"/>
            <p:cNvSpPr txBox="1">
              <a:spLocks noChangeArrowheads="1"/>
            </p:cNvSpPr>
            <p:nvPr/>
          </p:nvSpPr>
          <p:spPr bwMode="auto">
            <a:xfrm>
              <a:off x="2732045" y="2201033"/>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25kD-</a:t>
              </a:r>
              <a:endParaRPr lang="en-US" sz="800" dirty="0"/>
            </a:p>
          </p:txBody>
        </p:sp>
        <p:sp>
          <p:nvSpPr>
            <p:cNvPr id="15" name="Text Box 42"/>
            <p:cNvSpPr txBox="1">
              <a:spLocks noChangeArrowheads="1"/>
            </p:cNvSpPr>
            <p:nvPr/>
          </p:nvSpPr>
          <p:spPr bwMode="auto">
            <a:xfrm>
              <a:off x="2732045" y="2468717"/>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22kD-</a:t>
              </a:r>
              <a:endParaRPr lang="en-US" sz="800" dirty="0"/>
            </a:p>
          </p:txBody>
        </p:sp>
        <p:pic>
          <p:nvPicPr>
            <p:cNvPr id="16" name="Picture 222" descr="Untitled-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394" b="19253"/>
            <a:stretch/>
          </p:blipFill>
          <p:spPr bwMode="auto">
            <a:xfrm>
              <a:off x="3069923" y="2001119"/>
              <a:ext cx="1473661" cy="753604"/>
            </a:xfrm>
            <a:prstGeom prst="rect">
              <a:avLst/>
            </a:prstGeom>
            <a:noFill/>
            <a:extLst>
              <a:ext uri="{909E8E84-426E-40DD-AFC4-6F175D3DCCD1}">
                <a14:hiddenFill xmlns:a14="http://schemas.microsoft.com/office/drawing/2010/main">
                  <a:solidFill>
                    <a:srgbClr val="FFFFFF"/>
                  </a:solidFill>
                </a14:hiddenFill>
              </a:ext>
            </a:extLst>
          </p:spPr>
        </p:pic>
        <p:sp>
          <p:nvSpPr>
            <p:cNvPr id="17" name="Text Box 5"/>
            <p:cNvSpPr txBox="1">
              <a:spLocks noChangeArrowheads="1"/>
            </p:cNvSpPr>
            <p:nvPr/>
          </p:nvSpPr>
          <p:spPr bwMode="auto">
            <a:xfrm>
              <a:off x="4485916" y="2258153"/>
              <a:ext cx="7069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b="1" dirty="0" smtClean="0"/>
                <a:t>TM4SF1</a:t>
              </a:r>
              <a:endParaRPr lang="en-US" sz="1000" b="1" dirty="0"/>
            </a:p>
          </p:txBody>
        </p:sp>
        <p:cxnSp>
          <p:nvCxnSpPr>
            <p:cNvPr id="18" name="Straight Connector 17"/>
            <p:cNvCxnSpPr/>
            <p:nvPr/>
          </p:nvCxnSpPr>
          <p:spPr bwMode="auto">
            <a:xfrm>
              <a:off x="4559570" y="2001119"/>
              <a:ext cx="0" cy="75360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9" name="Picture 2" descr="C:\Users\sjaminet\Documents\Writing\Publications\_ADC\_Nature Medicine\Figures\Fig 1\Untitled-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2770" y="2813548"/>
              <a:ext cx="1508524" cy="1178071"/>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42"/>
            <p:cNvSpPr txBox="1">
              <a:spLocks noChangeArrowheads="1"/>
            </p:cNvSpPr>
            <p:nvPr/>
          </p:nvSpPr>
          <p:spPr bwMode="auto">
            <a:xfrm>
              <a:off x="2720173" y="2792228"/>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90kD-</a:t>
              </a:r>
              <a:endParaRPr lang="en-US" sz="800" dirty="0"/>
            </a:p>
          </p:txBody>
        </p:sp>
        <p:sp>
          <p:nvSpPr>
            <p:cNvPr id="21" name="Text Box 42"/>
            <p:cNvSpPr txBox="1">
              <a:spLocks noChangeArrowheads="1"/>
            </p:cNvSpPr>
            <p:nvPr/>
          </p:nvSpPr>
          <p:spPr bwMode="auto">
            <a:xfrm>
              <a:off x="2667563" y="3066925"/>
              <a:ext cx="47961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210kD-</a:t>
              </a:r>
              <a:endParaRPr lang="en-US" sz="800" dirty="0"/>
            </a:p>
          </p:txBody>
        </p:sp>
        <p:sp>
          <p:nvSpPr>
            <p:cNvPr id="22" name="Text Box 42"/>
            <p:cNvSpPr txBox="1">
              <a:spLocks noChangeArrowheads="1"/>
            </p:cNvSpPr>
            <p:nvPr/>
          </p:nvSpPr>
          <p:spPr bwMode="auto">
            <a:xfrm>
              <a:off x="2720173" y="3300001"/>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55kD-</a:t>
              </a:r>
              <a:endParaRPr lang="en-US" sz="800" dirty="0"/>
            </a:p>
          </p:txBody>
        </p:sp>
        <p:sp>
          <p:nvSpPr>
            <p:cNvPr id="23" name="Text Box 42"/>
            <p:cNvSpPr txBox="1">
              <a:spLocks noChangeArrowheads="1"/>
            </p:cNvSpPr>
            <p:nvPr/>
          </p:nvSpPr>
          <p:spPr bwMode="auto">
            <a:xfrm>
              <a:off x="2718084" y="3575511"/>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18kD-</a:t>
              </a:r>
              <a:endParaRPr lang="en-US" sz="800" dirty="0"/>
            </a:p>
          </p:txBody>
        </p:sp>
        <p:sp>
          <p:nvSpPr>
            <p:cNvPr id="24" name="Text Box 42"/>
            <p:cNvSpPr txBox="1">
              <a:spLocks noChangeArrowheads="1"/>
            </p:cNvSpPr>
            <p:nvPr/>
          </p:nvSpPr>
          <p:spPr bwMode="auto">
            <a:xfrm>
              <a:off x="2719572" y="3794320"/>
              <a:ext cx="4283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dirty="0" smtClean="0"/>
                <a:t>57kD-</a:t>
              </a:r>
              <a:endParaRPr lang="en-US" sz="800" dirty="0"/>
            </a:p>
          </p:txBody>
        </p:sp>
        <p:sp>
          <p:nvSpPr>
            <p:cNvPr id="25" name="Text Box 5"/>
            <p:cNvSpPr txBox="1">
              <a:spLocks noChangeArrowheads="1"/>
            </p:cNvSpPr>
            <p:nvPr/>
          </p:nvSpPr>
          <p:spPr bwMode="auto">
            <a:xfrm>
              <a:off x="4477388" y="2817642"/>
              <a:ext cx="7069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b="1" dirty="0" smtClean="0"/>
                <a:t>Hsp90</a:t>
              </a:r>
              <a:endParaRPr lang="en-US" sz="1000" b="1" dirty="0"/>
            </a:p>
          </p:txBody>
        </p:sp>
        <p:sp>
          <p:nvSpPr>
            <p:cNvPr id="26" name="Text Box 5"/>
            <p:cNvSpPr txBox="1">
              <a:spLocks noChangeArrowheads="1"/>
            </p:cNvSpPr>
            <p:nvPr/>
          </p:nvSpPr>
          <p:spPr bwMode="auto">
            <a:xfrm>
              <a:off x="4489977" y="3303027"/>
              <a:ext cx="7069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b="1" dirty="0" smtClean="0"/>
                <a:t>HDAC2</a:t>
              </a:r>
              <a:endParaRPr lang="en-US" sz="1000" b="1" dirty="0"/>
            </a:p>
          </p:txBody>
        </p:sp>
        <p:sp>
          <p:nvSpPr>
            <p:cNvPr id="27" name="Text Box 5"/>
            <p:cNvSpPr txBox="1">
              <a:spLocks noChangeArrowheads="1"/>
            </p:cNvSpPr>
            <p:nvPr/>
          </p:nvSpPr>
          <p:spPr bwMode="auto">
            <a:xfrm>
              <a:off x="4480452" y="3061627"/>
              <a:ext cx="70694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b="1" dirty="0" smtClean="0"/>
                <a:t>VEGFR2</a:t>
              </a:r>
              <a:endParaRPr lang="en-US" sz="1000" b="1" dirty="0"/>
            </a:p>
          </p:txBody>
        </p:sp>
        <p:sp>
          <p:nvSpPr>
            <p:cNvPr id="28" name="Text Box 5"/>
            <p:cNvSpPr txBox="1">
              <a:spLocks noChangeArrowheads="1"/>
            </p:cNvSpPr>
            <p:nvPr/>
          </p:nvSpPr>
          <p:spPr bwMode="auto">
            <a:xfrm>
              <a:off x="4492052" y="3561824"/>
              <a:ext cx="90625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b="1" dirty="0" smtClean="0"/>
                <a:t>Histone H3</a:t>
              </a:r>
              <a:endParaRPr lang="en-US" sz="1000" b="1" dirty="0"/>
            </a:p>
          </p:txBody>
        </p:sp>
        <p:sp>
          <p:nvSpPr>
            <p:cNvPr id="29" name="Text Box 5"/>
            <p:cNvSpPr txBox="1">
              <a:spLocks noChangeArrowheads="1"/>
            </p:cNvSpPr>
            <p:nvPr/>
          </p:nvSpPr>
          <p:spPr bwMode="auto">
            <a:xfrm>
              <a:off x="4513096" y="3803224"/>
              <a:ext cx="90625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1000" b="1" dirty="0" err="1" smtClean="0"/>
                <a:t>Vimentin</a:t>
              </a:r>
              <a:endParaRPr lang="en-US" sz="1000" b="1" dirty="0"/>
            </a:p>
          </p:txBody>
        </p:sp>
      </p:grpSp>
      <p:sp>
        <p:nvSpPr>
          <p:cNvPr id="31" name="TextBox 30"/>
          <p:cNvSpPr txBox="1"/>
          <p:nvPr/>
        </p:nvSpPr>
        <p:spPr>
          <a:xfrm>
            <a:off x="1843394" y="4458653"/>
            <a:ext cx="5362574" cy="1384995"/>
          </a:xfrm>
          <a:prstGeom prst="rect">
            <a:avLst/>
          </a:prstGeom>
          <a:noFill/>
        </p:spPr>
        <p:txBody>
          <a:bodyPr wrap="square" rtlCol="0">
            <a:spAutoFit/>
          </a:bodyPr>
          <a:lstStyle/>
          <a:p>
            <a:pPr algn="just"/>
            <a:r>
              <a:rPr lang="en-US" sz="1200" b="1" dirty="0"/>
              <a:t>Figure S2. </a:t>
            </a:r>
            <a:r>
              <a:rPr lang="en-US" sz="1200" dirty="0"/>
              <a:t>Distribution of TM4SF1 in HUVEC as determined by cell fractionation and immunoblotting with 8G4. Three major TM4SF1 bands (22-, 25-, and 28-kD) were identified in the cell membrane and the soluble nuclear fractions, whereas only the 28kD band was found in the cytoskeletal and nuclear chromatin fractions. TM4SF1 was not detected in the cytosol fraction. Hsp90, VEGFR2, HDAC2, Histone H3 and </a:t>
            </a:r>
            <a:r>
              <a:rPr lang="en-US" sz="1200" dirty="0" err="1"/>
              <a:t>Vimentin</a:t>
            </a:r>
            <a:r>
              <a:rPr lang="en-US" sz="1200" dirty="0"/>
              <a:t> were used as markers for cytosol, cell membrane, nucleus, nuclear chromatin, and cytoskeleton, </a:t>
            </a:r>
            <a:r>
              <a:rPr lang="en-US" sz="1200" dirty="0" smtClean="0"/>
              <a:t>respectively</a:t>
            </a:r>
            <a:r>
              <a:rPr lang="en-US" sz="1200" dirty="0" smtClean="0"/>
              <a:t>. </a:t>
            </a:r>
            <a:endParaRPr lang="en-US" sz="1200" dirty="0"/>
          </a:p>
        </p:txBody>
      </p:sp>
    </p:spTree>
    <p:extLst>
      <p:ext uri="{BB962C8B-B14F-4D97-AF65-F5344CB8AC3E}">
        <p14:creationId xmlns:p14="http://schemas.microsoft.com/office/powerpoint/2010/main" val="33617221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137"/>
          <p:cNvSpPr txBox="1">
            <a:spLocks noChangeArrowheads="1"/>
          </p:cNvSpPr>
          <p:nvPr/>
        </p:nvSpPr>
        <p:spPr bwMode="auto">
          <a:xfrm>
            <a:off x="3062930" y="783766"/>
            <a:ext cx="43497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400" b="1" dirty="0" smtClean="0"/>
              <a:t>B</a:t>
            </a:r>
            <a:endParaRPr lang="en-US" sz="1400" b="1" dirty="0"/>
          </a:p>
        </p:txBody>
      </p:sp>
      <p:grpSp>
        <p:nvGrpSpPr>
          <p:cNvPr id="32" name="Group 31"/>
          <p:cNvGrpSpPr/>
          <p:nvPr/>
        </p:nvGrpSpPr>
        <p:grpSpPr>
          <a:xfrm>
            <a:off x="3147636" y="1047879"/>
            <a:ext cx="4263256" cy="2388636"/>
            <a:chOff x="623263" y="2900441"/>
            <a:chExt cx="4263256" cy="2388636"/>
          </a:xfrm>
        </p:grpSpPr>
        <p:grpSp>
          <p:nvGrpSpPr>
            <p:cNvPr id="33" name="Group 32"/>
            <p:cNvGrpSpPr/>
            <p:nvPr/>
          </p:nvGrpSpPr>
          <p:grpSpPr>
            <a:xfrm>
              <a:off x="2947726" y="3409242"/>
              <a:ext cx="1936325" cy="1877134"/>
              <a:chOff x="3747826" y="3952166"/>
              <a:chExt cx="2326720" cy="2255595"/>
            </a:xfrm>
          </p:grpSpPr>
          <p:pic>
            <p:nvPicPr>
              <p:cNvPr id="54" name="Picture 2" descr="C:\Users\sjaminet\Documents\Writing\Publications\_Internalization\Figures\Fig 2\6.jpg"/>
              <p:cNvPicPr>
                <a:picLocks noChangeAspect="1" noChangeArrowheads="1"/>
              </p:cNvPicPr>
              <p:nvPr/>
            </p:nvPicPr>
            <p:blipFill rotWithShape="1">
              <a:blip r:embed="rId2">
                <a:extLst>
                  <a:ext uri="{28A0092B-C50C-407E-A947-70E740481C1C}">
                    <a14:useLocalDpi xmlns:a14="http://schemas.microsoft.com/office/drawing/2010/main" val="0"/>
                  </a:ext>
                </a:extLst>
              </a:blip>
              <a:srcRect l="32992" t="37362" r="45632" b="41781"/>
              <a:stretch/>
            </p:blipFill>
            <p:spPr bwMode="auto">
              <a:xfrm>
                <a:off x="3748281" y="5097404"/>
                <a:ext cx="1137966" cy="111035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5" descr="C:\Users\sjaminet\Documents\Writing\Publications\_Internalization\Figures\Fig 2\6-BR.jpg"/>
              <p:cNvPicPr>
                <a:picLocks noChangeAspect="1" noChangeArrowheads="1"/>
              </p:cNvPicPr>
              <p:nvPr/>
            </p:nvPicPr>
            <p:blipFill rotWithShape="1">
              <a:blip r:embed="rId3">
                <a:extLst>
                  <a:ext uri="{28A0092B-C50C-407E-A947-70E740481C1C}">
                    <a14:useLocalDpi xmlns:a14="http://schemas.microsoft.com/office/drawing/2010/main" val="0"/>
                  </a:ext>
                </a:extLst>
              </a:blip>
              <a:srcRect l="32992" t="37362" r="45632" b="41781"/>
              <a:stretch/>
            </p:blipFill>
            <p:spPr bwMode="auto">
              <a:xfrm>
                <a:off x="3747826" y="3952166"/>
                <a:ext cx="1137966" cy="111035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C:\Users\sjaminet\Documents\Writing\Publications\_Internalization\Figures\Fig 2\15-BR.jpg"/>
              <p:cNvPicPr>
                <a:picLocks noChangeAspect="1" noChangeArrowheads="1"/>
              </p:cNvPicPr>
              <p:nvPr/>
            </p:nvPicPr>
            <p:blipFill rotWithShape="1">
              <a:blip r:embed="rId4">
                <a:extLst>
                  <a:ext uri="{28A0092B-C50C-407E-A947-70E740481C1C}">
                    <a14:useLocalDpi xmlns:a14="http://schemas.microsoft.com/office/drawing/2010/main" val="0"/>
                  </a:ext>
                </a:extLst>
              </a:blip>
              <a:srcRect l="32992" t="37362" r="45632" b="41781"/>
              <a:stretch/>
            </p:blipFill>
            <p:spPr bwMode="auto">
              <a:xfrm>
                <a:off x="4936580" y="3952166"/>
                <a:ext cx="1137966" cy="1110357"/>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3" descr="C:\Users\sjaminet\Documents\Writing\Publications\_Internalization\Figures\Fig 2\15.jpg"/>
              <p:cNvPicPr>
                <a:picLocks noChangeAspect="1" noChangeArrowheads="1"/>
              </p:cNvPicPr>
              <p:nvPr/>
            </p:nvPicPr>
            <p:blipFill rotWithShape="1">
              <a:blip r:embed="rId5">
                <a:extLst>
                  <a:ext uri="{28A0092B-C50C-407E-A947-70E740481C1C}">
                    <a14:useLocalDpi xmlns:a14="http://schemas.microsoft.com/office/drawing/2010/main" val="0"/>
                  </a:ext>
                </a:extLst>
              </a:blip>
              <a:srcRect l="32992" t="37362" r="45632" b="41781"/>
              <a:stretch/>
            </p:blipFill>
            <p:spPr bwMode="auto">
              <a:xfrm>
                <a:off x="4932687" y="5097404"/>
                <a:ext cx="1137966" cy="1110357"/>
              </a:xfrm>
              <a:prstGeom prst="rect">
                <a:avLst/>
              </a:prstGeom>
              <a:noFill/>
              <a:extLst>
                <a:ext uri="{909E8E84-426E-40DD-AFC4-6F175D3DCCD1}">
                  <a14:hiddenFill xmlns:a14="http://schemas.microsoft.com/office/drawing/2010/main">
                    <a:solidFill>
                      <a:srgbClr val="FFFFFF"/>
                    </a:solidFill>
                  </a14:hiddenFill>
                </a:ext>
              </a:extLst>
            </p:spPr>
          </p:pic>
        </p:grpSp>
        <p:sp>
          <p:nvSpPr>
            <p:cNvPr id="34" name="Text Box 106"/>
            <p:cNvSpPr txBox="1">
              <a:spLocks noChangeArrowheads="1"/>
            </p:cNvSpPr>
            <p:nvPr/>
          </p:nvSpPr>
          <p:spPr bwMode="auto">
            <a:xfrm rot="16200000">
              <a:off x="2406630" y="3568654"/>
              <a:ext cx="949708"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900" b="1" dirty="0" smtClean="0">
                  <a:solidFill>
                    <a:srgbClr val="FF0000"/>
                  </a:solidFill>
                </a:rPr>
                <a:t>8G4</a:t>
              </a:r>
              <a:r>
                <a:rPr lang="en-US" sz="900" b="1" dirty="0" smtClean="0"/>
                <a:t>/</a:t>
              </a:r>
              <a:r>
                <a:rPr lang="en-US" sz="900" b="1" dirty="0" smtClean="0">
                  <a:solidFill>
                    <a:srgbClr val="3333FF"/>
                  </a:solidFill>
                </a:rPr>
                <a:t>DAPI</a:t>
              </a:r>
              <a:endParaRPr lang="en-US" sz="900" b="1" dirty="0"/>
            </a:p>
          </p:txBody>
        </p:sp>
        <p:sp>
          <p:nvSpPr>
            <p:cNvPr id="35" name="Text Box 106"/>
            <p:cNvSpPr txBox="1">
              <a:spLocks noChangeArrowheads="1"/>
            </p:cNvSpPr>
            <p:nvPr/>
          </p:nvSpPr>
          <p:spPr bwMode="auto">
            <a:xfrm rot="16200000">
              <a:off x="2419604" y="4670072"/>
              <a:ext cx="94462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900" b="1" dirty="0" smtClean="0">
                  <a:solidFill>
                    <a:srgbClr val="00CC00"/>
                  </a:solidFill>
                </a:rPr>
                <a:t>GFP</a:t>
              </a:r>
              <a:r>
                <a:rPr lang="en-US" sz="900" b="1" dirty="0" smtClean="0"/>
                <a:t>/</a:t>
              </a:r>
              <a:r>
                <a:rPr lang="en-US" sz="900" b="1" dirty="0" smtClean="0">
                  <a:solidFill>
                    <a:srgbClr val="FF0000"/>
                  </a:solidFill>
                </a:rPr>
                <a:t>8G4</a:t>
              </a:r>
              <a:r>
                <a:rPr lang="en-US" sz="900" b="1" dirty="0" smtClean="0"/>
                <a:t>/</a:t>
              </a:r>
              <a:r>
                <a:rPr lang="en-US" sz="900" b="1" dirty="0" smtClean="0">
                  <a:solidFill>
                    <a:srgbClr val="3333FF"/>
                  </a:solidFill>
                </a:rPr>
                <a:t>DAPI</a:t>
              </a:r>
              <a:endParaRPr lang="en-US" sz="900" b="1" dirty="0"/>
            </a:p>
          </p:txBody>
        </p:sp>
        <p:cxnSp>
          <p:nvCxnSpPr>
            <p:cNvPr id="36" name="Straight Connector 35"/>
            <p:cNvCxnSpPr/>
            <p:nvPr/>
          </p:nvCxnSpPr>
          <p:spPr bwMode="auto">
            <a:xfrm>
              <a:off x="2947726" y="3275891"/>
              <a:ext cx="193879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 Box 153"/>
            <p:cNvSpPr txBox="1">
              <a:spLocks noChangeArrowheads="1"/>
            </p:cNvSpPr>
            <p:nvPr/>
          </p:nvSpPr>
          <p:spPr bwMode="auto">
            <a:xfrm>
              <a:off x="3096347" y="3086895"/>
              <a:ext cx="170814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900" b="1" dirty="0" smtClean="0"/>
                <a:t>Frames # (200 nm/frame)</a:t>
              </a:r>
              <a:endParaRPr lang="en-US" sz="900" b="1" dirty="0"/>
            </a:p>
          </p:txBody>
        </p:sp>
        <p:sp>
          <p:nvSpPr>
            <p:cNvPr id="38" name="Text Box 153"/>
            <p:cNvSpPr txBox="1">
              <a:spLocks noChangeArrowheads="1"/>
            </p:cNvSpPr>
            <p:nvPr/>
          </p:nvSpPr>
          <p:spPr bwMode="auto">
            <a:xfrm>
              <a:off x="3236288" y="3238366"/>
              <a:ext cx="41160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900" b="1" dirty="0" smtClean="0"/>
                <a:t>6</a:t>
              </a:r>
              <a:endParaRPr lang="en-US" sz="900" b="1" dirty="0"/>
            </a:p>
          </p:txBody>
        </p:sp>
        <p:sp>
          <p:nvSpPr>
            <p:cNvPr id="39" name="Text Box 153"/>
            <p:cNvSpPr txBox="1">
              <a:spLocks noChangeArrowheads="1"/>
            </p:cNvSpPr>
            <p:nvPr/>
          </p:nvSpPr>
          <p:spPr bwMode="auto">
            <a:xfrm>
              <a:off x="4142774" y="3232259"/>
              <a:ext cx="50241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900" b="1" dirty="0" smtClean="0"/>
                <a:t>15</a:t>
              </a:r>
              <a:endParaRPr lang="en-US" sz="900" b="1" dirty="0"/>
            </a:p>
          </p:txBody>
        </p:sp>
        <p:grpSp>
          <p:nvGrpSpPr>
            <p:cNvPr id="40" name="Group 39"/>
            <p:cNvGrpSpPr/>
            <p:nvPr/>
          </p:nvGrpSpPr>
          <p:grpSpPr>
            <a:xfrm>
              <a:off x="623263" y="2900441"/>
              <a:ext cx="3749414" cy="2388636"/>
              <a:chOff x="1094333" y="3382234"/>
              <a:chExt cx="2583746" cy="1646035"/>
            </a:xfrm>
          </p:grpSpPr>
          <p:sp>
            <p:nvSpPr>
              <p:cNvPr id="50" name="Text Box 106"/>
              <p:cNvSpPr txBox="1">
                <a:spLocks noChangeArrowheads="1"/>
              </p:cNvSpPr>
              <p:nvPr/>
            </p:nvSpPr>
            <p:spPr bwMode="auto">
              <a:xfrm>
                <a:off x="1543722" y="3382234"/>
                <a:ext cx="2134357" cy="180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100" b="1" dirty="0" smtClean="0"/>
                  <a:t>HUVEC - 4h </a:t>
                </a:r>
                <a:r>
                  <a:rPr lang="en-US" sz="1100" b="1" dirty="0" smtClean="0">
                    <a:solidFill>
                      <a:srgbClr val="FF0000"/>
                    </a:solidFill>
                  </a:rPr>
                  <a:t>8G4 </a:t>
                </a:r>
                <a:r>
                  <a:rPr lang="en-US" sz="1100" b="1" dirty="0" smtClean="0"/>
                  <a:t>internalization (</a:t>
                </a:r>
                <a:r>
                  <a:rPr lang="en-US" sz="1100" b="1" dirty="0" smtClean="0">
                    <a:solidFill>
                      <a:srgbClr val="00CC00"/>
                    </a:solidFill>
                  </a:rPr>
                  <a:t>GFP</a:t>
                </a:r>
                <a:r>
                  <a:rPr lang="en-US" sz="1100" b="1" dirty="0" smtClean="0"/>
                  <a:t>/</a:t>
                </a:r>
                <a:r>
                  <a:rPr lang="en-US" sz="1100" b="1" dirty="0" smtClean="0">
                    <a:solidFill>
                      <a:srgbClr val="3333FF"/>
                    </a:solidFill>
                  </a:rPr>
                  <a:t>DAPI</a:t>
                </a:r>
                <a:r>
                  <a:rPr lang="en-US" sz="1100" b="1" dirty="0"/>
                  <a:t>)</a:t>
                </a:r>
              </a:p>
            </p:txBody>
          </p:sp>
          <p:pic>
            <p:nvPicPr>
              <p:cNvPr id="51" name="Picture 2" descr="F:\Backup\Pfizer\Confocal\2012-2-16\8G4 Int - HUVEC, 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2613" t="41977" r="43276" b="38163"/>
              <a:stretch/>
            </p:blipFill>
            <p:spPr bwMode="auto">
              <a:xfrm>
                <a:off x="1094333" y="3693225"/>
                <a:ext cx="1469729" cy="1335044"/>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Straight Connector 51"/>
              <p:cNvCxnSpPr/>
              <p:nvPr/>
            </p:nvCxnSpPr>
            <p:spPr>
              <a:xfrm>
                <a:off x="1198934" y="4846155"/>
                <a:ext cx="25652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1170368" y="4725501"/>
                <a:ext cx="332718" cy="159069"/>
              </a:xfrm>
              <a:prstGeom prst="rect">
                <a:avLst/>
              </a:prstGeom>
              <a:noFill/>
            </p:spPr>
            <p:txBody>
              <a:bodyPr wrap="none" rtlCol="0">
                <a:spAutoFit/>
              </a:bodyPr>
              <a:lstStyle/>
              <a:p>
                <a:r>
                  <a:rPr lang="en-US" sz="900" dirty="0" smtClean="0">
                    <a:solidFill>
                      <a:schemeClr val="bg1"/>
                    </a:solidFill>
                  </a:rPr>
                  <a:t>10 </a:t>
                </a:r>
                <a:r>
                  <a:rPr lang="el-GR" sz="900" dirty="0" smtClean="0">
                    <a:solidFill>
                      <a:schemeClr val="bg1"/>
                    </a:solidFill>
                  </a:rPr>
                  <a:t>μ</a:t>
                </a:r>
                <a:r>
                  <a:rPr lang="en-US" sz="900" dirty="0" smtClean="0">
                    <a:solidFill>
                      <a:schemeClr val="bg1"/>
                    </a:solidFill>
                  </a:rPr>
                  <a:t>m</a:t>
                </a:r>
                <a:endParaRPr lang="en-US" sz="900" dirty="0">
                  <a:solidFill>
                    <a:schemeClr val="bg1"/>
                  </a:solidFill>
                </a:endParaRPr>
              </a:p>
            </p:txBody>
          </p:sp>
        </p:grpSp>
        <p:cxnSp>
          <p:nvCxnSpPr>
            <p:cNvPr id="41" name="Straight Arrow Connector 40"/>
            <p:cNvCxnSpPr/>
            <p:nvPr/>
          </p:nvCxnSpPr>
          <p:spPr bwMode="auto">
            <a:xfrm>
              <a:off x="3292796" y="3891758"/>
              <a:ext cx="98356" cy="89476"/>
            </a:xfrm>
            <a:prstGeom prst="straightConnector1">
              <a:avLst/>
            </a:prstGeom>
            <a:solidFill>
              <a:schemeClr val="accent1"/>
            </a:solidFill>
            <a:ln w="9525"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Arrow Connector 41"/>
            <p:cNvCxnSpPr/>
            <p:nvPr/>
          </p:nvCxnSpPr>
          <p:spPr bwMode="auto">
            <a:xfrm>
              <a:off x="3420676" y="3717489"/>
              <a:ext cx="84776" cy="101820"/>
            </a:xfrm>
            <a:prstGeom prst="straightConnector1">
              <a:avLst/>
            </a:prstGeom>
            <a:solidFill>
              <a:schemeClr val="accent1"/>
            </a:solidFill>
            <a:ln w="9525"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Arrow Connector 42"/>
            <p:cNvCxnSpPr/>
            <p:nvPr/>
          </p:nvCxnSpPr>
          <p:spPr bwMode="auto">
            <a:xfrm flipH="1" flipV="1">
              <a:off x="4524626" y="4209834"/>
              <a:ext cx="84275" cy="88680"/>
            </a:xfrm>
            <a:prstGeom prst="straightConnector1">
              <a:avLst/>
            </a:prstGeom>
            <a:solidFill>
              <a:schemeClr val="accent1"/>
            </a:solidFill>
            <a:ln w="9525" cap="flat" cmpd="sng" algn="ctr">
              <a:solidFill>
                <a:srgbClr val="FFFF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3"/>
            <p:cNvCxnSpPr/>
            <p:nvPr/>
          </p:nvCxnSpPr>
          <p:spPr bwMode="auto">
            <a:xfrm>
              <a:off x="4715126" y="3765114"/>
              <a:ext cx="1" cy="168495"/>
            </a:xfrm>
            <a:prstGeom prst="straightConnector1">
              <a:avLst/>
            </a:prstGeom>
            <a:solidFill>
              <a:schemeClr val="accent1"/>
            </a:solidFill>
            <a:ln w="9525" cap="flat" cmpd="sng" algn="ctr">
              <a:solidFill>
                <a:srgbClr val="FFFF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Arrow Connector 44"/>
            <p:cNvCxnSpPr/>
            <p:nvPr/>
          </p:nvCxnSpPr>
          <p:spPr bwMode="auto">
            <a:xfrm>
              <a:off x="3296851" y="4777214"/>
              <a:ext cx="103826" cy="146995"/>
            </a:xfrm>
            <a:prstGeom prst="straightConnector1">
              <a:avLst/>
            </a:prstGeom>
            <a:solidFill>
              <a:schemeClr val="accent1"/>
            </a:solidFill>
            <a:ln w="9525"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Arrow Connector 45"/>
            <p:cNvCxnSpPr/>
            <p:nvPr/>
          </p:nvCxnSpPr>
          <p:spPr bwMode="auto">
            <a:xfrm>
              <a:off x="3426614" y="4644090"/>
              <a:ext cx="78838" cy="127719"/>
            </a:xfrm>
            <a:prstGeom prst="straightConnector1">
              <a:avLst/>
            </a:prstGeom>
            <a:solidFill>
              <a:schemeClr val="accent1"/>
            </a:solidFill>
            <a:ln w="9525" cap="flat" cmpd="sng" algn="ctr">
              <a:solidFill>
                <a:schemeClr val="bg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p:cNvCxnSpPr/>
            <p:nvPr/>
          </p:nvCxnSpPr>
          <p:spPr bwMode="auto">
            <a:xfrm flipH="1" flipV="1">
              <a:off x="4515101" y="5152809"/>
              <a:ext cx="84275" cy="88680"/>
            </a:xfrm>
            <a:prstGeom prst="straightConnector1">
              <a:avLst/>
            </a:prstGeom>
            <a:solidFill>
              <a:schemeClr val="accent1"/>
            </a:solidFill>
            <a:ln w="9525" cap="flat" cmpd="sng" algn="ctr">
              <a:solidFill>
                <a:srgbClr val="FFFF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Arrow Connector 47"/>
            <p:cNvCxnSpPr/>
            <p:nvPr/>
          </p:nvCxnSpPr>
          <p:spPr bwMode="auto">
            <a:xfrm>
              <a:off x="4705601" y="4708089"/>
              <a:ext cx="1" cy="168495"/>
            </a:xfrm>
            <a:prstGeom prst="straightConnector1">
              <a:avLst/>
            </a:prstGeom>
            <a:solidFill>
              <a:schemeClr val="accent1"/>
            </a:solidFill>
            <a:ln w="9525" cap="flat" cmpd="sng" algn="ctr">
              <a:solidFill>
                <a:srgbClr val="FFFF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Connector 48"/>
            <p:cNvCxnSpPr/>
            <p:nvPr/>
          </p:nvCxnSpPr>
          <p:spPr bwMode="auto">
            <a:xfrm>
              <a:off x="636644" y="3121196"/>
              <a:ext cx="424416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8" name="Group 57"/>
          <p:cNvGrpSpPr/>
          <p:nvPr/>
        </p:nvGrpSpPr>
        <p:grpSpPr>
          <a:xfrm>
            <a:off x="968535" y="813839"/>
            <a:ext cx="1877938" cy="3528659"/>
            <a:chOff x="7536432" y="1936456"/>
            <a:chExt cx="1877938" cy="3528659"/>
          </a:xfrm>
        </p:grpSpPr>
        <p:grpSp>
          <p:nvGrpSpPr>
            <p:cNvPr id="59" name="Group 58"/>
            <p:cNvGrpSpPr/>
            <p:nvPr/>
          </p:nvGrpSpPr>
          <p:grpSpPr>
            <a:xfrm>
              <a:off x="7536432" y="1936456"/>
              <a:ext cx="1757419" cy="3528659"/>
              <a:chOff x="192680" y="2748265"/>
              <a:chExt cx="1757419" cy="3528659"/>
            </a:xfrm>
          </p:grpSpPr>
          <p:sp>
            <p:nvSpPr>
              <p:cNvPr id="61" name="Text Box 29"/>
              <p:cNvSpPr txBox="1">
                <a:spLocks noChangeArrowheads="1"/>
              </p:cNvSpPr>
              <p:nvPr/>
            </p:nvSpPr>
            <p:spPr bwMode="auto">
              <a:xfrm>
                <a:off x="192680" y="2748265"/>
                <a:ext cx="29367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dirty="0" smtClean="0"/>
                  <a:t>A</a:t>
                </a:r>
                <a:endParaRPr lang="en-US" sz="1400" b="1" dirty="0"/>
              </a:p>
            </p:txBody>
          </p:sp>
          <p:grpSp>
            <p:nvGrpSpPr>
              <p:cNvPr id="63" name="Group 62"/>
              <p:cNvGrpSpPr/>
              <p:nvPr/>
            </p:nvGrpSpPr>
            <p:grpSpPr>
              <a:xfrm>
                <a:off x="471065" y="2994486"/>
                <a:ext cx="1340561" cy="657779"/>
                <a:chOff x="1548034" y="1315988"/>
                <a:chExt cx="1340561" cy="657779"/>
              </a:xfrm>
            </p:grpSpPr>
            <p:pic>
              <p:nvPicPr>
                <p:cNvPr id="97" name="Picture 255" descr="8G4 0h (5 u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87729" y="1315988"/>
                  <a:ext cx="1100866" cy="657779"/>
                </a:xfrm>
                <a:prstGeom prst="rect">
                  <a:avLst/>
                </a:prstGeom>
                <a:noFill/>
                <a:extLst>
                  <a:ext uri="{909E8E84-426E-40DD-AFC4-6F175D3DCCD1}">
                    <a14:hiddenFill xmlns:a14="http://schemas.microsoft.com/office/drawing/2010/main">
                      <a:solidFill>
                        <a:srgbClr val="FFFFFF"/>
                      </a:solidFill>
                    </a14:hiddenFill>
                  </a:ext>
                </a:extLst>
              </p:spPr>
            </p:pic>
            <p:sp>
              <p:nvSpPr>
                <p:cNvPr id="98" name="Text Box 261"/>
                <p:cNvSpPr txBox="1">
                  <a:spLocks noChangeArrowheads="1"/>
                </p:cNvSpPr>
                <p:nvPr/>
              </p:nvSpPr>
              <p:spPr bwMode="auto">
                <a:xfrm>
                  <a:off x="2376719" y="1556509"/>
                  <a:ext cx="47160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900" b="1" dirty="0"/>
                    <a:t>95.1%</a:t>
                  </a:r>
                </a:p>
              </p:txBody>
            </p:sp>
            <p:sp>
              <p:nvSpPr>
                <p:cNvPr id="99" name="Line 263"/>
                <p:cNvSpPr>
                  <a:spLocks noChangeShapeType="1"/>
                </p:cNvSpPr>
                <p:nvPr/>
              </p:nvSpPr>
              <p:spPr bwMode="auto">
                <a:xfrm>
                  <a:off x="2169309" y="1355853"/>
                  <a:ext cx="0" cy="5341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100" name="Line 264"/>
                <p:cNvSpPr>
                  <a:spLocks noChangeShapeType="1"/>
                </p:cNvSpPr>
                <p:nvPr/>
              </p:nvSpPr>
              <p:spPr bwMode="auto">
                <a:xfrm>
                  <a:off x="2177287" y="1730588"/>
                  <a:ext cx="6940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101" name="Text Box 198"/>
                <p:cNvSpPr txBox="1">
                  <a:spLocks noChangeArrowheads="1"/>
                </p:cNvSpPr>
                <p:nvPr/>
              </p:nvSpPr>
              <p:spPr bwMode="auto">
                <a:xfrm>
                  <a:off x="1548034" y="1523041"/>
                  <a:ext cx="30489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900" b="1" dirty="0"/>
                    <a:t>0h</a:t>
                  </a:r>
                </a:p>
              </p:txBody>
            </p:sp>
            <p:sp>
              <p:nvSpPr>
                <p:cNvPr id="102" name="Line 264"/>
                <p:cNvSpPr>
                  <a:spLocks noChangeShapeType="1"/>
                </p:cNvSpPr>
                <p:nvPr/>
              </p:nvSpPr>
              <p:spPr bwMode="auto">
                <a:xfrm>
                  <a:off x="2172607" y="1585658"/>
                  <a:ext cx="694024"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103" name="Line 264"/>
                <p:cNvSpPr>
                  <a:spLocks noChangeShapeType="1"/>
                </p:cNvSpPr>
                <p:nvPr/>
              </p:nvSpPr>
              <p:spPr bwMode="auto">
                <a:xfrm>
                  <a:off x="2221210" y="1584739"/>
                  <a:ext cx="118872" cy="0"/>
                </a:xfrm>
                <a:prstGeom prst="line">
                  <a:avLst/>
                </a:prstGeom>
                <a:noFill/>
                <a:ln w="28575">
                  <a:solidFill>
                    <a:srgbClr val="E77B7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grpSp>
          <p:sp>
            <p:nvSpPr>
              <p:cNvPr id="64" name="Rectangle 46"/>
              <p:cNvSpPr>
                <a:spLocks noChangeArrowheads="1"/>
              </p:cNvSpPr>
              <p:nvPr/>
            </p:nvSpPr>
            <p:spPr bwMode="auto">
              <a:xfrm rot="16200000">
                <a:off x="110071" y="3951597"/>
                <a:ext cx="64300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900" b="1" dirty="0" smtClean="0"/>
                  <a:t>(a) 8G4</a:t>
                </a:r>
                <a:endParaRPr lang="en-US" sz="900" b="1" dirty="0"/>
              </a:p>
            </p:txBody>
          </p:sp>
          <p:grpSp>
            <p:nvGrpSpPr>
              <p:cNvPr id="65" name="Group 64"/>
              <p:cNvGrpSpPr/>
              <p:nvPr/>
            </p:nvGrpSpPr>
            <p:grpSpPr>
              <a:xfrm>
                <a:off x="472386" y="3564978"/>
                <a:ext cx="1343377" cy="657779"/>
                <a:chOff x="2649659" y="1311534"/>
                <a:chExt cx="1343377" cy="657779"/>
              </a:xfrm>
            </p:grpSpPr>
            <p:pic>
              <p:nvPicPr>
                <p:cNvPr id="92" name="Picture 256" descr="8G4 2h (5 u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92170" y="1311534"/>
                  <a:ext cx="1100866" cy="657779"/>
                </a:xfrm>
                <a:prstGeom prst="rect">
                  <a:avLst/>
                </a:prstGeom>
                <a:noFill/>
                <a:extLst>
                  <a:ext uri="{909E8E84-426E-40DD-AFC4-6F175D3DCCD1}">
                    <a14:hiddenFill xmlns:a14="http://schemas.microsoft.com/office/drawing/2010/main">
                      <a:solidFill>
                        <a:srgbClr val="FFFFFF"/>
                      </a:solidFill>
                    </a14:hiddenFill>
                  </a:ext>
                </a:extLst>
              </p:spPr>
            </p:pic>
            <p:sp>
              <p:nvSpPr>
                <p:cNvPr id="93" name="Text Box 259"/>
                <p:cNvSpPr txBox="1">
                  <a:spLocks noChangeArrowheads="1"/>
                </p:cNvSpPr>
                <p:nvPr/>
              </p:nvSpPr>
              <p:spPr bwMode="auto">
                <a:xfrm>
                  <a:off x="3497114" y="1552055"/>
                  <a:ext cx="47160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900" b="1" dirty="0"/>
                    <a:t>79.2%</a:t>
                  </a:r>
                </a:p>
              </p:txBody>
            </p:sp>
            <p:sp>
              <p:nvSpPr>
                <p:cNvPr id="94" name="Line 265"/>
                <p:cNvSpPr>
                  <a:spLocks noChangeShapeType="1"/>
                </p:cNvSpPr>
                <p:nvPr/>
              </p:nvSpPr>
              <p:spPr bwMode="auto">
                <a:xfrm>
                  <a:off x="3279068" y="1354057"/>
                  <a:ext cx="0" cy="52356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95" name="Line 266"/>
                <p:cNvSpPr>
                  <a:spLocks noChangeShapeType="1"/>
                </p:cNvSpPr>
                <p:nvPr/>
              </p:nvSpPr>
              <p:spPr bwMode="auto">
                <a:xfrm>
                  <a:off x="3281728" y="1728792"/>
                  <a:ext cx="6940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96" name="Text Box 199"/>
                <p:cNvSpPr txBox="1">
                  <a:spLocks noChangeArrowheads="1"/>
                </p:cNvSpPr>
                <p:nvPr/>
              </p:nvSpPr>
              <p:spPr bwMode="auto">
                <a:xfrm>
                  <a:off x="2649659" y="1490836"/>
                  <a:ext cx="30489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900" b="1" dirty="0"/>
                    <a:t>2h</a:t>
                  </a:r>
                </a:p>
              </p:txBody>
            </p:sp>
          </p:grpSp>
          <p:grpSp>
            <p:nvGrpSpPr>
              <p:cNvPr id="66" name="Group 65"/>
              <p:cNvGrpSpPr/>
              <p:nvPr/>
            </p:nvGrpSpPr>
            <p:grpSpPr>
              <a:xfrm>
                <a:off x="475880" y="4131292"/>
                <a:ext cx="1349599" cy="657779"/>
                <a:chOff x="3756813" y="1302678"/>
                <a:chExt cx="1349599" cy="657779"/>
              </a:xfrm>
            </p:grpSpPr>
            <p:pic>
              <p:nvPicPr>
                <p:cNvPr id="87" name="Picture 257" descr="8G4 4h (5 u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05546" y="1302678"/>
                  <a:ext cx="1100866" cy="657779"/>
                </a:xfrm>
                <a:prstGeom prst="rect">
                  <a:avLst/>
                </a:prstGeom>
                <a:noFill/>
                <a:extLst>
                  <a:ext uri="{909E8E84-426E-40DD-AFC4-6F175D3DCCD1}">
                    <a14:hiddenFill xmlns:a14="http://schemas.microsoft.com/office/drawing/2010/main">
                      <a:solidFill>
                        <a:srgbClr val="FFFFFF"/>
                      </a:solidFill>
                    </a14:hiddenFill>
                  </a:ext>
                </a:extLst>
              </p:spPr>
            </p:pic>
            <p:sp>
              <p:nvSpPr>
                <p:cNvPr id="88" name="Text Box 260"/>
                <p:cNvSpPr txBox="1">
                  <a:spLocks noChangeArrowheads="1"/>
                </p:cNvSpPr>
                <p:nvPr/>
              </p:nvSpPr>
              <p:spPr bwMode="auto">
                <a:xfrm>
                  <a:off x="4609160" y="1545857"/>
                  <a:ext cx="47160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900" b="1" dirty="0"/>
                    <a:t>47.5%</a:t>
                  </a:r>
                </a:p>
              </p:txBody>
            </p:sp>
            <p:sp>
              <p:nvSpPr>
                <p:cNvPr id="89" name="Line 267"/>
                <p:cNvSpPr>
                  <a:spLocks noChangeShapeType="1"/>
                </p:cNvSpPr>
                <p:nvPr/>
              </p:nvSpPr>
              <p:spPr bwMode="auto">
                <a:xfrm>
                  <a:off x="4391114" y="1343872"/>
                  <a:ext cx="0" cy="5288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90" name="Line 268"/>
                <p:cNvSpPr>
                  <a:spLocks noChangeShapeType="1"/>
                </p:cNvSpPr>
                <p:nvPr/>
              </p:nvSpPr>
              <p:spPr bwMode="auto">
                <a:xfrm>
                  <a:off x="4399092" y="1718607"/>
                  <a:ext cx="6940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91" name="Text Box 200"/>
                <p:cNvSpPr txBox="1">
                  <a:spLocks noChangeArrowheads="1"/>
                </p:cNvSpPr>
                <p:nvPr/>
              </p:nvSpPr>
              <p:spPr bwMode="auto">
                <a:xfrm>
                  <a:off x="3756813" y="1485841"/>
                  <a:ext cx="30489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900" b="1" dirty="0"/>
                    <a:t>4h</a:t>
                  </a:r>
                </a:p>
              </p:txBody>
            </p:sp>
          </p:grpSp>
          <p:cxnSp>
            <p:nvCxnSpPr>
              <p:cNvPr id="67" name="Straight Connector 66"/>
              <p:cNvCxnSpPr/>
              <p:nvPr/>
            </p:nvCxnSpPr>
            <p:spPr bwMode="auto">
              <a:xfrm>
                <a:off x="1866530" y="3042408"/>
                <a:ext cx="0" cy="283464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8" name="Group 67"/>
              <p:cNvGrpSpPr/>
              <p:nvPr/>
            </p:nvGrpSpPr>
            <p:grpSpPr>
              <a:xfrm>
                <a:off x="463089" y="4705339"/>
                <a:ext cx="1379674" cy="657779"/>
                <a:chOff x="4863759" y="1305959"/>
                <a:chExt cx="1379674" cy="657779"/>
              </a:xfrm>
            </p:grpSpPr>
            <p:pic>
              <p:nvPicPr>
                <p:cNvPr id="82" name="Picture 258" descr="8G4 24h (5 u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142567" y="1305959"/>
                  <a:ext cx="1100866" cy="657779"/>
                </a:xfrm>
                <a:prstGeom prst="rect">
                  <a:avLst/>
                </a:prstGeom>
                <a:noFill/>
                <a:extLst>
                  <a:ext uri="{909E8E84-426E-40DD-AFC4-6F175D3DCCD1}">
                    <a14:hiddenFill xmlns:a14="http://schemas.microsoft.com/office/drawing/2010/main">
                      <a:solidFill>
                        <a:srgbClr val="FFFFFF"/>
                      </a:solidFill>
                    </a14:hiddenFill>
                  </a:ext>
                </a:extLst>
              </p:spPr>
            </p:pic>
            <p:sp>
              <p:nvSpPr>
                <p:cNvPr id="83" name="Text Box 262"/>
                <p:cNvSpPr txBox="1">
                  <a:spLocks noChangeArrowheads="1"/>
                </p:cNvSpPr>
                <p:nvPr/>
              </p:nvSpPr>
              <p:spPr bwMode="auto">
                <a:xfrm>
                  <a:off x="5758148" y="1566413"/>
                  <a:ext cx="41389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900" b="1" dirty="0"/>
                    <a:t>4.9%</a:t>
                  </a:r>
                </a:p>
              </p:txBody>
            </p:sp>
            <p:sp>
              <p:nvSpPr>
                <p:cNvPr id="84" name="Line 269"/>
                <p:cNvSpPr>
                  <a:spLocks noChangeShapeType="1"/>
                </p:cNvSpPr>
                <p:nvPr/>
              </p:nvSpPr>
              <p:spPr bwMode="auto">
                <a:xfrm>
                  <a:off x="5524147" y="1360442"/>
                  <a:ext cx="0" cy="5341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85" name="Line 270"/>
                <p:cNvSpPr>
                  <a:spLocks noChangeShapeType="1"/>
                </p:cNvSpPr>
                <p:nvPr/>
              </p:nvSpPr>
              <p:spPr bwMode="auto">
                <a:xfrm>
                  <a:off x="5532125" y="1735177"/>
                  <a:ext cx="6940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86" name="Text Box 201"/>
                <p:cNvSpPr txBox="1">
                  <a:spLocks noChangeArrowheads="1"/>
                </p:cNvSpPr>
                <p:nvPr/>
              </p:nvSpPr>
              <p:spPr bwMode="auto">
                <a:xfrm>
                  <a:off x="4863759" y="1484941"/>
                  <a:ext cx="3626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900" b="1" dirty="0" smtClean="0"/>
                    <a:t>24h</a:t>
                  </a:r>
                  <a:endParaRPr lang="en-US" sz="900" b="1" dirty="0"/>
                </a:p>
              </p:txBody>
            </p:sp>
          </p:grpSp>
          <p:cxnSp>
            <p:nvCxnSpPr>
              <p:cNvPr id="69" name="Straight Connector 68"/>
              <p:cNvCxnSpPr/>
              <p:nvPr/>
            </p:nvCxnSpPr>
            <p:spPr bwMode="auto">
              <a:xfrm flipH="1">
                <a:off x="516943" y="3030330"/>
                <a:ext cx="1" cy="226368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Line 44"/>
              <p:cNvSpPr>
                <a:spLocks noChangeShapeType="1"/>
              </p:cNvSpPr>
              <p:nvPr/>
            </p:nvSpPr>
            <p:spPr bwMode="auto">
              <a:xfrm flipH="1" flipV="1">
                <a:off x="512446" y="5341758"/>
                <a:ext cx="0" cy="46794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grpSp>
            <p:nvGrpSpPr>
              <p:cNvPr id="71" name="Group 70"/>
              <p:cNvGrpSpPr/>
              <p:nvPr/>
            </p:nvGrpSpPr>
            <p:grpSpPr>
              <a:xfrm>
                <a:off x="489020" y="5277091"/>
                <a:ext cx="1347559" cy="652688"/>
                <a:chOff x="394146" y="1732354"/>
                <a:chExt cx="1347559" cy="652688"/>
              </a:xfrm>
            </p:grpSpPr>
            <p:grpSp>
              <p:nvGrpSpPr>
                <p:cNvPr id="75" name="Group 74"/>
                <p:cNvGrpSpPr/>
                <p:nvPr/>
              </p:nvGrpSpPr>
              <p:grpSpPr>
                <a:xfrm>
                  <a:off x="638067" y="1732354"/>
                  <a:ext cx="1103638" cy="652688"/>
                  <a:chOff x="1182406" y="624300"/>
                  <a:chExt cx="1376362" cy="813975"/>
                </a:xfrm>
              </p:grpSpPr>
              <p:pic>
                <p:nvPicPr>
                  <p:cNvPr id="78" name="Picture 247" descr="mIgG (5 u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182406" y="624300"/>
                    <a:ext cx="1376362" cy="813975"/>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41"/>
                  <p:cNvSpPr>
                    <a:spLocks noChangeArrowheads="1"/>
                  </p:cNvSpPr>
                  <p:nvPr/>
                </p:nvSpPr>
                <p:spPr bwMode="auto">
                  <a:xfrm>
                    <a:off x="1479268" y="684979"/>
                    <a:ext cx="1032264" cy="54533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a:p>
                </p:txBody>
              </p:sp>
              <p:sp>
                <p:nvSpPr>
                  <p:cNvPr id="80" name="Line 47"/>
                  <p:cNvSpPr>
                    <a:spLocks noChangeShapeType="1"/>
                  </p:cNvSpPr>
                  <p:nvPr/>
                </p:nvSpPr>
                <p:spPr bwMode="auto">
                  <a:xfrm>
                    <a:off x="1653892" y="688975"/>
                    <a:ext cx="0" cy="638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sp>
                <p:nvSpPr>
                  <p:cNvPr id="81" name="Line 48"/>
                  <p:cNvSpPr>
                    <a:spLocks noChangeShapeType="1"/>
                  </p:cNvSpPr>
                  <p:nvPr/>
                </p:nvSpPr>
                <p:spPr bwMode="auto">
                  <a:xfrm>
                    <a:off x="1653892" y="1131888"/>
                    <a:ext cx="8837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a:p>
                </p:txBody>
              </p:sp>
            </p:grpSp>
            <p:sp>
              <p:nvSpPr>
                <p:cNvPr id="76" name="Text Box 261"/>
                <p:cNvSpPr txBox="1">
                  <a:spLocks noChangeArrowheads="1"/>
                </p:cNvSpPr>
                <p:nvPr/>
              </p:nvSpPr>
              <p:spPr bwMode="auto">
                <a:xfrm>
                  <a:off x="1250987" y="1968302"/>
                  <a:ext cx="41389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900" b="1" dirty="0"/>
                    <a:t>0</a:t>
                  </a:r>
                  <a:r>
                    <a:rPr lang="en-US" sz="900" b="1" dirty="0" smtClean="0"/>
                    <a:t>.1</a:t>
                  </a:r>
                  <a:r>
                    <a:rPr lang="en-US" sz="900" b="1" dirty="0"/>
                    <a:t>%</a:t>
                  </a:r>
                </a:p>
              </p:txBody>
            </p:sp>
            <p:sp>
              <p:nvSpPr>
                <p:cNvPr id="77" name="Text Box 198"/>
                <p:cNvSpPr txBox="1">
                  <a:spLocks noChangeArrowheads="1"/>
                </p:cNvSpPr>
                <p:nvPr/>
              </p:nvSpPr>
              <p:spPr bwMode="auto">
                <a:xfrm>
                  <a:off x="394146" y="1921195"/>
                  <a:ext cx="30489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900" b="1" dirty="0"/>
                    <a:t>0h</a:t>
                  </a:r>
                </a:p>
              </p:txBody>
            </p:sp>
          </p:grpSp>
          <p:sp>
            <p:nvSpPr>
              <p:cNvPr id="72" name="Rectangle 42"/>
              <p:cNvSpPr>
                <a:spLocks noChangeArrowheads="1"/>
              </p:cNvSpPr>
              <p:nvPr/>
            </p:nvSpPr>
            <p:spPr bwMode="auto">
              <a:xfrm rot="16200000">
                <a:off x="104046" y="5461886"/>
                <a:ext cx="654346"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900" b="1" dirty="0" smtClean="0"/>
                  <a:t>(b) mIgG1</a:t>
                </a:r>
                <a:endParaRPr lang="en-US" sz="900" b="1" dirty="0"/>
              </a:p>
            </p:txBody>
          </p:sp>
          <p:sp>
            <p:nvSpPr>
              <p:cNvPr id="73" name="Text Box 89"/>
              <p:cNvSpPr txBox="1">
                <a:spLocks noChangeArrowheads="1"/>
              </p:cNvSpPr>
              <p:nvPr/>
            </p:nvSpPr>
            <p:spPr bwMode="auto">
              <a:xfrm>
                <a:off x="729704" y="5907592"/>
                <a:ext cx="12203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900" dirty="0" smtClean="0"/>
                  <a:t>Fluorescence </a:t>
                </a:r>
                <a:r>
                  <a:rPr lang="en-US" sz="900" dirty="0"/>
                  <a:t>Intensity</a:t>
                </a:r>
              </a:p>
            </p:txBody>
          </p:sp>
          <p:cxnSp>
            <p:nvCxnSpPr>
              <p:cNvPr id="74" name="Straight Arrow Connector 73"/>
              <p:cNvCxnSpPr/>
              <p:nvPr/>
            </p:nvCxnSpPr>
            <p:spPr bwMode="auto">
              <a:xfrm>
                <a:off x="827881" y="5917117"/>
                <a:ext cx="1005840"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Rectangle 46"/>
              <p:cNvSpPr>
                <a:spLocks noChangeArrowheads="1"/>
              </p:cNvSpPr>
              <p:nvPr/>
            </p:nvSpPr>
            <p:spPr bwMode="auto">
              <a:xfrm>
                <a:off x="827622" y="2824465"/>
                <a:ext cx="110546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sz="900" b="1" dirty="0" smtClean="0"/>
                  <a:t>Flow </a:t>
                </a:r>
                <a:r>
                  <a:rPr lang="en-US" sz="900" b="1" dirty="0" err="1" smtClean="0"/>
                  <a:t>Cytometry</a:t>
                </a:r>
                <a:endParaRPr lang="en-US" sz="900" b="1" dirty="0"/>
              </a:p>
            </p:txBody>
          </p:sp>
        </p:grpSp>
        <p:sp>
          <p:nvSpPr>
            <p:cNvPr id="60" name="Text Box 89"/>
            <p:cNvSpPr txBox="1">
              <a:spLocks noChangeArrowheads="1"/>
            </p:cNvSpPr>
            <p:nvPr/>
          </p:nvSpPr>
          <p:spPr bwMode="auto">
            <a:xfrm rot="5400000">
              <a:off x="8823554" y="3481697"/>
              <a:ext cx="950799" cy="230832"/>
            </a:xfrm>
            <a:prstGeom prst="rect">
              <a:avLst/>
            </a:prstGeom>
            <a:noFill/>
            <a:ln>
              <a:noFill/>
            </a:ln>
            <a:effectLst/>
            <a:extLst/>
          </p:spPr>
          <p:txBody>
            <a:bodyPr wrap="square">
              <a:spAutoFit/>
            </a:bodyPr>
            <a:lstStyle/>
            <a:p>
              <a:pPr algn="ctr"/>
              <a:r>
                <a:rPr lang="en-US" sz="900" dirty="0" smtClean="0"/>
                <a:t>Cell Number</a:t>
              </a:r>
              <a:endParaRPr lang="en-US" sz="900" dirty="0"/>
            </a:p>
          </p:txBody>
        </p:sp>
      </p:grpSp>
      <p:sp>
        <p:nvSpPr>
          <p:cNvPr id="104" name="TextBox 103"/>
          <p:cNvSpPr txBox="1"/>
          <p:nvPr/>
        </p:nvSpPr>
        <p:spPr>
          <a:xfrm>
            <a:off x="1091657" y="4458653"/>
            <a:ext cx="6775993" cy="1384995"/>
          </a:xfrm>
          <a:prstGeom prst="rect">
            <a:avLst/>
          </a:prstGeom>
          <a:noFill/>
        </p:spPr>
        <p:txBody>
          <a:bodyPr wrap="square" rtlCol="0">
            <a:spAutoFit/>
          </a:bodyPr>
          <a:lstStyle/>
          <a:p>
            <a:pPr algn="just"/>
            <a:r>
              <a:rPr lang="en-US" sz="1200" b="1" dirty="0"/>
              <a:t>Figure S3. </a:t>
            </a:r>
            <a:r>
              <a:rPr lang="en-US" sz="1200" dirty="0"/>
              <a:t>Internalization of anti-TM4SF1 monoclonal antibody 8G4 in HUVEC. HUVEC were incubated with 8G4 or control mouse-IgG1 (mIgG1) for 1h at 4°C, washed with PBS, and returned to culture to track changes in 8G4 distribution via (A) flow cytometry and (B) confocal 3D Z-stack imaging. (Aa) Cell surface 8G4 staining intensity fell progressively from 95.1 at 0h to 4.9% at 24h. (Ab) HUVEC did not interact with control mIgG1. (B) Confocal 3D Z-stack (22 frames; 220 nm/frame from cell surface to </a:t>
            </a:r>
            <a:r>
              <a:rPr lang="en-US" sz="1200" dirty="0" err="1"/>
              <a:t>abluminal</a:t>
            </a:r>
            <a:r>
              <a:rPr lang="en-US" sz="1200" dirty="0"/>
              <a:t> matrix) definitively localized 8G4 to the nucleoplasm (frame 6, white arrows) of GFP-transduced HUVEC, and also to the perinuclear cytoplasm (frame 15, yellow arrows) at </a:t>
            </a:r>
            <a:r>
              <a:rPr lang="en-US" sz="1200" dirty="0" smtClean="0"/>
              <a:t>4h</a:t>
            </a:r>
            <a:r>
              <a:rPr lang="en-US" sz="1200" dirty="0" smtClean="0"/>
              <a:t>.</a:t>
            </a:r>
            <a:endParaRPr lang="en-US" sz="1200" dirty="0"/>
          </a:p>
        </p:txBody>
      </p:sp>
    </p:spTree>
    <p:extLst>
      <p:ext uri="{BB962C8B-B14F-4D97-AF65-F5344CB8AC3E}">
        <p14:creationId xmlns:p14="http://schemas.microsoft.com/office/powerpoint/2010/main" val="4055364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3167470" y="356462"/>
            <a:ext cx="2482954" cy="4886117"/>
            <a:chOff x="2355595" y="1121088"/>
            <a:chExt cx="2482954" cy="4886117"/>
          </a:xfrm>
        </p:grpSpPr>
        <p:pic>
          <p:nvPicPr>
            <p:cNvPr id="37" name="Picture 2" descr="G:\2014-02-19 FACS\10.jpeg"/>
            <p:cNvPicPr>
              <a:picLocks noChangeAspect="1" noChangeArrowheads="1"/>
            </p:cNvPicPr>
            <p:nvPr/>
          </p:nvPicPr>
          <p:blipFill rotWithShape="1">
            <a:blip r:embed="rId2">
              <a:extLst>
                <a:ext uri="{28A0092B-C50C-407E-A947-70E740481C1C}">
                  <a14:useLocalDpi xmlns:a14="http://schemas.microsoft.com/office/drawing/2010/main" val="0"/>
                </a:ext>
              </a:extLst>
            </a:blip>
            <a:srcRect t="9739"/>
            <a:stretch/>
          </p:blipFill>
          <p:spPr bwMode="auto">
            <a:xfrm>
              <a:off x="2907637" y="1136031"/>
              <a:ext cx="1573877" cy="132054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G:\2014-02-19 FACS\12.jpeg"/>
            <p:cNvPicPr>
              <a:picLocks noChangeAspect="1" noChangeArrowheads="1"/>
            </p:cNvPicPr>
            <p:nvPr/>
          </p:nvPicPr>
          <p:blipFill rotWithShape="1">
            <a:blip r:embed="rId3">
              <a:extLst>
                <a:ext uri="{28A0092B-C50C-407E-A947-70E740481C1C}">
                  <a14:useLocalDpi xmlns:a14="http://schemas.microsoft.com/office/drawing/2010/main" val="0"/>
                </a:ext>
              </a:extLst>
            </a:blip>
            <a:srcRect t="10912" b="8989"/>
            <a:stretch/>
          </p:blipFill>
          <p:spPr bwMode="auto">
            <a:xfrm>
              <a:off x="2907848" y="3452071"/>
              <a:ext cx="1573877" cy="1171886"/>
            </a:xfrm>
            <a:prstGeom prst="rect">
              <a:avLst/>
            </a:prstGeom>
            <a:noFill/>
            <a:extLst>
              <a:ext uri="{909E8E84-426E-40DD-AFC4-6F175D3DCCD1}">
                <a14:hiddenFill xmlns:a14="http://schemas.microsoft.com/office/drawing/2010/main">
                  <a:solidFill>
                    <a:srgbClr val="FFFFFF"/>
                  </a:solidFill>
                </a14:hiddenFill>
              </a:ext>
            </a:extLst>
          </p:spPr>
        </p:pic>
        <p:cxnSp>
          <p:nvCxnSpPr>
            <p:cNvPr id="39" name="Straight Connector 38"/>
            <p:cNvCxnSpPr/>
            <p:nvPr/>
          </p:nvCxnSpPr>
          <p:spPr bwMode="auto">
            <a:xfrm>
              <a:off x="2782206" y="2887479"/>
              <a:ext cx="520239" cy="0"/>
            </a:xfrm>
            <a:prstGeom prst="line">
              <a:avLst/>
            </a:prstGeom>
            <a:solidFill>
              <a:schemeClr val="accent1"/>
            </a:solidFill>
            <a:ln w="285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0" name="Picture 3" descr="G:\2014-02-19 FACS\11.jpeg"/>
            <p:cNvPicPr>
              <a:picLocks noChangeAspect="1" noChangeArrowheads="1"/>
            </p:cNvPicPr>
            <p:nvPr/>
          </p:nvPicPr>
          <p:blipFill rotWithShape="1">
            <a:blip r:embed="rId4">
              <a:extLst>
                <a:ext uri="{28A0092B-C50C-407E-A947-70E740481C1C}">
                  <a14:useLocalDpi xmlns:a14="http://schemas.microsoft.com/office/drawing/2010/main" val="0"/>
                </a:ext>
              </a:extLst>
            </a:blip>
            <a:srcRect t="10651" b="11719"/>
            <a:stretch/>
          </p:blipFill>
          <p:spPr bwMode="auto">
            <a:xfrm>
              <a:off x="2907636" y="2299546"/>
              <a:ext cx="1573877" cy="1135762"/>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bwMode="auto">
            <a:xfrm>
              <a:off x="4214425" y="1547950"/>
              <a:ext cx="133267" cy="15083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endParaRPr>
            </a:p>
          </p:txBody>
        </p:sp>
        <p:sp>
          <p:nvSpPr>
            <p:cNvPr id="42" name="Rectangle 41"/>
            <p:cNvSpPr/>
            <p:nvPr/>
          </p:nvSpPr>
          <p:spPr bwMode="auto">
            <a:xfrm>
              <a:off x="3965797" y="2698619"/>
              <a:ext cx="446351" cy="17145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endParaRPr>
            </a:p>
          </p:txBody>
        </p:sp>
        <p:cxnSp>
          <p:nvCxnSpPr>
            <p:cNvPr id="43" name="Straight Connector 42"/>
            <p:cNvCxnSpPr/>
            <p:nvPr/>
          </p:nvCxnSpPr>
          <p:spPr bwMode="auto">
            <a:xfrm>
              <a:off x="3964657" y="1480822"/>
              <a:ext cx="448839" cy="0"/>
            </a:xfrm>
            <a:prstGeom prst="line">
              <a:avLst/>
            </a:prstGeom>
            <a:solidFill>
              <a:schemeClr val="accent1"/>
            </a:solidFill>
            <a:ln w="285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Rectangle 43"/>
            <p:cNvSpPr/>
            <p:nvPr/>
          </p:nvSpPr>
          <p:spPr bwMode="auto">
            <a:xfrm>
              <a:off x="3965797" y="3841619"/>
              <a:ext cx="446351" cy="17145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endParaRPr>
            </a:p>
          </p:txBody>
        </p:sp>
        <p:cxnSp>
          <p:nvCxnSpPr>
            <p:cNvPr id="45" name="Straight Connector 44"/>
            <p:cNvCxnSpPr/>
            <p:nvPr/>
          </p:nvCxnSpPr>
          <p:spPr bwMode="auto">
            <a:xfrm>
              <a:off x="3606813" y="1160453"/>
              <a:ext cx="0" cy="97431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p:cNvCxnSpPr/>
            <p:nvPr/>
          </p:nvCxnSpPr>
          <p:spPr bwMode="auto">
            <a:xfrm>
              <a:off x="3606813" y="2322503"/>
              <a:ext cx="0" cy="97431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Connector 46"/>
            <p:cNvCxnSpPr/>
            <p:nvPr/>
          </p:nvCxnSpPr>
          <p:spPr bwMode="auto">
            <a:xfrm>
              <a:off x="3606813" y="3446453"/>
              <a:ext cx="0" cy="97431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p:cNvCxnSpPr/>
            <p:nvPr/>
          </p:nvCxnSpPr>
          <p:spPr>
            <a:xfrm>
              <a:off x="4003897" y="1480822"/>
              <a:ext cx="182880" cy="3302"/>
            </a:xfrm>
            <a:prstGeom prst="line">
              <a:avLst/>
            </a:prstGeom>
            <a:ln w="38100">
              <a:solidFill>
                <a:srgbClr val="F97349"/>
              </a:solidFill>
            </a:ln>
          </p:spPr>
          <p:style>
            <a:lnRef idx="1">
              <a:schemeClr val="accent1"/>
            </a:lnRef>
            <a:fillRef idx="0">
              <a:schemeClr val="accent1"/>
            </a:fillRef>
            <a:effectRef idx="0">
              <a:schemeClr val="accent1"/>
            </a:effectRef>
            <a:fontRef idx="minor">
              <a:schemeClr val="tx1"/>
            </a:fontRef>
          </p:style>
        </p:cxnSp>
        <p:sp>
          <p:nvSpPr>
            <p:cNvPr id="49" name="Rectangle 42"/>
            <p:cNvSpPr>
              <a:spLocks noChangeArrowheads="1"/>
            </p:cNvSpPr>
            <p:nvPr/>
          </p:nvSpPr>
          <p:spPr bwMode="auto">
            <a:xfrm>
              <a:off x="4181240" y="1142610"/>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R1</a:t>
              </a:r>
              <a:endParaRPr lang="en-US" sz="1000" dirty="0"/>
            </a:p>
          </p:txBody>
        </p:sp>
        <p:sp>
          <p:nvSpPr>
            <p:cNvPr id="50" name="Rectangle 42"/>
            <p:cNvSpPr>
              <a:spLocks noChangeArrowheads="1"/>
            </p:cNvSpPr>
            <p:nvPr/>
          </p:nvSpPr>
          <p:spPr bwMode="auto">
            <a:xfrm>
              <a:off x="3712491" y="1121088"/>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R2</a:t>
              </a:r>
              <a:endParaRPr lang="en-US" sz="1000" dirty="0"/>
            </a:p>
          </p:txBody>
        </p:sp>
        <p:sp>
          <p:nvSpPr>
            <p:cNvPr id="51" name="Rectangle 42"/>
            <p:cNvSpPr>
              <a:spLocks noChangeArrowheads="1"/>
            </p:cNvSpPr>
            <p:nvPr/>
          </p:nvSpPr>
          <p:spPr bwMode="auto">
            <a:xfrm>
              <a:off x="4179854" y="2299546"/>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R1</a:t>
              </a:r>
              <a:endParaRPr lang="en-US" sz="1000" dirty="0"/>
            </a:p>
          </p:txBody>
        </p:sp>
        <p:sp>
          <p:nvSpPr>
            <p:cNvPr id="52" name="Rectangle 42"/>
            <p:cNvSpPr>
              <a:spLocks noChangeArrowheads="1"/>
            </p:cNvSpPr>
            <p:nvPr/>
          </p:nvSpPr>
          <p:spPr bwMode="auto">
            <a:xfrm>
              <a:off x="3722654" y="2290021"/>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R2</a:t>
              </a:r>
              <a:endParaRPr lang="en-US" sz="1000" dirty="0"/>
            </a:p>
          </p:txBody>
        </p:sp>
        <p:sp>
          <p:nvSpPr>
            <p:cNvPr id="53" name="Rectangle 42"/>
            <p:cNvSpPr>
              <a:spLocks noChangeArrowheads="1"/>
            </p:cNvSpPr>
            <p:nvPr/>
          </p:nvSpPr>
          <p:spPr bwMode="auto">
            <a:xfrm>
              <a:off x="4185488" y="3413971"/>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R1</a:t>
              </a:r>
              <a:endParaRPr lang="en-US" sz="1000" dirty="0"/>
            </a:p>
          </p:txBody>
        </p:sp>
        <p:sp>
          <p:nvSpPr>
            <p:cNvPr id="54" name="Rectangle 42"/>
            <p:cNvSpPr>
              <a:spLocks noChangeArrowheads="1"/>
            </p:cNvSpPr>
            <p:nvPr/>
          </p:nvSpPr>
          <p:spPr bwMode="auto">
            <a:xfrm>
              <a:off x="3728288" y="3404446"/>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R2</a:t>
              </a:r>
              <a:endParaRPr lang="en-US" sz="1000" dirty="0"/>
            </a:p>
          </p:txBody>
        </p:sp>
        <p:sp>
          <p:nvSpPr>
            <p:cNvPr id="55" name="Text Box 89"/>
            <p:cNvSpPr txBox="1">
              <a:spLocks noChangeArrowheads="1"/>
            </p:cNvSpPr>
            <p:nvPr/>
          </p:nvSpPr>
          <p:spPr bwMode="auto">
            <a:xfrm rot="5400000" flipH="1">
              <a:off x="2370828" y="3288416"/>
              <a:ext cx="4365193"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smtClean="0"/>
                <a:t>Cell Number</a:t>
              </a:r>
              <a:endParaRPr lang="en-US" sz="1000" dirty="0"/>
            </a:p>
          </p:txBody>
        </p:sp>
        <p:cxnSp>
          <p:nvCxnSpPr>
            <p:cNvPr id="56" name="Straight Connector 55"/>
            <p:cNvCxnSpPr/>
            <p:nvPr/>
          </p:nvCxnSpPr>
          <p:spPr bwMode="auto">
            <a:xfrm>
              <a:off x="2623182" y="1200235"/>
              <a:ext cx="0" cy="319196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Text Box 89"/>
            <p:cNvSpPr txBox="1">
              <a:spLocks noChangeArrowheads="1"/>
            </p:cNvSpPr>
            <p:nvPr/>
          </p:nvSpPr>
          <p:spPr bwMode="auto">
            <a:xfrm rot="16200000">
              <a:off x="876131" y="2679698"/>
              <a:ext cx="3220538"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100" b="1" dirty="0" smtClean="0"/>
                <a:t> (a) Anti E-Selectin antibody</a:t>
              </a:r>
              <a:endParaRPr lang="en-US" sz="1100" b="1" dirty="0"/>
            </a:p>
          </p:txBody>
        </p:sp>
        <p:cxnSp>
          <p:nvCxnSpPr>
            <p:cNvPr id="58" name="Straight Connector 57"/>
            <p:cNvCxnSpPr/>
            <p:nvPr/>
          </p:nvCxnSpPr>
          <p:spPr bwMode="auto">
            <a:xfrm>
              <a:off x="3959238" y="1160453"/>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a:off x="3959238" y="2332028"/>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Connector 59"/>
            <p:cNvCxnSpPr/>
            <p:nvPr/>
          </p:nvCxnSpPr>
          <p:spPr bwMode="auto">
            <a:xfrm>
              <a:off x="3959238" y="3465503"/>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Straight Connector 84"/>
            <p:cNvCxnSpPr/>
            <p:nvPr/>
          </p:nvCxnSpPr>
          <p:spPr bwMode="auto">
            <a:xfrm>
              <a:off x="3606813" y="3446453"/>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Straight Connector 85"/>
            <p:cNvCxnSpPr/>
            <p:nvPr/>
          </p:nvCxnSpPr>
          <p:spPr bwMode="auto">
            <a:xfrm>
              <a:off x="3606813" y="2312978"/>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Straight Connector 86"/>
            <p:cNvCxnSpPr/>
            <p:nvPr/>
          </p:nvCxnSpPr>
          <p:spPr bwMode="auto">
            <a:xfrm>
              <a:off x="3606813" y="1150928"/>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Rectangle 87"/>
            <p:cNvSpPr/>
            <p:nvPr/>
          </p:nvSpPr>
          <p:spPr>
            <a:xfrm>
              <a:off x="2632707" y="1494619"/>
              <a:ext cx="386644" cy="253916"/>
            </a:xfrm>
            <a:prstGeom prst="rect">
              <a:avLst/>
            </a:prstGeom>
          </p:spPr>
          <p:txBody>
            <a:bodyPr wrap="none">
              <a:spAutoFit/>
            </a:bodyPr>
            <a:lstStyle/>
            <a:p>
              <a:r>
                <a:rPr lang="en-US" sz="1000" b="1" dirty="0">
                  <a:solidFill>
                    <a:srgbClr val="000000"/>
                  </a:solidFill>
                </a:rPr>
                <a:t>0 h </a:t>
              </a:r>
              <a:endParaRPr lang="en-US" sz="1000" dirty="0"/>
            </a:p>
          </p:txBody>
        </p:sp>
        <p:sp>
          <p:nvSpPr>
            <p:cNvPr id="89" name="Text Box 89"/>
            <p:cNvSpPr txBox="1">
              <a:spLocks noChangeArrowheads="1"/>
            </p:cNvSpPr>
            <p:nvPr/>
          </p:nvSpPr>
          <p:spPr bwMode="auto">
            <a:xfrm>
              <a:off x="2764256" y="5760984"/>
              <a:ext cx="2074293"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smtClean="0"/>
                <a:t>Fluorescence </a:t>
              </a:r>
              <a:r>
                <a:rPr lang="en-US" sz="1000" dirty="0"/>
                <a:t>Intensity</a:t>
              </a:r>
            </a:p>
          </p:txBody>
        </p:sp>
        <p:cxnSp>
          <p:nvCxnSpPr>
            <p:cNvPr id="90" name="Straight Arrow Connector 89"/>
            <p:cNvCxnSpPr/>
            <p:nvPr/>
          </p:nvCxnSpPr>
          <p:spPr bwMode="auto">
            <a:xfrm>
              <a:off x="3216458" y="5766957"/>
              <a:ext cx="1197038"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Straight Arrow Connector 90"/>
            <p:cNvCxnSpPr/>
            <p:nvPr/>
          </p:nvCxnSpPr>
          <p:spPr bwMode="auto">
            <a:xfrm flipV="1">
              <a:off x="4478641" y="1130613"/>
              <a:ext cx="0" cy="4452209"/>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2" name="Picture 7" descr="G:\2014-02-19 FACS\6.jpeg"/>
            <p:cNvPicPr>
              <a:picLocks noChangeAspect="1" noChangeArrowheads="1"/>
            </p:cNvPicPr>
            <p:nvPr/>
          </p:nvPicPr>
          <p:blipFill rotWithShape="1">
            <a:blip r:embed="rId5">
              <a:extLst>
                <a:ext uri="{28A0092B-C50C-407E-A947-70E740481C1C}">
                  <a14:useLocalDpi xmlns:a14="http://schemas.microsoft.com/office/drawing/2010/main" val="0"/>
                </a:ext>
              </a:extLst>
            </a:blip>
            <a:srcRect t="10640" b="10792"/>
            <a:stretch/>
          </p:blipFill>
          <p:spPr bwMode="auto">
            <a:xfrm>
              <a:off x="2903418" y="4598418"/>
              <a:ext cx="1573877" cy="1149489"/>
            </a:xfrm>
            <a:prstGeom prst="rect">
              <a:avLst/>
            </a:prstGeom>
            <a:noFill/>
            <a:extLst>
              <a:ext uri="{909E8E84-426E-40DD-AFC4-6F175D3DCCD1}">
                <a14:hiddenFill xmlns:a14="http://schemas.microsoft.com/office/drawing/2010/main">
                  <a:solidFill>
                    <a:srgbClr val="FFFFFF"/>
                  </a:solidFill>
                </a14:hiddenFill>
              </a:ext>
            </a:extLst>
          </p:spPr>
        </p:pic>
        <p:cxnSp>
          <p:nvCxnSpPr>
            <p:cNvPr id="93" name="Straight Connector 92"/>
            <p:cNvCxnSpPr/>
            <p:nvPr/>
          </p:nvCxnSpPr>
          <p:spPr bwMode="auto">
            <a:xfrm>
              <a:off x="3957370" y="4882392"/>
              <a:ext cx="452597" cy="0"/>
            </a:xfrm>
            <a:prstGeom prst="line">
              <a:avLst/>
            </a:prstGeom>
            <a:solidFill>
              <a:schemeClr val="accent1"/>
            </a:solidFill>
            <a:ln w="285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4" name="Rectangle 93"/>
            <p:cNvSpPr/>
            <p:nvPr/>
          </p:nvSpPr>
          <p:spPr bwMode="auto">
            <a:xfrm>
              <a:off x="4131450" y="5009065"/>
              <a:ext cx="221367" cy="17145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endParaRPr>
            </a:p>
          </p:txBody>
        </p:sp>
        <p:sp>
          <p:nvSpPr>
            <p:cNvPr id="95" name="Rectangle 42"/>
            <p:cNvSpPr>
              <a:spLocks noChangeArrowheads="1"/>
            </p:cNvSpPr>
            <p:nvPr/>
          </p:nvSpPr>
          <p:spPr bwMode="auto">
            <a:xfrm>
              <a:off x="4158715" y="4589965"/>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R1</a:t>
              </a:r>
              <a:endParaRPr lang="en-US" sz="1000" dirty="0"/>
            </a:p>
          </p:txBody>
        </p:sp>
        <p:cxnSp>
          <p:nvCxnSpPr>
            <p:cNvPr id="96" name="Straight Connector 95"/>
            <p:cNvCxnSpPr/>
            <p:nvPr/>
          </p:nvCxnSpPr>
          <p:spPr bwMode="auto">
            <a:xfrm>
              <a:off x="3938006" y="4607631"/>
              <a:ext cx="0" cy="974319"/>
            </a:xfrm>
            <a:prstGeom prst="line">
              <a:avLst/>
            </a:prstGeom>
            <a:solidFill>
              <a:schemeClr val="accent1"/>
            </a:solidFill>
            <a:ln w="2857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Straight Connector 96"/>
            <p:cNvCxnSpPr/>
            <p:nvPr/>
          </p:nvCxnSpPr>
          <p:spPr bwMode="auto">
            <a:xfrm>
              <a:off x="3604631" y="4610280"/>
              <a:ext cx="0" cy="97431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Straight Connector 97"/>
            <p:cNvCxnSpPr/>
            <p:nvPr/>
          </p:nvCxnSpPr>
          <p:spPr bwMode="auto">
            <a:xfrm>
              <a:off x="3957056" y="4600755"/>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9" name="Rectangle 42"/>
            <p:cNvSpPr>
              <a:spLocks noChangeArrowheads="1"/>
            </p:cNvSpPr>
            <p:nvPr/>
          </p:nvSpPr>
          <p:spPr bwMode="auto">
            <a:xfrm>
              <a:off x="3701515" y="4580440"/>
              <a:ext cx="3193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sz="1000" dirty="0" smtClean="0"/>
                <a:t>R2</a:t>
              </a:r>
              <a:endParaRPr lang="en-US" sz="1000" dirty="0"/>
            </a:p>
          </p:txBody>
        </p:sp>
        <p:cxnSp>
          <p:nvCxnSpPr>
            <p:cNvPr id="100" name="Straight Connector 99"/>
            <p:cNvCxnSpPr/>
            <p:nvPr/>
          </p:nvCxnSpPr>
          <p:spPr bwMode="auto">
            <a:xfrm>
              <a:off x="3604631" y="4619805"/>
              <a:ext cx="0" cy="974319"/>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1" name="Rectangle 100"/>
            <p:cNvSpPr/>
            <p:nvPr/>
          </p:nvSpPr>
          <p:spPr bwMode="auto">
            <a:xfrm rot="5400000">
              <a:off x="1073724" y="3349516"/>
              <a:ext cx="3857625" cy="155775"/>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endParaRPr>
            </a:p>
          </p:txBody>
        </p:sp>
        <p:sp>
          <p:nvSpPr>
            <p:cNvPr id="102" name="Rectangle 101"/>
            <p:cNvSpPr/>
            <p:nvPr/>
          </p:nvSpPr>
          <p:spPr>
            <a:xfrm>
              <a:off x="2523413" y="2746712"/>
              <a:ext cx="521297" cy="253916"/>
            </a:xfrm>
            <a:prstGeom prst="rect">
              <a:avLst/>
            </a:prstGeom>
          </p:spPr>
          <p:txBody>
            <a:bodyPr wrap="none">
              <a:spAutoFit/>
            </a:bodyPr>
            <a:lstStyle/>
            <a:p>
              <a:r>
                <a:rPr lang="en-US" sz="1000" b="1" dirty="0">
                  <a:solidFill>
                    <a:srgbClr val="000000"/>
                  </a:solidFill>
                </a:rPr>
                <a:t> 0.5 h </a:t>
              </a:r>
              <a:endParaRPr lang="en-US" sz="1000" dirty="0"/>
            </a:p>
          </p:txBody>
        </p:sp>
        <p:sp>
          <p:nvSpPr>
            <p:cNvPr id="103" name="Rectangle 102"/>
            <p:cNvSpPr/>
            <p:nvPr/>
          </p:nvSpPr>
          <p:spPr>
            <a:xfrm>
              <a:off x="2669576" y="3844754"/>
              <a:ext cx="325730" cy="253916"/>
            </a:xfrm>
            <a:prstGeom prst="rect">
              <a:avLst/>
            </a:prstGeom>
          </p:spPr>
          <p:txBody>
            <a:bodyPr wrap="none">
              <a:spAutoFit/>
            </a:bodyPr>
            <a:lstStyle/>
            <a:p>
              <a:pPr lvl="0"/>
              <a:r>
                <a:rPr lang="en-US" sz="1000" b="1" dirty="0">
                  <a:solidFill>
                    <a:srgbClr val="000000"/>
                  </a:solidFill>
                </a:rPr>
                <a:t>1h</a:t>
              </a:r>
            </a:p>
          </p:txBody>
        </p:sp>
        <p:sp>
          <p:nvSpPr>
            <p:cNvPr id="104" name="Rectangle 103"/>
            <p:cNvSpPr/>
            <p:nvPr/>
          </p:nvSpPr>
          <p:spPr>
            <a:xfrm rot="16200000">
              <a:off x="2161070" y="4995233"/>
              <a:ext cx="688010" cy="261610"/>
            </a:xfrm>
            <a:prstGeom prst="rect">
              <a:avLst/>
            </a:prstGeom>
          </p:spPr>
          <p:txBody>
            <a:bodyPr wrap="none">
              <a:spAutoFit/>
            </a:bodyPr>
            <a:lstStyle/>
            <a:p>
              <a:pPr lvl="0" algn="ctr"/>
              <a:r>
                <a:rPr lang="en-US" sz="1100" b="1" dirty="0">
                  <a:solidFill>
                    <a:srgbClr val="000000"/>
                  </a:solidFill>
                </a:rPr>
                <a:t>(b) </a:t>
              </a:r>
              <a:r>
                <a:rPr lang="en-US" sz="1100" b="1" dirty="0" err="1">
                  <a:solidFill>
                    <a:srgbClr val="000000"/>
                  </a:solidFill>
                </a:rPr>
                <a:t>mIgG</a:t>
              </a:r>
              <a:endParaRPr lang="en-US" sz="1100" b="1" dirty="0">
                <a:solidFill>
                  <a:srgbClr val="000000"/>
                </a:solidFill>
              </a:endParaRPr>
            </a:p>
          </p:txBody>
        </p:sp>
        <p:sp>
          <p:nvSpPr>
            <p:cNvPr id="105" name="Rectangle 104"/>
            <p:cNvSpPr/>
            <p:nvPr/>
          </p:nvSpPr>
          <p:spPr>
            <a:xfrm>
              <a:off x="2683405" y="4985211"/>
              <a:ext cx="325730" cy="253916"/>
            </a:xfrm>
            <a:prstGeom prst="rect">
              <a:avLst/>
            </a:prstGeom>
          </p:spPr>
          <p:txBody>
            <a:bodyPr wrap="none">
              <a:spAutoFit/>
            </a:bodyPr>
            <a:lstStyle/>
            <a:p>
              <a:pPr algn="ctr"/>
              <a:r>
                <a:rPr lang="en-US" sz="1000" b="1" dirty="0" smtClean="0">
                  <a:solidFill>
                    <a:srgbClr val="000000"/>
                  </a:solidFill>
                </a:rPr>
                <a:t>0h</a:t>
              </a:r>
              <a:endParaRPr lang="en-US" sz="1000" dirty="0"/>
            </a:p>
          </p:txBody>
        </p:sp>
        <p:cxnSp>
          <p:nvCxnSpPr>
            <p:cNvPr id="106" name="Straight Connector 105"/>
            <p:cNvCxnSpPr/>
            <p:nvPr/>
          </p:nvCxnSpPr>
          <p:spPr bwMode="auto">
            <a:xfrm>
              <a:off x="2632707" y="4580440"/>
              <a:ext cx="0" cy="118651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1" name="TextBox 60"/>
          <p:cNvSpPr txBox="1"/>
          <p:nvPr/>
        </p:nvSpPr>
        <p:spPr>
          <a:xfrm>
            <a:off x="1306191" y="5348068"/>
            <a:ext cx="6775993" cy="1015663"/>
          </a:xfrm>
          <a:prstGeom prst="rect">
            <a:avLst/>
          </a:prstGeom>
          <a:noFill/>
        </p:spPr>
        <p:txBody>
          <a:bodyPr wrap="square" rtlCol="0">
            <a:spAutoFit/>
          </a:bodyPr>
          <a:lstStyle/>
          <a:p>
            <a:pPr algn="just"/>
            <a:r>
              <a:rPr lang="en-US" sz="1200" b="1" dirty="0"/>
              <a:t>Figure S4. </a:t>
            </a:r>
            <a:r>
              <a:rPr lang="en-US" sz="1200" dirty="0"/>
              <a:t>E-selectin internalization in HUVEC as determined by flow cytometry. HUVEC were stimulated with TNF (100 u/ml) for 2h to increase surface expression of E-selectin [</a:t>
            </a:r>
            <a:r>
              <a:rPr lang="en-US" sz="1200" dirty="0">
                <a:hlinkClick r:id="rId6" action="ppaction://hlinkfile" tooltip="Setiadi, 2008 #11988"/>
              </a:rPr>
              <a:t>13</a:t>
            </a:r>
            <a:r>
              <a:rPr lang="en-US" sz="1200" dirty="0"/>
              <a:t>] and then were incubated with (A) anti-E-selectin or (B) control mouse-IgG1 (</a:t>
            </a:r>
            <a:r>
              <a:rPr lang="en-US" sz="1200" dirty="0" err="1"/>
              <a:t>mIgG</a:t>
            </a:r>
            <a:r>
              <a:rPr lang="en-US" sz="1200" dirty="0"/>
              <a:t>) antibody for 1h at 4°C. After washing with cold PBS, HUVEC were returned to culture and cell surface anti-E-selectin antibody was tracked at 0.5h and 1h. Cell surface E-selectin intensity fell to </a:t>
            </a:r>
            <a:r>
              <a:rPr lang="en-US" sz="1200" dirty="0" err="1"/>
              <a:t>mIgG</a:t>
            </a:r>
            <a:r>
              <a:rPr lang="en-US" sz="1200" dirty="0"/>
              <a:t> background levels by 1 hour.</a:t>
            </a:r>
            <a:r>
              <a:rPr lang="en-US" sz="1200" dirty="0" smtClean="0"/>
              <a:t>. </a:t>
            </a:r>
            <a:endParaRPr lang="en-US" sz="1200" dirty="0"/>
          </a:p>
        </p:txBody>
      </p:sp>
    </p:spTree>
    <p:extLst>
      <p:ext uri="{BB962C8B-B14F-4D97-AF65-F5344CB8AC3E}">
        <p14:creationId xmlns:p14="http://schemas.microsoft.com/office/powerpoint/2010/main" val="3101404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909</TotalTime>
  <Words>515</Words>
  <Application>Microsoft Office PowerPoint</Application>
  <PresentationFormat>On-screen Show (4:3)</PresentationFormat>
  <Paragraphs>72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Jaminet,Shou-ching (BIDMC - Pathology)</dc:creator>
  <cp:lastModifiedBy>Jaminet,Shou-ching (BIDMC - Pathology)</cp:lastModifiedBy>
  <cp:revision>25</cp:revision>
  <dcterms:created xsi:type="dcterms:W3CDTF">2006-08-16T00:00:00Z</dcterms:created>
  <dcterms:modified xsi:type="dcterms:W3CDTF">2015-07-18T20:19:47Z</dcterms:modified>
</cp:coreProperties>
</file>