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59" r:id="rId7"/>
    <p:sldId id="258" r:id="rId8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678" y="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38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32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2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0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53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61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1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4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CD1A1-8968-4DD6-972C-8FE2D9736B90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8D274-8588-441F-8236-C95EEBF8B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8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62000"/>
            <a:ext cx="484822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2903538"/>
            <a:ext cx="405765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343400"/>
            <a:ext cx="33242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9350" y="531167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S1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67622" y="2686050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S2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29350" y="4495800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8695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7674"/>
            <a:ext cx="77724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0" y="6368534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Fig. S4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5519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6007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7" y="2438400"/>
            <a:ext cx="34671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62400"/>
            <a:ext cx="77533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8397" y="454967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S5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46384" y="2438399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S6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70290" y="3731567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734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997" y="251460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S2.EV/HPs </a:t>
            </a:r>
            <a:r>
              <a:rPr lang="en-US" dirty="0"/>
              <a:t>were transfected with either </a:t>
            </a:r>
            <a:r>
              <a:rPr lang="en-US" dirty="0" err="1"/>
              <a:t>siRNA</a:t>
            </a:r>
            <a:r>
              <a:rPr lang="en-US" dirty="0"/>
              <a:t>-</a:t>
            </a:r>
            <a:r>
              <a:rPr lang="en-US" i="1" dirty="0"/>
              <a:t>SNAIL</a:t>
            </a:r>
            <a:r>
              <a:rPr lang="en-US" dirty="0"/>
              <a:t> or scrambled </a:t>
            </a:r>
            <a:r>
              <a:rPr lang="en-US" dirty="0" err="1"/>
              <a:t>siRNA</a:t>
            </a:r>
            <a:r>
              <a:rPr lang="en-US" dirty="0"/>
              <a:t> (SCR). Protein blots of EV/HP, </a:t>
            </a:r>
            <a:r>
              <a:rPr lang="en-US" dirty="0" err="1"/>
              <a:t>siRNA</a:t>
            </a:r>
            <a:r>
              <a:rPr lang="en-US" dirty="0"/>
              <a:t>-SNAIL/HP, and SCR/HP were probed for SNAIL and </a:t>
            </a:r>
            <a:r>
              <a:rPr lang="en-US" dirty="0" err="1"/>
              <a:t>reprobed</a:t>
            </a:r>
            <a:r>
              <a:rPr lang="en-US" dirty="0"/>
              <a:t> for actin.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23862" y="122813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S1. </a:t>
            </a:r>
            <a:r>
              <a:rPr lang="en-US" dirty="0"/>
              <a:t>HPs were transduced with variable amounts of HIV (0, 50, 100, 150, and 200 GEU) for 48 h. Protein blots were probed for SNAIL and the same blots were </a:t>
            </a:r>
            <a:r>
              <a:rPr lang="en-US" dirty="0" err="1"/>
              <a:t>reprobed</a:t>
            </a:r>
            <a:r>
              <a:rPr lang="en-US" dirty="0"/>
              <a:t> for VDR and actin. Gels are displayed.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235" y="348734"/>
            <a:ext cx="4302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Figure legends for Supplementary data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441235" y="3886200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S3.293T </a:t>
            </a:r>
            <a:r>
              <a:rPr lang="en-US" dirty="0"/>
              <a:t>cells were transfected with either </a:t>
            </a:r>
            <a:r>
              <a:rPr lang="en-US" i="1" dirty="0"/>
              <a:t>SNAIL</a:t>
            </a:r>
            <a:r>
              <a:rPr lang="en-US" dirty="0"/>
              <a:t> plasmid or </a:t>
            </a:r>
            <a:r>
              <a:rPr lang="en-US" dirty="0" err="1"/>
              <a:t>pcDNA</a:t>
            </a:r>
            <a:r>
              <a:rPr lang="en-US" dirty="0"/>
              <a:t>. Protein blots of C/293T, SNAIL/293T and </a:t>
            </a:r>
            <a:r>
              <a:rPr lang="en-US" dirty="0" err="1"/>
              <a:t>pcDNA</a:t>
            </a:r>
            <a:r>
              <a:rPr lang="en-US" dirty="0"/>
              <a:t>/293T cells were probed for SNAIL and </a:t>
            </a:r>
            <a:r>
              <a:rPr lang="en-US" dirty="0" err="1"/>
              <a:t>reprobed</a:t>
            </a:r>
            <a:r>
              <a:rPr lang="en-US" dirty="0"/>
              <a:t> for actin. Gels are displayed.</a:t>
            </a:r>
          </a:p>
        </p:txBody>
      </p:sp>
    </p:spTree>
    <p:extLst>
      <p:ext uri="{BB962C8B-B14F-4D97-AF65-F5344CB8AC3E}">
        <p14:creationId xmlns:p14="http://schemas.microsoft.com/office/powerpoint/2010/main" val="1424391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" y="1229360"/>
            <a:ext cx="80010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72973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Fig. S4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6538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990600"/>
            <a:ext cx="75866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S5. Control </a:t>
            </a:r>
            <a:r>
              <a:rPr lang="en-US" dirty="0"/>
              <a:t>HPs (C ) and EV/HPs were pretreated with either buffer or DA (</a:t>
            </a:r>
            <a:r>
              <a:rPr lang="en-US" dirty="0" err="1"/>
              <a:t>demethylating</a:t>
            </a:r>
            <a:r>
              <a:rPr lang="en-US" dirty="0"/>
              <a:t> agent, DA, 5 </a:t>
            </a:r>
            <a:r>
              <a:rPr lang="en-US" dirty="0" err="1"/>
              <a:t>μM</a:t>
            </a:r>
            <a:r>
              <a:rPr lang="en-US" dirty="0"/>
              <a:t>) for 48 hours at 33ºC (n=3).  In parallel sets of experiments, control HPS and EV/HPs were incubated in media containing either buffer, HDACI (SAHA) 10 </a:t>
            </a:r>
            <a:r>
              <a:rPr lang="en-US" dirty="0" err="1"/>
              <a:t>μM</a:t>
            </a:r>
            <a:r>
              <a:rPr lang="en-US" dirty="0"/>
              <a:t>), or VDA (1 </a:t>
            </a:r>
            <a:r>
              <a:rPr lang="en-US" dirty="0" err="1"/>
              <a:t>nM</a:t>
            </a:r>
            <a:r>
              <a:rPr lang="en-US" dirty="0"/>
              <a:t>) for 48 hours at 37ºC. Protein blots were probed for VDR and actin. Representative gels are displayed.</a:t>
            </a:r>
          </a:p>
        </p:txBody>
      </p:sp>
      <p:sp>
        <p:nvSpPr>
          <p:cNvPr id="6" name="Rectangle 5"/>
          <p:cNvSpPr/>
          <p:nvPr/>
        </p:nvSpPr>
        <p:spPr>
          <a:xfrm>
            <a:off x="600075" y="2971800"/>
            <a:ext cx="7553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S6.293T </a:t>
            </a:r>
            <a:r>
              <a:rPr lang="en-US" dirty="0"/>
              <a:t>cells were transfected with either </a:t>
            </a:r>
            <a:r>
              <a:rPr lang="en-US" i="1" dirty="0"/>
              <a:t>SNAIL</a:t>
            </a:r>
            <a:r>
              <a:rPr lang="en-US" dirty="0"/>
              <a:t> plasmid or </a:t>
            </a:r>
            <a:r>
              <a:rPr lang="en-US" dirty="0" err="1"/>
              <a:t>pcDNA</a:t>
            </a:r>
            <a:r>
              <a:rPr lang="en-US" dirty="0"/>
              <a:t>. Protein blots of C/293T, SNAIL/293T and </a:t>
            </a:r>
            <a:r>
              <a:rPr lang="en-US" dirty="0" err="1"/>
              <a:t>pcDNA</a:t>
            </a:r>
            <a:r>
              <a:rPr lang="en-US" dirty="0"/>
              <a:t>/293T cells were probed for SNAIL and </a:t>
            </a:r>
            <a:r>
              <a:rPr lang="en-US" dirty="0" err="1"/>
              <a:t>reprobed</a:t>
            </a:r>
            <a:r>
              <a:rPr lang="en-US" dirty="0"/>
              <a:t> for actin. Gels are displayed.</a:t>
            </a:r>
          </a:p>
        </p:txBody>
      </p:sp>
      <p:sp>
        <p:nvSpPr>
          <p:cNvPr id="7" name="Rectangle 6"/>
          <p:cNvSpPr/>
          <p:nvPr/>
        </p:nvSpPr>
        <p:spPr>
          <a:xfrm>
            <a:off x="566737" y="4748453"/>
            <a:ext cx="7586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S7. The </a:t>
            </a:r>
            <a:r>
              <a:rPr lang="en-US" i="1" dirty="0"/>
              <a:t>VDR</a:t>
            </a:r>
            <a:r>
              <a:rPr lang="en-US" dirty="0"/>
              <a:t> promoter region is shown with the putative E-boxes. The </a:t>
            </a:r>
            <a:r>
              <a:rPr lang="en-US" dirty="0" err="1"/>
              <a:t>ChIP</a:t>
            </a:r>
            <a:r>
              <a:rPr lang="en-US" dirty="0"/>
              <a:t> Q-PCR primer recognized the first E-box upstream of the start site.</a:t>
            </a:r>
          </a:p>
        </p:txBody>
      </p:sp>
    </p:spTree>
    <p:extLst>
      <p:ext uri="{BB962C8B-B14F-4D97-AF65-F5344CB8AC3E}">
        <p14:creationId xmlns:p14="http://schemas.microsoft.com/office/powerpoint/2010/main" val="967678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66800" y="505152"/>
            <a:ext cx="5029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Table 1. Gene primer sequences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Group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368097"/>
              </p:ext>
            </p:extLst>
          </p:nvPr>
        </p:nvGraphicFramePr>
        <p:xfrm>
          <a:off x="381000" y="1066800"/>
          <a:ext cx="8610600" cy="5175504"/>
        </p:xfrm>
        <a:graphic>
          <a:graphicData uri="http://schemas.openxmlformats.org/drawingml/2006/table">
            <a:tbl>
              <a:tblPr/>
              <a:tblGrid>
                <a:gridCol w="1710498"/>
                <a:gridCol w="5323513"/>
                <a:gridCol w="1576589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Primer Sequences(5’-3’)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Annealing Temp(0C)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Dnmt1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5’-ACCGCTTCTACTTCCTCGAGGCCTA-3’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5’-GTTGCAGTCCTCTGTGAACACTGTGG-3’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Snail1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5’-GGCCTAGCGAGTGGTTCTTCR -3’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5’-CCAACGCACCTGGATTAGAG -3’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HDAC-1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5’-AGACAGCTGTGGCCCTGGATAC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5’-  CGGCAGCATTCTAAGGTTCTCAA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Dnmt3b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8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5’-AATGTGAATCCAGCCAGGAAAGGC-3’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5’-ACTGGATTACACTCCAGGAACCGT-3’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VDR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 GACTTTGACCGGAACGTGCCC -3’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 CATCATGCCGATGTCCACACA -3’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VDR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(Chip)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5’-CTGCAGCAGTAACAGGTTGG-3’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5’-GCTTCAGCCTGTGTTAATCG-3’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SNAIL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(Chip)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73"/>
          <p:cNvSpPr txBox="1">
            <a:spLocks noChangeArrowheads="1"/>
          </p:cNvSpPr>
          <p:nvPr/>
        </p:nvSpPr>
        <p:spPr bwMode="auto">
          <a:xfrm>
            <a:off x="2123440" y="5562600"/>
            <a:ext cx="36580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/>
              <a:t>5’-GGCGCACCTGCTCGGGGAGTG-3’    </a:t>
            </a:r>
            <a:endParaRPr lang="en-US" dirty="0"/>
          </a:p>
          <a:p>
            <a:r>
              <a:rPr lang="en-US" dirty="0" smtClean="0"/>
              <a:t>5’-GCCGATTCGCGCAGCA-3’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65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370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NSLIJHS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Singhal, Pravin, MD</dc:creator>
  <cp:lastModifiedBy>Singhal, Pravin, MD</cp:lastModifiedBy>
  <cp:revision>15</cp:revision>
  <cp:lastPrinted>2015-07-05T12:11:57Z</cp:lastPrinted>
  <dcterms:created xsi:type="dcterms:W3CDTF">2015-07-02T17:56:32Z</dcterms:created>
  <dcterms:modified xsi:type="dcterms:W3CDTF">2015-07-06T20:11:08Z</dcterms:modified>
</cp:coreProperties>
</file>