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936" y="5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en-US" sz="2160" b="1" i="0" u="none" strike="noStrike" baseline="0" dirty="0" smtClean="0">
                <a:effectLst/>
              </a:rPr>
              <a:t>NHANES 2003-2010 Intakes</a:t>
            </a:r>
            <a:endParaRPr lang="en-US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Non-consumer</c:v>
                </c:pt>
              </c:strCache>
            </c:strRef>
          </c:tx>
          <c:spPr>
            <a:solidFill>
              <a:schemeClr val="bg1">
                <a:lumMod val="75000"/>
              </a:schemeClr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Sheet1!$A$2:$A$17</c:f>
              <c:strCache>
                <c:ptCount val="16"/>
                <c:pt idx="0">
                  <c:v>Vit. A</c:v>
                </c:pt>
                <c:pt idx="1">
                  <c:v>Vit. C</c:v>
                </c:pt>
                <c:pt idx="2">
                  <c:v>Vit D</c:v>
                </c:pt>
                <c:pt idx="3">
                  <c:v>Vit. E</c:v>
                </c:pt>
                <c:pt idx="4">
                  <c:v>Thiamin</c:v>
                </c:pt>
                <c:pt idx="5">
                  <c:v>Ribo.</c:v>
                </c:pt>
                <c:pt idx="6">
                  <c:v>Niacin</c:v>
                </c:pt>
                <c:pt idx="7">
                  <c:v>Vit. B-12</c:v>
                </c:pt>
                <c:pt idx="8">
                  <c:v>Folate</c:v>
                </c:pt>
                <c:pt idx="9">
                  <c:v>Ca</c:v>
                </c:pt>
                <c:pt idx="10">
                  <c:v>P</c:v>
                </c:pt>
                <c:pt idx="11">
                  <c:v>Mg</c:v>
                </c:pt>
                <c:pt idx="12">
                  <c:v>Fe</c:v>
                </c:pt>
                <c:pt idx="13">
                  <c:v>Zn</c:v>
                </c:pt>
                <c:pt idx="14">
                  <c:v>Cu</c:v>
                </c:pt>
                <c:pt idx="15">
                  <c:v>Se</c:v>
                </c:pt>
              </c:strCache>
            </c:strRef>
          </c:cat>
          <c:val>
            <c:numRef>
              <c:f>Sheet1!$B$2:$B$17</c:f>
              <c:numCache>
                <c:formatCode>0.00</c:formatCode>
                <c:ptCount val="16"/>
                <c:pt idx="0">
                  <c:v>16.670000000000002</c:v>
                </c:pt>
                <c:pt idx="1">
                  <c:v>10.11</c:v>
                </c:pt>
                <c:pt idx="2">
                  <c:v>75.77</c:v>
                </c:pt>
                <c:pt idx="3">
                  <c:v>63.81</c:v>
                </c:pt>
                <c:pt idx="4">
                  <c:v>3.03</c:v>
                </c:pt>
                <c:pt idx="5">
                  <c:v>2.25</c:v>
                </c:pt>
                <c:pt idx="6">
                  <c:v>1.68</c:v>
                </c:pt>
                <c:pt idx="7">
                  <c:v>3.28</c:v>
                </c:pt>
                <c:pt idx="8">
                  <c:v>2.1800000000000002</c:v>
                </c:pt>
                <c:pt idx="9">
                  <c:v>41.97</c:v>
                </c:pt>
                <c:pt idx="10">
                  <c:v>6.75</c:v>
                </c:pt>
                <c:pt idx="11">
                  <c:v>36.369999999999997</c:v>
                </c:pt>
                <c:pt idx="12">
                  <c:v>2.92</c:v>
                </c:pt>
                <c:pt idx="13">
                  <c:v>11.57</c:v>
                </c:pt>
                <c:pt idx="14">
                  <c:v>3.54</c:v>
                </c:pt>
                <c:pt idx="15">
                  <c:v>0.02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Whole apple consumer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cat>
            <c:strRef>
              <c:f>Sheet1!$A$2:$A$17</c:f>
              <c:strCache>
                <c:ptCount val="16"/>
                <c:pt idx="0">
                  <c:v>Vit. A</c:v>
                </c:pt>
                <c:pt idx="1">
                  <c:v>Vit. C</c:v>
                </c:pt>
                <c:pt idx="2">
                  <c:v>Vit D</c:v>
                </c:pt>
                <c:pt idx="3">
                  <c:v>Vit. E</c:v>
                </c:pt>
                <c:pt idx="4">
                  <c:v>Thiamin</c:v>
                </c:pt>
                <c:pt idx="5">
                  <c:v>Ribo.</c:v>
                </c:pt>
                <c:pt idx="6">
                  <c:v>Niacin</c:v>
                </c:pt>
                <c:pt idx="7">
                  <c:v>Vit. B-12</c:v>
                </c:pt>
                <c:pt idx="8">
                  <c:v>Folate</c:v>
                </c:pt>
                <c:pt idx="9">
                  <c:v>Ca</c:v>
                </c:pt>
                <c:pt idx="10">
                  <c:v>P</c:v>
                </c:pt>
                <c:pt idx="11">
                  <c:v>Mg</c:v>
                </c:pt>
                <c:pt idx="12">
                  <c:v>Fe</c:v>
                </c:pt>
                <c:pt idx="13">
                  <c:v>Zn</c:v>
                </c:pt>
                <c:pt idx="14">
                  <c:v>Cu</c:v>
                </c:pt>
                <c:pt idx="15">
                  <c:v>Se</c:v>
                </c:pt>
              </c:strCache>
            </c:strRef>
          </c:cat>
          <c:val>
            <c:numRef>
              <c:f>Sheet1!$C$2:$C$17</c:f>
              <c:numCache>
                <c:formatCode>0.00</c:formatCode>
                <c:ptCount val="16"/>
                <c:pt idx="0">
                  <c:v>4.3600000000000003</c:v>
                </c:pt>
                <c:pt idx="1">
                  <c:v>1.49</c:v>
                </c:pt>
                <c:pt idx="2">
                  <c:v>67.48</c:v>
                </c:pt>
                <c:pt idx="3">
                  <c:v>53.06</c:v>
                </c:pt>
                <c:pt idx="4">
                  <c:v>1.58</c:v>
                </c:pt>
                <c:pt idx="5">
                  <c:v>1.27</c:v>
                </c:pt>
                <c:pt idx="6">
                  <c:v>1.1499999999999999</c:v>
                </c:pt>
                <c:pt idx="7">
                  <c:v>2.39</c:v>
                </c:pt>
                <c:pt idx="8">
                  <c:v>0.97</c:v>
                </c:pt>
                <c:pt idx="9">
                  <c:v>27.42</c:v>
                </c:pt>
                <c:pt idx="10">
                  <c:v>2.64</c:v>
                </c:pt>
                <c:pt idx="11">
                  <c:v>19.98</c:v>
                </c:pt>
                <c:pt idx="12">
                  <c:v>1.99</c:v>
                </c:pt>
                <c:pt idx="13">
                  <c:v>9.6199999999999992</c:v>
                </c:pt>
                <c:pt idx="14">
                  <c:v>1.25</c:v>
                </c:pt>
                <c:pt idx="15">
                  <c:v>0.01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4984704"/>
        <c:axId val="54986624"/>
      </c:barChart>
      <c:catAx>
        <c:axId val="549847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54986624"/>
        <c:crosses val="autoZero"/>
        <c:auto val="1"/>
        <c:lblAlgn val="ctr"/>
        <c:lblOffset val="100"/>
        <c:noMultiLvlLbl val="0"/>
      </c:catAx>
      <c:valAx>
        <c:axId val="54986624"/>
        <c:scaling>
          <c:orientation val="minMax"/>
          <c:max val="10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Percentage below EAR, %</a:t>
                </a:r>
              </a:p>
            </c:rich>
          </c:tx>
          <c:layout/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5498470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sz="16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800">
          <a:latin typeface="Times New Roman" panose="02020603050405020304" pitchFamily="18" charset="0"/>
          <a:cs typeface="Times New Roman" panose="02020603050405020304" pitchFamily="18" charset="0"/>
        </a:defRPr>
      </a:pPr>
      <a:endParaRPr lang="en-US"/>
    </a:p>
  </c:txPr>
  <c:externalData r:id="rId2">
    <c:autoUpdate val="0"/>
  </c:externalData>
  <c:userShapes r:id="rId3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0.57351</cdr:x>
      <cdr:y>0.75923</cdr:y>
    </cdr:from>
    <cdr:to>
      <cdr:x>0.60998</cdr:x>
      <cdr:y>0.84083</cdr:y>
    </cdr:to>
    <cdr:sp macro="" textlink="">
      <cdr:nvSpPr>
        <cdr:cNvPr id="2" name="TextBox 11"/>
        <cdr:cNvSpPr txBox="1"/>
      </cdr:nvSpPr>
      <cdr:spPr>
        <a:xfrm xmlns:a="http://schemas.openxmlformats.org/drawingml/2006/main">
          <a:off x="4719774" y="3436243"/>
          <a:ext cx="300134" cy="369318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 smtClean="0"/>
            <a:t>*</a:t>
          </a:r>
          <a:endParaRPr lang="en-US" dirty="0"/>
        </a:p>
      </cdr:txBody>
    </cdr:sp>
  </cdr:relSizeAnchor>
  <cdr:relSizeAnchor xmlns:cdr="http://schemas.openxmlformats.org/drawingml/2006/chartDrawing">
    <cdr:from>
      <cdr:x>0.64774</cdr:x>
      <cdr:y>0.76072</cdr:y>
    </cdr:from>
    <cdr:to>
      <cdr:x>0.6842</cdr:x>
      <cdr:y>0.84233</cdr:y>
    </cdr:to>
    <cdr:sp macro="" textlink="">
      <cdr:nvSpPr>
        <cdr:cNvPr id="4" name="TextBox 11"/>
        <cdr:cNvSpPr txBox="1"/>
      </cdr:nvSpPr>
      <cdr:spPr>
        <a:xfrm xmlns:a="http://schemas.openxmlformats.org/drawingml/2006/main">
          <a:off x="5330661" y="3442982"/>
          <a:ext cx="300051" cy="36936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 smtClean="0"/>
            <a:t>*</a:t>
          </a:r>
          <a:endParaRPr lang="en-US" dirty="0"/>
        </a:p>
      </cdr:txBody>
    </cdr:sp>
  </cdr:relSizeAnchor>
  <cdr:relSizeAnchor xmlns:cdr="http://schemas.openxmlformats.org/drawingml/2006/chartDrawing">
    <cdr:from>
      <cdr:x>0.535</cdr:x>
      <cdr:y>0.61951</cdr:y>
    </cdr:from>
    <cdr:to>
      <cdr:x>0.57146</cdr:x>
      <cdr:y>0.70111</cdr:y>
    </cdr:to>
    <cdr:sp macro="" textlink="">
      <cdr:nvSpPr>
        <cdr:cNvPr id="6" name="TextBox 11"/>
        <cdr:cNvSpPr txBox="1"/>
      </cdr:nvSpPr>
      <cdr:spPr>
        <a:xfrm xmlns:a="http://schemas.openxmlformats.org/drawingml/2006/main">
          <a:off x="4402873" y="2803892"/>
          <a:ext cx="300052" cy="369318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 smtClean="0"/>
            <a:t>*</a:t>
          </a:r>
          <a:endParaRPr lang="en-US" dirty="0"/>
        </a:p>
      </cdr:txBody>
    </cdr:sp>
  </cdr:relSizeAnchor>
  <cdr:relSizeAnchor xmlns:cdr="http://schemas.openxmlformats.org/drawingml/2006/chartDrawing">
    <cdr:from>
      <cdr:x>0.30702</cdr:x>
      <cdr:y>0.76072</cdr:y>
    </cdr:from>
    <cdr:to>
      <cdr:x>0.34349</cdr:x>
      <cdr:y>0.84233</cdr:y>
    </cdr:to>
    <cdr:sp macro="" textlink="">
      <cdr:nvSpPr>
        <cdr:cNvPr id="8" name="TextBox 11"/>
        <cdr:cNvSpPr txBox="1"/>
      </cdr:nvSpPr>
      <cdr:spPr>
        <a:xfrm xmlns:a="http://schemas.openxmlformats.org/drawingml/2006/main">
          <a:off x="2526617" y="3442982"/>
          <a:ext cx="300133" cy="36936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 smtClean="0"/>
            <a:t>*</a:t>
          </a:r>
          <a:endParaRPr lang="en-US" dirty="0"/>
        </a:p>
      </cdr:txBody>
    </cdr:sp>
  </cdr:relSizeAnchor>
  <cdr:relSizeAnchor xmlns:cdr="http://schemas.openxmlformats.org/drawingml/2006/chartDrawing">
    <cdr:from>
      <cdr:x>0.51292</cdr:x>
      <cdr:y>0.13207</cdr:y>
    </cdr:from>
    <cdr:to>
      <cdr:x>0.67284</cdr:x>
      <cdr:y>0.19327</cdr:y>
    </cdr:to>
    <cdr:sp macro="" textlink="">
      <cdr:nvSpPr>
        <cdr:cNvPr id="7" name="TextBox 2"/>
        <cdr:cNvSpPr txBox="1"/>
      </cdr:nvSpPr>
      <cdr:spPr>
        <a:xfrm xmlns:a="http://schemas.openxmlformats.org/drawingml/2006/main">
          <a:off x="4221148" y="597730"/>
          <a:ext cx="1316052" cy="276999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* p&lt;0.001</a:t>
          </a:r>
          <a:endParaRPr lang="en-US" sz="1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5D24B-F7C2-48F2-B88A-BB67FC8F4AAA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584EF-8D4F-4BB9-848E-5F8B9E945F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949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5D24B-F7C2-48F2-B88A-BB67FC8F4AAA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584EF-8D4F-4BB9-848E-5F8B9E945F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111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5D24B-F7C2-48F2-B88A-BB67FC8F4AAA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584EF-8D4F-4BB9-848E-5F8B9E945F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0502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5D24B-F7C2-48F2-B88A-BB67FC8F4AAA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584EF-8D4F-4BB9-848E-5F8B9E945F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1506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5D24B-F7C2-48F2-B88A-BB67FC8F4AAA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584EF-8D4F-4BB9-848E-5F8B9E945F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252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5D24B-F7C2-48F2-B88A-BB67FC8F4AAA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584EF-8D4F-4BB9-848E-5F8B9E945F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639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5D24B-F7C2-48F2-B88A-BB67FC8F4AAA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584EF-8D4F-4BB9-848E-5F8B9E945F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615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5D24B-F7C2-48F2-B88A-BB67FC8F4AAA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584EF-8D4F-4BB9-848E-5F8B9E945F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644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5D24B-F7C2-48F2-B88A-BB67FC8F4AAA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584EF-8D4F-4BB9-848E-5F8B9E945F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343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5D24B-F7C2-48F2-B88A-BB67FC8F4AAA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584EF-8D4F-4BB9-848E-5F8B9E945F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31526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45D24B-F7C2-48F2-B88A-BB67FC8F4AAA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1584EF-8D4F-4BB9-848E-5F8B9E945F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461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45D24B-F7C2-48F2-B88A-BB67FC8F4AAA}" type="datetimeFigureOut">
              <a:rPr lang="en-US" smtClean="0"/>
              <a:t>9/8/2014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1584EF-8D4F-4BB9-848E-5F8B9E945F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1152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51731605"/>
              </p:ext>
            </p:extLst>
          </p:nvPr>
        </p:nvGraphicFramePr>
        <p:xfrm>
          <a:off x="457200" y="1336400"/>
          <a:ext cx="8253813" cy="45543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364432" y="5940944"/>
            <a:ext cx="8116678" cy="263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Supplementa</a:t>
            </a:r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 </a:t>
            </a:r>
            <a:r>
              <a:rPr lang="en-US" sz="1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sz="11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1c. </a:t>
            </a:r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Percentage of children with usual intakes not meeting recommendations by </a:t>
            </a:r>
            <a:r>
              <a:rPr lang="en-US" sz="1100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whole apple consumption</a:t>
            </a:r>
            <a:endParaRPr lang="en-US" sz="11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84143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31</Words>
  <Application>Microsoft Office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Baylor College of Medicine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Briones, Lori Diane</dc:creator>
  <cp:lastModifiedBy>Briones, Lori Diane</cp:lastModifiedBy>
  <cp:revision>2</cp:revision>
  <dcterms:created xsi:type="dcterms:W3CDTF">2014-09-08T14:32:14Z</dcterms:created>
  <dcterms:modified xsi:type="dcterms:W3CDTF">2014-09-08T14:35:22Z</dcterms:modified>
</cp:coreProperties>
</file>