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30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7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4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9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32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5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99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8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59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5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6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2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0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69338" y="27357"/>
            <a:ext cx="4191323" cy="9048223"/>
            <a:chOff x="1166123" y="45142"/>
            <a:chExt cx="4191323" cy="9802242"/>
          </a:xfrm>
        </p:grpSpPr>
        <p:sp>
          <p:nvSpPr>
            <p:cNvPr id="5" name="Rectangle 4"/>
            <p:cNvSpPr/>
            <p:nvPr/>
          </p:nvSpPr>
          <p:spPr>
            <a:xfrm>
              <a:off x="4441533" y="1202269"/>
              <a:ext cx="425432" cy="156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141" r="66823"/>
            <a:stretch/>
          </p:blipFill>
          <p:spPr>
            <a:xfrm>
              <a:off x="1166123" y="88252"/>
              <a:ext cx="1872843" cy="9759132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0" t="14126" r="72924" b="-1"/>
            <a:stretch/>
          </p:blipFill>
          <p:spPr>
            <a:xfrm>
              <a:off x="3029051" y="520944"/>
              <a:ext cx="191162" cy="932644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78" t="14125" r="37861"/>
            <a:stretch/>
          </p:blipFill>
          <p:spPr>
            <a:xfrm>
              <a:off x="3220213" y="520944"/>
              <a:ext cx="2137233" cy="932644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166123" y="150412"/>
              <a:ext cx="424092" cy="372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497981" y="45142"/>
              <a:ext cx="453883" cy="4678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6" t="1158" r="76279" b="86191"/>
          <a:stretch/>
        </p:blipFill>
        <p:spPr>
          <a:xfrm>
            <a:off x="692696" y="827584"/>
            <a:ext cx="1401626" cy="19700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0872" y="138148"/>
            <a:ext cx="870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S5_Fig.</a:t>
            </a:r>
            <a:endParaRPr lang="en-US" sz="1600" b="1" dirty="0"/>
          </a:p>
        </p:txBody>
      </p:sp>
      <p:sp>
        <p:nvSpPr>
          <p:cNvPr id="2" name="Rectangle 1"/>
          <p:cNvSpPr/>
          <p:nvPr/>
        </p:nvSpPr>
        <p:spPr>
          <a:xfrm>
            <a:off x="160872" y="3635896"/>
            <a:ext cx="243284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Distinct </a:t>
            </a:r>
            <a:r>
              <a:rPr lang="en-US" sz="1200" b="1" dirty="0"/>
              <a:t>plasma protein corona composition on the two different SPIONs. </a:t>
            </a:r>
            <a:r>
              <a:rPr lang="en-US" sz="1200" dirty="0"/>
              <a:t>Gene ontology (GO) enrichment analysis of CSNP corona-specific, </a:t>
            </a:r>
            <a:r>
              <a:rPr lang="en-US" sz="1200" dirty="0" err="1"/>
              <a:t>nanomag</a:t>
            </a:r>
            <a:r>
              <a:rPr lang="en-US" sz="1200" dirty="0"/>
              <a:t>®-D-</a:t>
            </a:r>
            <a:r>
              <a:rPr lang="en-US" sz="1200" dirty="0" err="1"/>
              <a:t>spio</a:t>
            </a:r>
            <a:r>
              <a:rPr lang="en-US" sz="1200" dirty="0"/>
              <a:t> corona-specific and plasma-specific proteins based both on statistical analyses (see Table S2) and on clustering (see Figure 4). Overrepresented GO categories related to each ‘signature’ (cf. Table S5-S6) were hierarchically clustered. GO category branches are indicated as BP (Biological Process), MF (Molecular Function) and CC (Cellular Component). Cluster 1 proteins (</a:t>
            </a:r>
            <a:r>
              <a:rPr lang="en-US" sz="1200" dirty="0" err="1"/>
              <a:t>nanomag</a:t>
            </a:r>
            <a:r>
              <a:rPr lang="en-US" sz="1200" dirty="0"/>
              <a:t>®-D-</a:t>
            </a:r>
            <a:r>
              <a:rPr lang="en-US" sz="1200" dirty="0" err="1"/>
              <a:t>spio</a:t>
            </a:r>
            <a:r>
              <a:rPr lang="en-US" sz="1200" dirty="0"/>
              <a:t> enriched) are specifically enriched for GO ‘cell activation’ and GO ‘coagulation’, Cluster 2 (CSNP enriched) for GO ‘fibrinogen complex’ and GO ‘lipid biosynthetic process’, and Cluster 5 (CSNP) for GO ‘regulation of coagulation’, GO ‘heparin binding’ and GO ‘regulation of fibrinolysis’.</a:t>
            </a:r>
          </a:p>
        </p:txBody>
      </p:sp>
    </p:spTree>
    <p:extLst>
      <p:ext uri="{BB962C8B-B14F-4D97-AF65-F5344CB8AC3E}">
        <p14:creationId xmlns:p14="http://schemas.microsoft.com/office/powerpoint/2010/main" val="396262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157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Karolinska Institutet, IMM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Fadeel, Bengt</dc:creator>
  <cp:lastModifiedBy>Fadeel, Bengt </cp:lastModifiedBy>
  <cp:revision>14</cp:revision>
  <cp:lastPrinted>2014-07-10T14:18:30Z</cp:lastPrinted>
  <dcterms:created xsi:type="dcterms:W3CDTF">2014-07-07T17:13:11Z</dcterms:created>
  <dcterms:modified xsi:type="dcterms:W3CDTF">2015-09-05T12:22:36Z</dcterms:modified>
</cp:coreProperties>
</file>