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7" r:id="rId2"/>
    <p:sldId id="269" r:id="rId3"/>
    <p:sldId id="268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보통 스타일 4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6" autoAdjust="0"/>
    <p:restoredTop sz="98148" autoAdjust="0"/>
  </p:normalViewPr>
  <p:slideViewPr>
    <p:cSldViewPr>
      <p:cViewPr varScale="1">
        <p:scale>
          <a:sx n="112" d="100"/>
          <a:sy n="112" d="100"/>
        </p:scale>
        <p:origin x="158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110DD-F420-42FC-BDE5-F33E8A998162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4BD1E-D73C-43D9-9F4B-F14B674E4E7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30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3A34-21B0-4A70-9BAF-07D4274719BE}" type="datetimeFigureOut">
              <a:rPr lang="ko-KR" altLang="en-US" smtClean="0"/>
              <a:pPr/>
              <a:t>2015-03-11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70EC9-FCDA-4AE3-9363-7DB25F69724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2638192"/>
            <a:ext cx="3529890" cy="117663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593" y="1729335"/>
            <a:ext cx="2389839" cy="475529"/>
          </a:xfrm>
          <a:prstGeom prst="rect">
            <a:avLst/>
          </a:prstGeom>
        </p:spPr>
      </p:pic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048238"/>
              </p:ext>
            </p:extLst>
          </p:nvPr>
        </p:nvGraphicFramePr>
        <p:xfrm>
          <a:off x="395536" y="980728"/>
          <a:ext cx="8136904" cy="46085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9506"/>
                <a:gridCol w="6887398"/>
              </a:tblGrid>
              <a:tr h="15361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p-</a:t>
                      </a:r>
                      <a:r>
                        <a:rPr lang="en-US" altLang="ko-KR" dirty="0" err="1" smtClean="0"/>
                        <a:t>Src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5361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c-</a:t>
                      </a:r>
                      <a:r>
                        <a:rPr lang="en-US" altLang="ko-KR" dirty="0" err="1" smtClean="0"/>
                        <a:t>Src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5361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Actin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직사각형 5"/>
          <p:cNvSpPr/>
          <p:nvPr/>
        </p:nvSpPr>
        <p:spPr>
          <a:xfrm>
            <a:off x="7020272" y="1917487"/>
            <a:ext cx="1224136" cy="2396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237855" y="3168913"/>
            <a:ext cx="1224136" cy="2396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12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Fig.1 (A)</a:t>
            </a:r>
            <a:endParaRPr lang="ko-KR" altLang="en-US" sz="2000" b="1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1044717"/>
            <a:ext cx="1676545" cy="142049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8225" y="1056910"/>
            <a:ext cx="2712955" cy="140829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1692" y="4207556"/>
            <a:ext cx="2176461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41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711432"/>
              </p:ext>
            </p:extLst>
          </p:nvPr>
        </p:nvGraphicFramePr>
        <p:xfrm>
          <a:off x="395536" y="980728"/>
          <a:ext cx="7704856" cy="30723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3161"/>
                <a:gridCol w="6521695"/>
              </a:tblGrid>
              <a:tr h="153617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HNE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53617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err="1" smtClean="0"/>
                        <a:t>Src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0"/>
            <a:ext cx="12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Fig.1 (B)</a:t>
            </a:r>
            <a:endParaRPr lang="ko-KR" altLang="en-US" sz="2000" b="1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513" y="1052736"/>
            <a:ext cx="1804572" cy="1432684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2564904"/>
            <a:ext cx="2164268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22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81861"/>
              </p:ext>
            </p:extLst>
          </p:nvPr>
        </p:nvGraphicFramePr>
        <p:xfrm>
          <a:off x="323528" y="666192"/>
          <a:ext cx="8064896" cy="6048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3456384"/>
                <a:gridCol w="576064"/>
                <a:gridCol w="3456384"/>
              </a:tblGrid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</a:t>
                      </a:r>
                      <a:r>
                        <a:rPr lang="en-US" altLang="ko-KR" sz="1100" dirty="0" err="1" smtClean="0"/>
                        <a:t>src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src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p-p38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p38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</a:t>
                      </a:r>
                      <a:r>
                        <a:rPr lang="en-US" altLang="ko-KR" sz="1100" dirty="0" err="1" smtClean="0"/>
                        <a:t>Erk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Erk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p-JNK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JNK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Actin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12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Fig.3 (A)</a:t>
            </a:r>
            <a:endParaRPr lang="ko-KR" altLang="en-US" sz="20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113" y="720888"/>
            <a:ext cx="1005927" cy="114614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9114" y="1991708"/>
            <a:ext cx="1810669" cy="97544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6002" y="3112640"/>
            <a:ext cx="1786283" cy="104860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704" y="4297802"/>
            <a:ext cx="1219306" cy="1188823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7704" y="5641150"/>
            <a:ext cx="1152244" cy="841321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8102" y="751370"/>
            <a:ext cx="1133954" cy="1085182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3240" y="1991708"/>
            <a:ext cx="1920406" cy="938865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8272" y="3313826"/>
            <a:ext cx="1469263" cy="847417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75333" y="4358767"/>
            <a:ext cx="1335140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769300"/>
              </p:ext>
            </p:extLst>
          </p:nvPr>
        </p:nvGraphicFramePr>
        <p:xfrm>
          <a:off x="323528" y="692696"/>
          <a:ext cx="8064896" cy="6048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3456384"/>
                <a:gridCol w="576064"/>
                <a:gridCol w="3456384"/>
              </a:tblGrid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</a:t>
                      </a:r>
                      <a:r>
                        <a:rPr lang="en-US" altLang="ko-KR" sz="1100" dirty="0" err="1" smtClean="0"/>
                        <a:t>src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src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p-p38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p38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</a:t>
                      </a:r>
                      <a:r>
                        <a:rPr lang="en-US" altLang="ko-KR" sz="1100" dirty="0" err="1" smtClean="0"/>
                        <a:t>Erk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err="1" smtClean="0"/>
                        <a:t>Erk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p-JNK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JNK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  <a:tr h="120973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dirty="0" smtClean="0"/>
                        <a:t>Actin</a:t>
                      </a:r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12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Fig.3 (B)</a:t>
            </a:r>
            <a:endParaRPr lang="ko-KR" altLang="en-US" sz="2000" b="1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08" y="1098180"/>
            <a:ext cx="2761727" cy="506012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28" y="2028134"/>
            <a:ext cx="3316511" cy="85961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822" y="3311687"/>
            <a:ext cx="2816596" cy="1012024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5876" y="4408531"/>
            <a:ext cx="2304488" cy="108518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2565" y="5661248"/>
            <a:ext cx="2091109" cy="80474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0072" y="980771"/>
            <a:ext cx="2975106" cy="615749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6871" y="2268153"/>
            <a:ext cx="2621507" cy="59746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92779" y="3311687"/>
            <a:ext cx="2895851" cy="865707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55380" y="4371952"/>
            <a:ext cx="2304488" cy="112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15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Fig.4 (A)</a:t>
            </a:r>
            <a:endParaRPr lang="ko-KR" altLang="en-US" sz="2000" b="1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331378"/>
              </p:ext>
            </p:extLst>
          </p:nvPr>
        </p:nvGraphicFramePr>
        <p:xfrm>
          <a:off x="251520" y="692696"/>
          <a:ext cx="7056784" cy="43924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/>
                <a:gridCol w="6048672"/>
              </a:tblGrid>
              <a:tr h="145073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p-c-Jun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708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c-Jun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708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TFIIB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405" y="870351"/>
            <a:ext cx="3103133" cy="1225402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721" y="2204864"/>
            <a:ext cx="2810500" cy="121930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8405" y="3717032"/>
            <a:ext cx="2761727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Fig.4 (C)</a:t>
            </a:r>
            <a:endParaRPr lang="ko-KR" altLang="en-US" sz="2000" b="1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374138"/>
              </p:ext>
            </p:extLst>
          </p:nvPr>
        </p:nvGraphicFramePr>
        <p:xfrm>
          <a:off x="1043608" y="1340768"/>
          <a:ext cx="3600399" cy="180019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00133"/>
                <a:gridCol w="1200133"/>
                <a:gridCol w="1200133"/>
              </a:tblGrid>
              <a:tr h="3000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Control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vehicle</a:t>
                      </a:r>
                      <a:endParaRPr lang="en-US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Dasatinib </a:t>
                      </a:r>
                      <a:endParaRPr 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0003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>
                          <a:effectLst/>
                        </a:rPr>
                        <a:t>1.66</a:t>
                      </a:r>
                      <a:endParaRPr lang="en-US" altLang="ko-KR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 dirty="0">
                          <a:effectLst/>
                        </a:rPr>
                        <a:t>4.97</a:t>
                      </a:r>
                      <a:endParaRPr lang="en-US" altLang="ko-K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 dirty="0">
                          <a:effectLst/>
                        </a:rPr>
                        <a:t>1.55</a:t>
                      </a:r>
                      <a:endParaRPr lang="en-US" altLang="ko-K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0003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>
                          <a:effectLst/>
                        </a:rPr>
                        <a:t>1.32</a:t>
                      </a:r>
                      <a:endParaRPr lang="en-US" altLang="ko-KR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>
                          <a:effectLst/>
                        </a:rPr>
                        <a:t>3.75</a:t>
                      </a:r>
                      <a:endParaRPr lang="en-US" altLang="ko-KR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 dirty="0">
                          <a:effectLst/>
                        </a:rPr>
                        <a:t>1.10</a:t>
                      </a:r>
                      <a:endParaRPr lang="en-US" altLang="ko-K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0003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>
                          <a:effectLst/>
                        </a:rPr>
                        <a:t>1.44</a:t>
                      </a:r>
                      <a:endParaRPr lang="en-US" altLang="ko-KR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>
                          <a:effectLst/>
                        </a:rPr>
                        <a:t>12.14</a:t>
                      </a:r>
                      <a:endParaRPr lang="en-US" altLang="ko-KR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 dirty="0">
                          <a:effectLst/>
                        </a:rPr>
                        <a:t>3.42</a:t>
                      </a:r>
                      <a:endParaRPr lang="en-US" altLang="ko-K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00033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>
                          <a:effectLst/>
                        </a:rPr>
                        <a:t>1.32</a:t>
                      </a:r>
                      <a:endParaRPr lang="en-US" altLang="ko-KR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</a:rPr>
                        <a:t> </a:t>
                      </a:r>
                      <a:endParaRPr lang="ko-KR" alt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 dirty="0">
                          <a:effectLst/>
                        </a:rPr>
                        <a:t>2.21</a:t>
                      </a:r>
                      <a:endParaRPr lang="en-US" altLang="ko-K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00033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</a:rPr>
                        <a:t> </a:t>
                      </a:r>
                      <a:endParaRPr lang="ko-KR" alt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000" u="none" strike="noStrike">
                          <a:effectLst/>
                        </a:rPr>
                        <a:t> </a:t>
                      </a:r>
                      <a:endParaRPr lang="ko-KR" altLang="en-US" sz="10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u="none" strike="noStrike" dirty="0">
                          <a:effectLst/>
                        </a:rPr>
                        <a:t>1.10</a:t>
                      </a:r>
                      <a:endParaRPr lang="en-US" altLang="ko-KR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03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0617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/>
              <a:t>Fig.5 (A),(B),(C)</a:t>
            </a:r>
            <a:endParaRPr lang="ko-KR" altLang="en-US" sz="2000" b="1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134589"/>
              </p:ext>
            </p:extLst>
          </p:nvPr>
        </p:nvGraphicFramePr>
        <p:xfrm>
          <a:off x="179512" y="620688"/>
          <a:ext cx="8640960" cy="56886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/>
                <a:gridCol w="3672408"/>
                <a:gridCol w="648072"/>
                <a:gridCol w="3672408"/>
              </a:tblGrid>
              <a:tr h="189621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COX-2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Actin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896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COX-2</a:t>
                      </a:r>
                      <a:endParaRPr lang="ko-KR" altLang="en-US" sz="1200" dirty="0" smtClean="0"/>
                    </a:p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Actin</a:t>
                      </a:r>
                      <a:endParaRPr lang="ko-KR" altLang="en-US" sz="1200" dirty="0" smtClean="0"/>
                    </a:p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8962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COX-2</a:t>
                      </a:r>
                      <a:endParaRPr lang="ko-KR" altLang="en-US" sz="1200" dirty="0" smtClean="0"/>
                    </a:p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Actin</a:t>
                      </a:r>
                      <a:endParaRPr lang="ko-KR" altLang="en-US" sz="1200" dirty="0" smtClean="0"/>
                    </a:p>
                    <a:p>
                      <a:pPr algn="ctr" latinLnBrk="1"/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994" y="943825"/>
            <a:ext cx="2926334" cy="120101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269" y="964316"/>
            <a:ext cx="3017782" cy="107908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485" y="2780466"/>
            <a:ext cx="3090940" cy="125588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914" y="2995944"/>
            <a:ext cx="1420491" cy="71329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600" y="4941168"/>
            <a:ext cx="3011685" cy="109127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3702" y="4797152"/>
            <a:ext cx="2548349" cy="107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2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3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1559</TotalTime>
  <Words>79</Words>
  <Application>Microsoft Office PowerPoint</Application>
  <PresentationFormat>화면 슬라이드 쇼(4:3)</PresentationFormat>
  <Paragraphs>57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Arial Unicode MS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legends</dc:title>
  <dc:creator>장은지</dc:creator>
  <cp:lastModifiedBy>Chung</cp:lastModifiedBy>
  <cp:revision>151</cp:revision>
  <dcterms:created xsi:type="dcterms:W3CDTF">2013-01-19T01:56:43Z</dcterms:created>
  <dcterms:modified xsi:type="dcterms:W3CDTF">2015-03-11T00:42:23Z</dcterms:modified>
</cp:coreProperties>
</file>