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71" r:id="rId3"/>
    <p:sldId id="275" r:id="rId4"/>
    <p:sldId id="257" r:id="rId5"/>
    <p:sldId id="277" r:id="rId6"/>
    <p:sldId id="265" r:id="rId7"/>
    <p:sldId id="273" r:id="rId8"/>
    <p:sldId id="276" r:id="rId9"/>
    <p:sldId id="274" r:id="rId10"/>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135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07" autoAdjust="0"/>
    <p:restoredTop sz="86848" autoAdjust="0"/>
  </p:normalViewPr>
  <p:slideViewPr>
    <p:cSldViewPr snapToGrid="0" snapToObjects="1">
      <p:cViewPr>
        <p:scale>
          <a:sx n="130" d="100"/>
          <a:sy n="130" d="100"/>
        </p:scale>
        <p:origin x="-2456" y="-80"/>
      </p:cViewPr>
      <p:guideLst>
        <p:guide orient="horz" pos="3003"/>
        <p:guide/>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antoniomanzaneda:ANTONIO%20DATA:POSDOC:Marie%20Curie:Brachypodium%20Project:DATA%20BASE:General:DTExp:RAW%20DTEdata.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3"/>
          <c:order val="0"/>
          <c:tx>
            <c:v>well watered</c:v>
          </c:tx>
          <c:spPr>
            <a:ln>
              <a:solidFill>
                <a:srgbClr val="0000FF"/>
              </a:solidFill>
            </a:ln>
          </c:spPr>
          <c:marker>
            <c:symbol val="circle"/>
            <c:size val="5"/>
            <c:spPr>
              <a:solidFill>
                <a:srgbClr val="0000FF"/>
              </a:solidFill>
              <a:ln>
                <a:solidFill>
                  <a:schemeClr val="tx1"/>
                </a:solidFill>
              </a:ln>
            </c:spPr>
          </c:marker>
          <c:errBars>
            <c:errDir val="y"/>
            <c:errBarType val="both"/>
            <c:errValType val="cust"/>
            <c:noEndCap val="1"/>
            <c:plus>
              <c:numRef>
                <c:f>MOISTURE!$L$14:$L$21</c:f>
                <c:numCache>
                  <c:formatCode>General</c:formatCode>
                  <c:ptCount val="8"/>
                  <c:pt idx="0">
                    <c:v>2.57737408</c:v>
                  </c:pt>
                  <c:pt idx="1">
                    <c:v>2.48567323</c:v>
                  </c:pt>
                  <c:pt idx="2">
                    <c:v>3.156625679999999</c:v>
                  </c:pt>
                  <c:pt idx="3">
                    <c:v>2.06101137</c:v>
                  </c:pt>
                  <c:pt idx="4">
                    <c:v>4.32367858</c:v>
                  </c:pt>
                  <c:pt idx="5">
                    <c:v>3.71261123</c:v>
                  </c:pt>
                  <c:pt idx="6">
                    <c:v>4.19927715</c:v>
                  </c:pt>
                  <c:pt idx="7">
                    <c:v>3.71261123</c:v>
                  </c:pt>
                </c:numCache>
              </c:numRef>
            </c:plus>
            <c:minus>
              <c:numRef>
                <c:f>MOISTURE!$L$14:$L$21</c:f>
                <c:numCache>
                  <c:formatCode>General</c:formatCode>
                  <c:ptCount val="8"/>
                  <c:pt idx="0">
                    <c:v>2.57737408</c:v>
                  </c:pt>
                  <c:pt idx="1">
                    <c:v>2.48567323</c:v>
                  </c:pt>
                  <c:pt idx="2">
                    <c:v>3.156625679999999</c:v>
                  </c:pt>
                  <c:pt idx="3">
                    <c:v>2.06101137</c:v>
                  </c:pt>
                  <c:pt idx="4">
                    <c:v>4.32367858</c:v>
                  </c:pt>
                  <c:pt idx="5">
                    <c:v>3.71261123</c:v>
                  </c:pt>
                  <c:pt idx="6">
                    <c:v>4.19927715</c:v>
                  </c:pt>
                  <c:pt idx="7">
                    <c:v>3.71261123</c:v>
                  </c:pt>
                </c:numCache>
              </c:numRef>
            </c:minus>
          </c:errBars>
          <c:cat>
            <c:numRef>
              <c:f>MOISTURE!$G$13:$G$21</c:f>
              <c:numCache>
                <c:formatCode>m/d/yy</c:formatCode>
                <c:ptCount val="9"/>
                <c:pt idx="0">
                  <c:v>38486.0</c:v>
                </c:pt>
                <c:pt idx="1">
                  <c:v>38489.0</c:v>
                </c:pt>
                <c:pt idx="2">
                  <c:v>38493.0</c:v>
                </c:pt>
                <c:pt idx="3">
                  <c:v>38500.0</c:v>
                </c:pt>
                <c:pt idx="4">
                  <c:v>38507.0</c:v>
                </c:pt>
                <c:pt idx="5">
                  <c:v>38514.0</c:v>
                </c:pt>
                <c:pt idx="6">
                  <c:v>38522.0</c:v>
                </c:pt>
                <c:pt idx="7">
                  <c:v>38538.0</c:v>
                </c:pt>
                <c:pt idx="8">
                  <c:v>38548.0</c:v>
                </c:pt>
              </c:numCache>
            </c:numRef>
          </c:cat>
          <c:val>
            <c:numRef>
              <c:f>MOISTURE!$J$13:$J$21</c:f>
              <c:numCache>
                <c:formatCode>General</c:formatCode>
                <c:ptCount val="9"/>
                <c:pt idx="0">
                  <c:v>100.0</c:v>
                </c:pt>
                <c:pt idx="1">
                  <c:v>86.5</c:v>
                </c:pt>
                <c:pt idx="2">
                  <c:v>89.0</c:v>
                </c:pt>
                <c:pt idx="3">
                  <c:v>62.5</c:v>
                </c:pt>
                <c:pt idx="4">
                  <c:v>69.62499999999998</c:v>
                </c:pt>
                <c:pt idx="5">
                  <c:v>73.12499999999998</c:v>
                </c:pt>
                <c:pt idx="6">
                  <c:v>84.0</c:v>
                </c:pt>
                <c:pt idx="7">
                  <c:v>76.25</c:v>
                </c:pt>
                <c:pt idx="8">
                  <c:v>85.62499999999998</c:v>
                </c:pt>
              </c:numCache>
            </c:numRef>
          </c:val>
          <c:smooth val="0"/>
        </c:ser>
        <c:ser>
          <c:idx val="0"/>
          <c:order val="1"/>
          <c:tx>
            <c:v>drought treatmet</c:v>
          </c:tx>
          <c:spPr>
            <a:ln>
              <a:solidFill>
                <a:srgbClr val="FF0000"/>
              </a:solidFill>
            </a:ln>
          </c:spPr>
          <c:marker>
            <c:symbol val="triangle"/>
            <c:size val="5"/>
            <c:spPr>
              <a:solidFill>
                <a:srgbClr val="FF0000"/>
              </a:solidFill>
              <a:ln>
                <a:solidFill>
                  <a:srgbClr val="FF0000"/>
                </a:solidFill>
              </a:ln>
            </c:spPr>
          </c:marker>
          <c:errBars>
            <c:errDir val="y"/>
            <c:errBarType val="both"/>
            <c:errValType val="cust"/>
            <c:noEndCap val="1"/>
            <c:plus>
              <c:numRef>
                <c:f>MOISTURE!$K$14:$K$21</c:f>
                <c:numCache>
                  <c:formatCode>General</c:formatCode>
                  <c:ptCount val="8"/>
                  <c:pt idx="0">
                    <c:v>4.34248119</c:v>
                  </c:pt>
                  <c:pt idx="1">
                    <c:v>4.118772359999975</c:v>
                  </c:pt>
                  <c:pt idx="2">
                    <c:v>9.15820768</c:v>
                  </c:pt>
                  <c:pt idx="3">
                    <c:v>7.25800051</c:v>
                  </c:pt>
                  <c:pt idx="4">
                    <c:v>9.39877937</c:v>
                  </c:pt>
                  <c:pt idx="5">
                    <c:v>8.85845484</c:v>
                  </c:pt>
                  <c:pt idx="6">
                    <c:v>8.85845484</c:v>
                  </c:pt>
                  <c:pt idx="7">
                    <c:v>5.563486399999976</c:v>
                  </c:pt>
                </c:numCache>
              </c:numRef>
            </c:plus>
            <c:minus>
              <c:numRef>
                <c:f>MOISTURE!$K$14:$K$21</c:f>
                <c:numCache>
                  <c:formatCode>General</c:formatCode>
                  <c:ptCount val="8"/>
                  <c:pt idx="0">
                    <c:v>4.34248119</c:v>
                  </c:pt>
                  <c:pt idx="1">
                    <c:v>4.118772359999975</c:v>
                  </c:pt>
                  <c:pt idx="2">
                    <c:v>9.15820768</c:v>
                  </c:pt>
                  <c:pt idx="3">
                    <c:v>7.25800051</c:v>
                  </c:pt>
                  <c:pt idx="4">
                    <c:v>9.39877937</c:v>
                  </c:pt>
                  <c:pt idx="5">
                    <c:v>8.85845484</c:v>
                  </c:pt>
                  <c:pt idx="6">
                    <c:v>8.85845484</c:v>
                  </c:pt>
                  <c:pt idx="7">
                    <c:v>5.563486399999976</c:v>
                  </c:pt>
                </c:numCache>
              </c:numRef>
            </c:minus>
          </c:errBars>
          <c:cat>
            <c:numRef>
              <c:f>MOISTURE!$G$13:$G$21</c:f>
              <c:numCache>
                <c:formatCode>m/d/yy</c:formatCode>
                <c:ptCount val="9"/>
                <c:pt idx="0">
                  <c:v>38486.0</c:v>
                </c:pt>
                <c:pt idx="1">
                  <c:v>38489.0</c:v>
                </c:pt>
                <c:pt idx="2">
                  <c:v>38493.0</c:v>
                </c:pt>
                <c:pt idx="3">
                  <c:v>38500.0</c:v>
                </c:pt>
                <c:pt idx="4">
                  <c:v>38507.0</c:v>
                </c:pt>
                <c:pt idx="5">
                  <c:v>38514.0</c:v>
                </c:pt>
                <c:pt idx="6">
                  <c:v>38522.0</c:v>
                </c:pt>
                <c:pt idx="7">
                  <c:v>38538.0</c:v>
                </c:pt>
                <c:pt idx="8">
                  <c:v>38548.0</c:v>
                </c:pt>
              </c:numCache>
            </c:numRef>
          </c:cat>
          <c:val>
            <c:numRef>
              <c:f>MOISTURE!$I$13:$I$21</c:f>
              <c:numCache>
                <c:formatCode>General</c:formatCode>
                <c:ptCount val="9"/>
                <c:pt idx="0">
                  <c:v>100.0</c:v>
                </c:pt>
                <c:pt idx="1">
                  <c:v>83.5</c:v>
                </c:pt>
                <c:pt idx="2">
                  <c:v>70.0</c:v>
                </c:pt>
                <c:pt idx="3">
                  <c:v>46.9</c:v>
                </c:pt>
                <c:pt idx="4">
                  <c:v>10.0</c:v>
                </c:pt>
                <c:pt idx="5">
                  <c:v>28.1</c:v>
                </c:pt>
                <c:pt idx="6">
                  <c:v>26.0</c:v>
                </c:pt>
                <c:pt idx="7">
                  <c:v>25.0</c:v>
                </c:pt>
                <c:pt idx="8">
                  <c:v>20.0</c:v>
                </c:pt>
              </c:numCache>
            </c:numRef>
          </c:val>
          <c:smooth val="0"/>
        </c:ser>
        <c:dLbls>
          <c:showLegendKey val="0"/>
          <c:showVal val="0"/>
          <c:showCatName val="0"/>
          <c:showSerName val="0"/>
          <c:showPercent val="0"/>
          <c:showBubbleSize val="0"/>
        </c:dLbls>
        <c:marker val="1"/>
        <c:smooth val="0"/>
        <c:axId val="2092864984"/>
        <c:axId val="2092868056"/>
      </c:lineChart>
      <c:catAx>
        <c:axId val="2092864984"/>
        <c:scaling>
          <c:orientation val="minMax"/>
        </c:scaling>
        <c:delete val="0"/>
        <c:axPos val="b"/>
        <c:numFmt formatCode="@" sourceLinked="0"/>
        <c:majorTickMark val="out"/>
        <c:minorTickMark val="none"/>
        <c:tickLblPos val="none"/>
        <c:txPr>
          <a:bodyPr/>
          <a:lstStyle/>
          <a:p>
            <a:pPr>
              <a:defRPr sz="1400" b="1" i="0"/>
            </a:pPr>
            <a:endParaRPr lang="es-ES"/>
          </a:p>
        </c:txPr>
        <c:crossAx val="2092868056"/>
        <c:crosses val="autoZero"/>
        <c:auto val="0"/>
        <c:lblAlgn val="ctr"/>
        <c:lblOffset val="100"/>
        <c:noMultiLvlLbl val="0"/>
      </c:catAx>
      <c:valAx>
        <c:axId val="2092868056"/>
        <c:scaling>
          <c:orientation val="minMax"/>
          <c:max val="100.0"/>
        </c:scaling>
        <c:delete val="0"/>
        <c:axPos val="l"/>
        <c:numFmt formatCode="General" sourceLinked="1"/>
        <c:majorTickMark val="out"/>
        <c:minorTickMark val="none"/>
        <c:tickLblPos val="nextTo"/>
        <c:txPr>
          <a:bodyPr/>
          <a:lstStyle/>
          <a:p>
            <a:pPr>
              <a:defRPr sz="1400" b="1" i="0"/>
            </a:pPr>
            <a:endParaRPr lang="es-ES"/>
          </a:p>
        </c:txPr>
        <c:crossAx val="2092864984"/>
        <c:crosses val="autoZero"/>
        <c:crossBetween val="between"/>
      </c:valAx>
      <c:spPr>
        <a:noFill/>
        <a:ln w="25400">
          <a:noFill/>
        </a:ln>
      </c:spPr>
    </c:plotArea>
    <c:plotVisOnly val="1"/>
    <c:dispBlanksAs val="gap"/>
    <c:showDLblsOverMax val="0"/>
  </c:chart>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1B38EC-4032-3F49-8D2F-7F9CFD30F7B7}" type="datetimeFigureOut">
              <a:rPr lang="es-ES" smtClean="0"/>
              <a:pPr/>
              <a:t>30/05/15</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5F5F26-2ABB-D44C-A013-2DA272B60A1E}" type="slidenum">
              <a:rPr lang="es-ES" smtClean="0"/>
              <a:pPr/>
              <a:t>‹Nr.›</a:t>
            </a:fld>
            <a:endParaRPr lang="es-ES"/>
          </a:p>
        </p:txBody>
      </p:sp>
    </p:spTree>
    <p:extLst>
      <p:ext uri="{BB962C8B-B14F-4D97-AF65-F5344CB8AC3E}">
        <p14:creationId xmlns:p14="http://schemas.microsoft.com/office/powerpoint/2010/main" val="280857723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FIG. S1.- </a:t>
            </a:r>
            <a:r>
              <a:rPr lang="es-ES" dirty="0" err="1" smtClean="0"/>
              <a:t>Map</a:t>
            </a:r>
            <a:r>
              <a:rPr lang="es-ES" dirty="0" smtClean="0"/>
              <a:t> of </a:t>
            </a:r>
            <a:r>
              <a:rPr lang="es-ES" dirty="0" err="1" smtClean="0"/>
              <a:t>the</a:t>
            </a:r>
            <a:r>
              <a:rPr lang="es-ES" dirty="0" smtClean="0"/>
              <a:t> </a:t>
            </a:r>
            <a:r>
              <a:rPr lang="es-ES" dirty="0" err="1" smtClean="0"/>
              <a:t>Iberian</a:t>
            </a:r>
            <a:r>
              <a:rPr lang="es-ES" dirty="0" smtClean="0"/>
              <a:t> </a:t>
            </a:r>
            <a:r>
              <a:rPr lang="es-ES" dirty="0" err="1" smtClean="0"/>
              <a:t>Peninsula</a:t>
            </a:r>
            <a:r>
              <a:rPr lang="es-ES" baseline="0" dirty="0" smtClean="0"/>
              <a:t> </a:t>
            </a:r>
            <a:r>
              <a:rPr lang="es-ES" baseline="0" dirty="0" err="1" smtClean="0"/>
              <a:t>showing</a:t>
            </a:r>
            <a:r>
              <a:rPr lang="es-ES" baseline="0" dirty="0" smtClean="0"/>
              <a:t> </a:t>
            </a:r>
            <a:r>
              <a:rPr lang="es-ES" baseline="0" dirty="0" err="1" smtClean="0"/>
              <a:t>the</a:t>
            </a:r>
            <a:r>
              <a:rPr lang="es-ES" baseline="0" dirty="0" smtClean="0"/>
              <a:t> </a:t>
            </a:r>
            <a:r>
              <a:rPr lang="es-ES" baseline="0" dirty="0" err="1" smtClean="0"/>
              <a:t>location</a:t>
            </a:r>
            <a:r>
              <a:rPr lang="es-ES" baseline="0" dirty="0" smtClean="0"/>
              <a:t> of </a:t>
            </a:r>
            <a:r>
              <a:rPr lang="es-ES" baseline="0" dirty="0" err="1" smtClean="0"/>
              <a:t>the</a:t>
            </a:r>
            <a:r>
              <a:rPr lang="es-ES" baseline="0" dirty="0" smtClean="0"/>
              <a:t> </a:t>
            </a:r>
            <a:r>
              <a:rPr lang="es-ES" i="1" baseline="0" dirty="0" err="1" smtClean="0"/>
              <a:t>Brachypdoium</a:t>
            </a:r>
            <a:r>
              <a:rPr lang="es-ES" baseline="0" dirty="0" smtClean="0"/>
              <a:t> </a:t>
            </a:r>
            <a:r>
              <a:rPr lang="es-ES" baseline="0" dirty="0" err="1" smtClean="0"/>
              <a:t>populations</a:t>
            </a:r>
            <a:r>
              <a:rPr lang="es-ES" baseline="0" dirty="0" smtClean="0"/>
              <a:t> </a:t>
            </a:r>
            <a:r>
              <a:rPr lang="es-ES" baseline="0" dirty="0" err="1" smtClean="0"/>
              <a:t>included</a:t>
            </a:r>
            <a:r>
              <a:rPr lang="es-ES" baseline="0" dirty="0" smtClean="0"/>
              <a:t> in </a:t>
            </a:r>
            <a:r>
              <a:rPr lang="es-ES" baseline="0" dirty="0" err="1" smtClean="0"/>
              <a:t>the</a:t>
            </a:r>
            <a:r>
              <a:rPr lang="es-ES" baseline="0" dirty="0" smtClean="0"/>
              <a:t> </a:t>
            </a:r>
            <a:r>
              <a:rPr lang="es-ES" baseline="0" dirty="0" err="1" smtClean="0"/>
              <a:t>study</a:t>
            </a:r>
            <a:r>
              <a:rPr lang="es-ES" baseline="0" dirty="0" smtClean="0"/>
              <a:t>. </a:t>
            </a:r>
            <a:r>
              <a:rPr lang="es-ES" baseline="0" dirty="0" err="1" smtClean="0"/>
              <a:t>Numbers</a:t>
            </a:r>
            <a:r>
              <a:rPr lang="es-ES" baseline="0" dirty="0" smtClean="0"/>
              <a:t> </a:t>
            </a:r>
            <a:r>
              <a:rPr lang="es-ES" baseline="0" dirty="0" err="1" smtClean="0"/>
              <a:t>refer</a:t>
            </a:r>
            <a:r>
              <a:rPr lang="es-ES" baseline="0" dirty="0" smtClean="0"/>
              <a:t> </a:t>
            </a:r>
            <a:r>
              <a:rPr lang="es-ES" baseline="0" dirty="0" err="1" smtClean="0"/>
              <a:t>to</a:t>
            </a:r>
            <a:r>
              <a:rPr lang="es-ES" baseline="0" dirty="0" smtClean="0"/>
              <a:t> </a:t>
            </a:r>
            <a:r>
              <a:rPr lang="es-ES" baseline="0" dirty="0" err="1" smtClean="0"/>
              <a:t>the</a:t>
            </a:r>
            <a:r>
              <a:rPr lang="es-ES" baseline="0" dirty="0" smtClean="0"/>
              <a:t> </a:t>
            </a:r>
            <a:r>
              <a:rPr lang="es-ES" baseline="0" dirty="0" err="1" smtClean="0"/>
              <a:t>name</a:t>
            </a:r>
            <a:r>
              <a:rPr lang="es-ES" baseline="0" dirty="0" smtClean="0"/>
              <a:t> of </a:t>
            </a:r>
            <a:r>
              <a:rPr lang="es-ES" baseline="0" dirty="0" err="1" smtClean="0"/>
              <a:t>the</a:t>
            </a:r>
            <a:r>
              <a:rPr lang="es-ES" baseline="0" dirty="0" smtClean="0"/>
              <a:t> </a:t>
            </a:r>
            <a:r>
              <a:rPr lang="es-ES" baseline="0" dirty="0" err="1" smtClean="0"/>
              <a:t>population</a:t>
            </a:r>
            <a:r>
              <a:rPr lang="es-ES" baseline="0" dirty="0" smtClean="0"/>
              <a:t> </a:t>
            </a:r>
            <a:r>
              <a:rPr lang="es-ES" baseline="0" dirty="0" err="1" smtClean="0"/>
              <a:t>given</a:t>
            </a:r>
            <a:r>
              <a:rPr lang="es-ES" baseline="0" dirty="0" smtClean="0"/>
              <a:t> in </a:t>
            </a:r>
            <a:r>
              <a:rPr lang="es-ES" baseline="0" dirty="0" err="1" smtClean="0"/>
              <a:t>the</a:t>
            </a:r>
            <a:r>
              <a:rPr lang="es-ES" baseline="0" dirty="0" smtClean="0"/>
              <a:t> </a:t>
            </a:r>
            <a:r>
              <a:rPr lang="es-ES" baseline="0" dirty="0" err="1" smtClean="0"/>
              <a:t>table</a:t>
            </a:r>
            <a:r>
              <a:rPr lang="es-ES" baseline="0" dirty="0" smtClean="0"/>
              <a:t> S1.</a:t>
            </a:r>
            <a:endParaRPr lang="es-ES" dirty="0"/>
          </a:p>
        </p:txBody>
      </p:sp>
      <p:sp>
        <p:nvSpPr>
          <p:cNvPr id="4" name="Marcador de número de diapositiva 3"/>
          <p:cNvSpPr>
            <a:spLocks noGrp="1"/>
          </p:cNvSpPr>
          <p:nvPr>
            <p:ph type="sldNum" sz="quarter" idx="10"/>
          </p:nvPr>
        </p:nvSpPr>
        <p:spPr/>
        <p:txBody>
          <a:bodyPr/>
          <a:lstStyle/>
          <a:p>
            <a:fld id="{B55F5F26-2ABB-D44C-A013-2DA272B60A1E}" type="slidenum">
              <a:rPr lang="es-ES" smtClean="0"/>
              <a:pPr/>
              <a:t>1</a:t>
            </a:fld>
            <a:endParaRPr lang="es-ES"/>
          </a:p>
        </p:txBody>
      </p:sp>
    </p:spTree>
    <p:extLst>
      <p:ext uri="{BB962C8B-B14F-4D97-AF65-F5344CB8AC3E}">
        <p14:creationId xmlns:p14="http://schemas.microsoft.com/office/powerpoint/2010/main" val="41433023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Fig. S2.</a:t>
            </a:r>
            <a:r>
              <a:rPr lang="es-ES" baseline="0" dirty="0" smtClean="0"/>
              <a:t> </a:t>
            </a:r>
            <a:r>
              <a:rPr lang="en-US" sz="1200" kern="1200" dirty="0" smtClean="0">
                <a:solidFill>
                  <a:schemeClr val="tx1"/>
                </a:solidFill>
                <a:effectLst/>
                <a:latin typeface="+mn-lt"/>
                <a:ea typeface="+mn-ea"/>
                <a:cs typeface="+mn-cs"/>
              </a:rPr>
              <a:t>Soil moisture variation during the drought tolerance experiment</a:t>
            </a:r>
            <a:r>
              <a:rPr lang="es-ES_tradnl" dirty="0" smtClean="0">
                <a:effectLst/>
              </a:rPr>
              <a:t> </a:t>
            </a:r>
            <a:r>
              <a:rPr lang="es-ES_tradnl" dirty="0" err="1" smtClean="0">
                <a:effectLst/>
              </a:rPr>
              <a:t>between</a:t>
            </a:r>
            <a:r>
              <a:rPr lang="es-ES_tradnl" dirty="0" smtClean="0">
                <a:effectLst/>
              </a:rPr>
              <a:t> </a:t>
            </a:r>
            <a:r>
              <a:rPr lang="es-ES_tradnl" dirty="0" err="1" smtClean="0">
                <a:effectLst/>
              </a:rPr>
              <a:t>the</a:t>
            </a:r>
            <a:r>
              <a:rPr lang="es-ES_tradnl" dirty="0" smtClean="0">
                <a:effectLst/>
              </a:rPr>
              <a:t> </a:t>
            </a:r>
            <a:r>
              <a:rPr lang="es-ES_tradnl" dirty="0" err="1" smtClean="0">
                <a:effectLst/>
              </a:rPr>
              <a:t>two</a:t>
            </a:r>
            <a:r>
              <a:rPr lang="es-ES_tradnl" dirty="0" smtClean="0">
                <a:effectLst/>
              </a:rPr>
              <a:t> </a:t>
            </a:r>
            <a:r>
              <a:rPr lang="es-ES_tradnl" dirty="0" err="1" smtClean="0">
                <a:effectLst/>
              </a:rPr>
              <a:t>watering</a:t>
            </a:r>
            <a:r>
              <a:rPr lang="es-ES_tradnl" baseline="0" dirty="0" smtClean="0">
                <a:effectLst/>
              </a:rPr>
              <a:t> </a:t>
            </a:r>
            <a:r>
              <a:rPr lang="es-ES_tradnl" dirty="0" err="1" smtClean="0">
                <a:effectLst/>
              </a:rPr>
              <a:t>treatments</a:t>
            </a:r>
            <a:r>
              <a:rPr lang="es-ES_tradnl" dirty="0" smtClean="0">
                <a:effectLst/>
              </a:rPr>
              <a:t>. </a:t>
            </a:r>
            <a:endParaRPr lang="es-ES" dirty="0"/>
          </a:p>
        </p:txBody>
      </p:sp>
      <p:sp>
        <p:nvSpPr>
          <p:cNvPr id="4" name="Marcador de número de diapositiva 3"/>
          <p:cNvSpPr>
            <a:spLocks noGrp="1"/>
          </p:cNvSpPr>
          <p:nvPr>
            <p:ph type="sldNum" sz="quarter" idx="10"/>
          </p:nvPr>
        </p:nvSpPr>
        <p:spPr/>
        <p:txBody>
          <a:bodyPr/>
          <a:lstStyle/>
          <a:p>
            <a:fld id="{B55F5F26-2ABB-D44C-A013-2DA272B60A1E}" type="slidenum">
              <a:rPr lang="es-ES" smtClean="0"/>
              <a:pPr/>
              <a:t>2</a:t>
            </a:fld>
            <a:endParaRPr lang="es-ES"/>
          </a:p>
        </p:txBody>
      </p:sp>
    </p:spTree>
    <p:extLst>
      <p:ext uri="{BB962C8B-B14F-4D97-AF65-F5344CB8AC3E}">
        <p14:creationId xmlns:p14="http://schemas.microsoft.com/office/powerpoint/2010/main" val="2497926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Fig.</a:t>
            </a:r>
            <a:r>
              <a:rPr lang="es-ES" baseline="0" dirty="0" smtClean="0"/>
              <a:t> S3.- </a:t>
            </a:r>
            <a:r>
              <a:rPr lang="en-US" sz="1200" kern="1200">
                <a:solidFill>
                  <a:schemeClr val="tx1"/>
                </a:solidFill>
                <a:effectLst/>
                <a:latin typeface="+mn-lt"/>
                <a:ea typeface="+mn-ea"/>
                <a:cs typeface="+mn-cs"/>
              </a:rPr>
              <a:t>A picture </a:t>
            </a:r>
            <a:r>
              <a:rPr lang="es-ES" sz="1200" kern="1200">
                <a:solidFill>
                  <a:schemeClr val="tx1"/>
                </a:solidFill>
                <a:effectLst/>
                <a:latin typeface="+mn-lt"/>
                <a:ea typeface="+mn-ea"/>
                <a:cs typeface="+mn-cs"/>
              </a:rPr>
              <a:t>of the experiment taken at the 7th week within the Duke Grenhouse.</a:t>
            </a:r>
            <a:r>
              <a:rPr lang="es-ES" sz="1200" kern="1200" baseline="0">
                <a:solidFill>
                  <a:schemeClr val="tx1"/>
                </a:solidFill>
                <a:effectLst/>
                <a:latin typeface="+mn-lt"/>
                <a:ea typeface="+mn-ea"/>
                <a:cs typeface="+mn-cs"/>
              </a:rPr>
              <a:t> Left, Brachypodium plants subjected to a well-watered treatment. Right, Brachypodium plants subjected to a drought treatment (dry-down). </a:t>
            </a:r>
            <a:endParaRPr lang="es-ES"/>
          </a:p>
        </p:txBody>
      </p:sp>
      <p:sp>
        <p:nvSpPr>
          <p:cNvPr id="4" name="Marcador de número de diapositiva 3"/>
          <p:cNvSpPr>
            <a:spLocks noGrp="1"/>
          </p:cNvSpPr>
          <p:nvPr>
            <p:ph type="sldNum" sz="quarter" idx="10"/>
          </p:nvPr>
        </p:nvSpPr>
        <p:spPr/>
        <p:txBody>
          <a:bodyPr/>
          <a:lstStyle/>
          <a:p>
            <a:fld id="{B55F5F26-2ABB-D44C-A013-2DA272B60A1E}" type="slidenum">
              <a:rPr lang="es-ES" smtClean="0"/>
              <a:pPr/>
              <a:t>3</a:t>
            </a:fld>
            <a:endParaRPr lang="es-ES"/>
          </a:p>
        </p:txBody>
      </p:sp>
    </p:spTree>
    <p:extLst>
      <p:ext uri="{BB962C8B-B14F-4D97-AF65-F5344CB8AC3E}">
        <p14:creationId xmlns:p14="http://schemas.microsoft.com/office/powerpoint/2010/main" val="3903443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Fig.</a:t>
            </a:r>
            <a:r>
              <a:rPr lang="es-ES" baseline="0" dirty="0" smtClean="0"/>
              <a:t> S4.- </a:t>
            </a:r>
            <a:r>
              <a:rPr lang="es-ES" sz="1200" kern="1200" dirty="0" smtClean="0">
                <a:solidFill>
                  <a:schemeClr val="tx1"/>
                </a:solidFill>
                <a:effectLst/>
                <a:latin typeface="+mn-lt"/>
                <a:ea typeface="+mn-ea"/>
                <a:cs typeface="+mn-cs"/>
              </a:rPr>
              <a:t>LI-COR LI-6400 portable </a:t>
            </a:r>
            <a:r>
              <a:rPr lang="es-ES" sz="1200" kern="1200" dirty="0" err="1" smtClean="0">
                <a:solidFill>
                  <a:schemeClr val="tx1"/>
                </a:solidFill>
                <a:effectLst/>
                <a:latin typeface="+mn-lt"/>
                <a:ea typeface="+mn-ea"/>
                <a:cs typeface="+mn-cs"/>
              </a:rPr>
              <a:t>photosynthesis</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system</a:t>
            </a:r>
            <a:r>
              <a:rPr lang="es-ES_tradnl" sz="1200" kern="1200" baseline="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modified</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to</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fit</a:t>
            </a:r>
            <a:r>
              <a:rPr lang="es-ES" sz="1200" kern="1200" dirty="0" smtClean="0">
                <a:solidFill>
                  <a:schemeClr val="tx1"/>
                </a:solidFill>
                <a:effectLst/>
                <a:latin typeface="+mn-lt"/>
                <a:ea typeface="+mn-ea"/>
                <a:cs typeface="+mn-cs"/>
              </a:rPr>
              <a:t> a set of </a:t>
            </a:r>
            <a:r>
              <a:rPr lang="es-ES" sz="1200" kern="1200" dirty="0" err="1" smtClean="0">
                <a:solidFill>
                  <a:schemeClr val="tx1"/>
                </a:solidFill>
                <a:effectLst/>
                <a:latin typeface="+mn-lt"/>
                <a:ea typeface="+mn-ea"/>
                <a:cs typeface="+mn-cs"/>
              </a:rPr>
              <a:t>four</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whole-plant</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cuvettes</a:t>
            </a:r>
            <a:r>
              <a:rPr lang="es-ES" sz="1200" kern="1200" dirty="0" smtClean="0">
                <a:solidFill>
                  <a:schemeClr val="tx1"/>
                </a:solidFill>
                <a:effectLst/>
                <a:latin typeface="+mn-lt"/>
                <a:ea typeface="+mn-ea"/>
                <a:cs typeface="+mn-cs"/>
              </a:rPr>
              <a:t> in a </a:t>
            </a:r>
            <a:r>
              <a:rPr lang="es-ES" sz="1200" kern="1200" dirty="0" err="1" smtClean="0">
                <a:solidFill>
                  <a:schemeClr val="tx1"/>
                </a:solidFill>
                <a:effectLst/>
                <a:latin typeface="+mn-lt"/>
                <a:ea typeface="+mn-ea"/>
                <a:cs typeface="+mn-cs"/>
              </a:rPr>
              <a:t>parallel</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processing</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system</a:t>
            </a:r>
            <a:r>
              <a:rPr lang="es-ES" sz="1200" kern="1200" dirty="0" smtClean="0">
                <a:solidFill>
                  <a:schemeClr val="tx1"/>
                </a:solidFill>
                <a:effectLst/>
                <a:latin typeface="+mn-lt"/>
                <a:ea typeface="+mn-ea"/>
                <a:cs typeface="+mn-cs"/>
              </a:rPr>
              <a:t>.</a:t>
            </a:r>
            <a:r>
              <a:rPr lang="es-ES" sz="1200" kern="1200" baseline="0" dirty="0" smtClean="0">
                <a:solidFill>
                  <a:schemeClr val="tx1"/>
                </a:solidFill>
                <a:effectLst/>
                <a:latin typeface="+mn-lt"/>
                <a:ea typeface="+mn-ea"/>
                <a:cs typeface="+mn-cs"/>
              </a:rPr>
              <a:t> </a:t>
            </a:r>
            <a:r>
              <a:rPr lang="es-ES" sz="1200" kern="1200" baseline="0" dirty="0" err="1" smtClean="0">
                <a:solidFill>
                  <a:schemeClr val="tx1"/>
                </a:solidFill>
                <a:effectLst/>
                <a:latin typeface="+mn-lt"/>
                <a:ea typeface="+mn-ea"/>
                <a:cs typeface="+mn-cs"/>
              </a:rPr>
              <a:t>This</a:t>
            </a:r>
            <a:r>
              <a:rPr lang="es-ES" sz="1200" kern="1200" baseline="0" dirty="0" smtClean="0">
                <a:solidFill>
                  <a:schemeClr val="tx1"/>
                </a:solidFill>
                <a:effectLst/>
                <a:latin typeface="+mn-lt"/>
                <a:ea typeface="+mn-ea"/>
                <a:cs typeface="+mn-cs"/>
              </a:rPr>
              <a:t> </a:t>
            </a:r>
            <a:r>
              <a:rPr lang="es-ES" sz="1200" kern="1200" baseline="0" dirty="0" err="1" smtClean="0">
                <a:solidFill>
                  <a:schemeClr val="tx1"/>
                </a:solidFill>
                <a:effectLst/>
                <a:latin typeface="+mn-lt"/>
                <a:ea typeface="+mn-ea"/>
                <a:cs typeface="+mn-cs"/>
              </a:rPr>
              <a:t>system</a:t>
            </a:r>
            <a:r>
              <a:rPr lang="es-ES" sz="1200" kern="1200" baseline="0" dirty="0" smtClean="0">
                <a:solidFill>
                  <a:schemeClr val="tx1"/>
                </a:solidFill>
                <a:effectLst/>
                <a:latin typeface="+mn-lt"/>
                <a:ea typeface="+mn-ea"/>
                <a:cs typeface="+mn-cs"/>
              </a:rPr>
              <a:t> </a:t>
            </a:r>
            <a:r>
              <a:rPr lang="es-ES" sz="1200" kern="1200" baseline="0" dirty="0" err="1" smtClean="0">
                <a:solidFill>
                  <a:schemeClr val="tx1"/>
                </a:solidFill>
                <a:effectLst/>
                <a:latin typeface="+mn-lt"/>
                <a:ea typeface="+mn-ea"/>
                <a:cs typeface="+mn-cs"/>
              </a:rPr>
              <a:t>allows</a:t>
            </a:r>
            <a:r>
              <a:rPr lang="es-ES" sz="1200" kern="1200" baseline="0" dirty="0" smtClean="0">
                <a:solidFill>
                  <a:schemeClr val="tx1"/>
                </a:solidFill>
                <a:effectLst/>
                <a:latin typeface="+mn-lt"/>
                <a:ea typeface="+mn-ea"/>
                <a:cs typeface="+mn-cs"/>
              </a:rPr>
              <a:t> </a:t>
            </a:r>
            <a:r>
              <a:rPr lang="es-ES" sz="1200" kern="1200" baseline="0" dirty="0" err="1" smtClean="0">
                <a:solidFill>
                  <a:schemeClr val="tx1"/>
                </a:solidFill>
                <a:effectLst/>
                <a:latin typeface="+mn-lt"/>
                <a:ea typeface="+mn-ea"/>
                <a:cs typeface="+mn-cs"/>
              </a:rPr>
              <a:t>to</a:t>
            </a:r>
            <a:r>
              <a:rPr lang="es-ES" sz="1200" kern="1200" baseline="0" dirty="0" smtClean="0">
                <a:solidFill>
                  <a:schemeClr val="tx1"/>
                </a:solidFill>
                <a:effectLst/>
                <a:latin typeface="+mn-lt"/>
                <a:ea typeface="+mn-ea"/>
                <a:cs typeface="+mn-cs"/>
              </a:rPr>
              <a:t> </a:t>
            </a:r>
            <a:r>
              <a:rPr lang="es-ES" sz="1200" kern="1200" baseline="0" dirty="0" err="1" smtClean="0">
                <a:solidFill>
                  <a:schemeClr val="tx1"/>
                </a:solidFill>
                <a:effectLst/>
                <a:latin typeface="+mn-lt"/>
                <a:ea typeface="+mn-ea"/>
                <a:cs typeface="+mn-cs"/>
              </a:rPr>
              <a:t>measure</a:t>
            </a:r>
            <a:r>
              <a:rPr lang="es-ES" sz="1200" kern="1200" baseline="0" dirty="0" smtClean="0">
                <a:solidFill>
                  <a:schemeClr val="tx1"/>
                </a:solidFill>
                <a:effectLst/>
                <a:latin typeface="+mn-lt"/>
                <a:ea typeface="+mn-ea"/>
                <a:cs typeface="+mn-cs"/>
              </a:rPr>
              <a:t> </a:t>
            </a:r>
            <a:r>
              <a:rPr lang="es-ES" sz="1200" kern="1200" baseline="0" dirty="0" err="1" smtClean="0">
                <a:solidFill>
                  <a:schemeClr val="tx1"/>
                </a:solidFill>
                <a:effectLst/>
                <a:latin typeface="+mn-lt"/>
                <a:ea typeface="+mn-ea"/>
                <a:cs typeface="+mn-cs"/>
              </a:rPr>
              <a:t>whole</a:t>
            </a:r>
            <a:r>
              <a:rPr lang="es-ES" sz="1200" kern="1200" baseline="0" dirty="0" smtClean="0">
                <a:solidFill>
                  <a:schemeClr val="tx1"/>
                </a:solidFill>
                <a:effectLst/>
                <a:latin typeface="+mn-lt"/>
                <a:ea typeface="+mn-ea"/>
                <a:cs typeface="+mn-cs"/>
              </a:rPr>
              <a:t> gas </a:t>
            </a:r>
            <a:r>
              <a:rPr lang="es-ES" sz="1200" kern="1200" baseline="0" dirty="0" err="1" smtClean="0">
                <a:solidFill>
                  <a:schemeClr val="tx1"/>
                </a:solidFill>
                <a:effectLst/>
                <a:latin typeface="+mn-lt"/>
                <a:ea typeface="+mn-ea"/>
                <a:cs typeface="+mn-cs"/>
              </a:rPr>
              <a:t>exchange</a:t>
            </a:r>
            <a:r>
              <a:rPr lang="es-ES" sz="1200" kern="1200" baseline="0" dirty="0" smtClean="0">
                <a:solidFill>
                  <a:schemeClr val="tx1"/>
                </a:solidFill>
                <a:effectLst/>
                <a:latin typeface="+mn-lt"/>
                <a:ea typeface="+mn-ea"/>
                <a:cs typeface="+mn-cs"/>
              </a:rPr>
              <a:t> in </a:t>
            </a:r>
            <a:r>
              <a:rPr lang="es-ES" sz="1200" kern="1200" baseline="0" dirty="0" err="1" smtClean="0">
                <a:solidFill>
                  <a:schemeClr val="tx1"/>
                </a:solidFill>
                <a:effectLst/>
                <a:latin typeface="+mn-lt"/>
                <a:ea typeface="+mn-ea"/>
                <a:cs typeface="+mn-cs"/>
              </a:rPr>
              <a:t>several</a:t>
            </a:r>
            <a:r>
              <a:rPr lang="es-ES" sz="1200" kern="1200" baseline="0" dirty="0" smtClean="0">
                <a:solidFill>
                  <a:schemeClr val="tx1"/>
                </a:solidFill>
                <a:effectLst/>
                <a:latin typeface="+mn-lt"/>
                <a:ea typeface="+mn-ea"/>
                <a:cs typeface="+mn-cs"/>
              </a:rPr>
              <a:t> </a:t>
            </a:r>
            <a:r>
              <a:rPr lang="es-ES" sz="1200" kern="1200" baseline="0" dirty="0" err="1" smtClean="0">
                <a:solidFill>
                  <a:schemeClr val="tx1"/>
                </a:solidFill>
                <a:effectLst/>
                <a:latin typeface="+mn-lt"/>
                <a:ea typeface="+mn-ea"/>
                <a:cs typeface="+mn-cs"/>
              </a:rPr>
              <a:t>plants</a:t>
            </a:r>
            <a:r>
              <a:rPr lang="es-ES" sz="1200" kern="1200" baseline="0" dirty="0" smtClean="0">
                <a:solidFill>
                  <a:schemeClr val="tx1"/>
                </a:solidFill>
                <a:effectLst/>
                <a:latin typeface="+mn-lt"/>
                <a:ea typeface="+mn-ea"/>
                <a:cs typeface="+mn-cs"/>
              </a:rPr>
              <a:t> </a:t>
            </a:r>
            <a:r>
              <a:rPr lang="es-ES" sz="1200" kern="1200" baseline="0" dirty="0" err="1" smtClean="0">
                <a:solidFill>
                  <a:schemeClr val="tx1"/>
                </a:solidFill>
                <a:effectLst/>
                <a:latin typeface="+mn-lt"/>
                <a:ea typeface="+mn-ea"/>
                <a:cs typeface="+mn-cs"/>
              </a:rPr>
              <a:t>simultaneously</a:t>
            </a:r>
            <a:r>
              <a:rPr lang="es-ES" sz="1200" kern="1200" baseline="0" dirty="0" smtClean="0">
                <a:solidFill>
                  <a:schemeClr val="tx1"/>
                </a:solidFill>
                <a:effectLst/>
                <a:latin typeface="+mn-lt"/>
                <a:ea typeface="+mn-ea"/>
                <a:cs typeface="+mn-cs"/>
              </a:rPr>
              <a:t>. </a:t>
            </a:r>
            <a:r>
              <a:rPr lang="es-ES" sz="1200" b="0" i="0" u="none" strike="noStrike" kern="1200" baseline="0" dirty="0" err="1" smtClean="0">
                <a:solidFill>
                  <a:schemeClr val="tx1"/>
                </a:solidFill>
                <a:latin typeface="+mn-lt"/>
                <a:ea typeface="+mn-ea"/>
                <a:cs typeface="+mn-cs"/>
              </a:rPr>
              <a:t>This</a:t>
            </a:r>
            <a:r>
              <a:rPr lang="es-ES" sz="1200" b="0" i="0" u="none" strike="noStrike" kern="1200" baseline="0" dirty="0" smtClean="0">
                <a:solidFill>
                  <a:schemeClr val="tx1"/>
                </a:solidFill>
                <a:latin typeface="+mn-lt"/>
                <a:ea typeface="+mn-ea"/>
                <a:cs typeface="+mn-cs"/>
              </a:rPr>
              <a:t> </a:t>
            </a:r>
            <a:r>
              <a:rPr lang="es-ES" sz="1200" b="0" i="0" u="none" strike="noStrike" kern="1200" baseline="0" dirty="0" err="1" smtClean="0">
                <a:solidFill>
                  <a:schemeClr val="tx1"/>
                </a:solidFill>
                <a:latin typeface="+mn-lt"/>
                <a:ea typeface="+mn-ea"/>
                <a:cs typeface="+mn-cs"/>
              </a:rPr>
              <a:t>system</a:t>
            </a:r>
            <a:r>
              <a:rPr lang="es-ES" sz="1200" b="0" i="0" u="none" strike="noStrike" kern="1200" baseline="0" dirty="0" smtClean="0">
                <a:solidFill>
                  <a:schemeClr val="tx1"/>
                </a:solidFill>
                <a:latin typeface="+mn-lt"/>
                <a:ea typeface="+mn-ea"/>
                <a:cs typeface="+mn-cs"/>
              </a:rPr>
              <a:t> </a:t>
            </a:r>
            <a:r>
              <a:rPr lang="es-ES" sz="1200" b="0" i="0" u="none" strike="noStrike" kern="1200" baseline="0" dirty="0" err="1" smtClean="0">
                <a:solidFill>
                  <a:schemeClr val="tx1"/>
                </a:solidFill>
                <a:latin typeface="+mn-lt"/>
                <a:ea typeface="+mn-ea"/>
                <a:cs typeface="+mn-cs"/>
              </a:rPr>
              <a:t>was</a:t>
            </a:r>
            <a:r>
              <a:rPr lang="es-ES" sz="1200" b="0" i="0" u="none" strike="noStrike" kern="1200" baseline="0" dirty="0" smtClean="0">
                <a:solidFill>
                  <a:schemeClr val="tx1"/>
                </a:solidFill>
                <a:latin typeface="+mn-lt"/>
                <a:ea typeface="+mn-ea"/>
                <a:cs typeface="+mn-cs"/>
              </a:rPr>
              <a:t> </a:t>
            </a:r>
            <a:r>
              <a:rPr lang="es-ES" sz="1200" b="0" i="0" u="none" strike="noStrike" kern="1200" baseline="0" dirty="0" err="1" smtClean="0">
                <a:solidFill>
                  <a:schemeClr val="tx1"/>
                </a:solidFill>
                <a:latin typeface="+mn-lt"/>
                <a:ea typeface="+mn-ea"/>
                <a:cs typeface="+mn-cs"/>
              </a:rPr>
              <a:t>designed</a:t>
            </a:r>
            <a:r>
              <a:rPr lang="es-ES" sz="1200" b="0" i="0" u="none" strike="noStrike" kern="1200" baseline="0" dirty="0" smtClean="0">
                <a:solidFill>
                  <a:schemeClr val="tx1"/>
                </a:solidFill>
                <a:latin typeface="+mn-lt"/>
                <a:ea typeface="+mn-ea"/>
                <a:cs typeface="+mn-cs"/>
              </a:rPr>
              <a:t> and </a:t>
            </a:r>
            <a:r>
              <a:rPr lang="es-ES" sz="1200" b="0" i="0" u="none" strike="noStrike" kern="1200" baseline="0" dirty="0" err="1" smtClean="0">
                <a:solidFill>
                  <a:schemeClr val="tx1"/>
                </a:solidFill>
                <a:latin typeface="+mn-lt"/>
                <a:ea typeface="+mn-ea"/>
                <a:cs typeface="+mn-cs"/>
              </a:rPr>
              <a:t>built</a:t>
            </a:r>
            <a:r>
              <a:rPr lang="es-ES" sz="1200" b="0" i="0" u="none" strike="noStrike" kern="1200" baseline="0" dirty="0" smtClean="0">
                <a:solidFill>
                  <a:schemeClr val="tx1"/>
                </a:solidFill>
                <a:latin typeface="+mn-lt"/>
                <a:ea typeface="+mn-ea"/>
                <a:cs typeface="+mn-cs"/>
              </a:rPr>
              <a:t> </a:t>
            </a:r>
            <a:r>
              <a:rPr lang="es-ES" sz="1200" b="0" i="0" u="none" strike="noStrike" kern="1200" baseline="0" dirty="0" err="1" smtClean="0">
                <a:solidFill>
                  <a:schemeClr val="tx1"/>
                </a:solidFill>
                <a:latin typeface="+mn-lt"/>
                <a:ea typeface="+mn-ea"/>
                <a:cs typeface="+mn-cs"/>
              </a:rPr>
              <a:t>by</a:t>
            </a:r>
            <a:r>
              <a:rPr lang="es-ES" sz="1200" b="0" i="0" u="none" strike="noStrike" kern="1200" baseline="0" dirty="0" smtClean="0">
                <a:solidFill>
                  <a:schemeClr val="tx1"/>
                </a:solidFill>
                <a:latin typeface="+mn-lt"/>
                <a:ea typeface="+mn-ea"/>
                <a:cs typeface="+mn-cs"/>
              </a:rPr>
              <a:t> S. </a:t>
            </a:r>
            <a:r>
              <a:rPr lang="es-ES" sz="1200" b="0" i="0" u="none" strike="noStrike" kern="1200" baseline="0" dirty="0" err="1" smtClean="0">
                <a:solidFill>
                  <a:schemeClr val="tx1"/>
                </a:solidFill>
                <a:latin typeface="+mn-lt"/>
                <a:ea typeface="+mn-ea"/>
                <a:cs typeface="+mn-cs"/>
              </a:rPr>
              <a:t>Tonsor</a:t>
            </a:r>
            <a:r>
              <a:rPr lang="es-ES" sz="1200" b="0" i="0" u="none" strike="noStrike" kern="1200" baseline="0" dirty="0" smtClean="0">
                <a:solidFill>
                  <a:schemeClr val="tx1"/>
                </a:solidFill>
                <a:latin typeface="+mn-lt"/>
                <a:ea typeface="+mn-ea"/>
                <a:cs typeface="+mn-cs"/>
              </a:rPr>
              <a:t> </a:t>
            </a:r>
            <a:r>
              <a:rPr lang="es-ES_tradnl" sz="1200" b="0" i="0" u="none" strike="noStrike" kern="1200" baseline="0" dirty="0" smtClean="0">
                <a:solidFill>
                  <a:schemeClr val="tx1"/>
                </a:solidFill>
                <a:latin typeface="+mn-lt"/>
                <a:ea typeface="+mn-ea"/>
                <a:cs typeface="+mn-cs"/>
              </a:rPr>
              <a:t>(</a:t>
            </a:r>
            <a:r>
              <a:rPr lang="es-ES_tradnl" sz="1200" b="0" i="0" u="none" strike="noStrike" kern="1200" baseline="0" dirty="0" err="1" smtClean="0">
                <a:solidFill>
                  <a:schemeClr val="tx1"/>
                </a:solidFill>
                <a:latin typeface="+mn-lt"/>
                <a:ea typeface="+mn-ea"/>
                <a:cs typeface="+mn-cs"/>
              </a:rPr>
              <a:t>University</a:t>
            </a:r>
            <a:r>
              <a:rPr lang="es-ES_tradnl" sz="1200" b="0" i="0" u="none" strike="noStrike" kern="1200" baseline="0" dirty="0" smtClean="0">
                <a:solidFill>
                  <a:schemeClr val="tx1"/>
                </a:solidFill>
                <a:latin typeface="+mn-lt"/>
                <a:ea typeface="+mn-ea"/>
                <a:cs typeface="+mn-cs"/>
              </a:rPr>
              <a:t> of </a:t>
            </a:r>
            <a:r>
              <a:rPr lang="es-ES_tradnl" sz="1200" b="0" i="0" u="none" strike="noStrike" kern="1200" baseline="0" dirty="0" err="1" smtClean="0">
                <a:solidFill>
                  <a:schemeClr val="tx1"/>
                </a:solidFill>
                <a:latin typeface="+mn-lt"/>
                <a:ea typeface="+mn-ea"/>
                <a:cs typeface="+mn-cs"/>
              </a:rPr>
              <a:t>Pittbusrg</a:t>
            </a:r>
            <a:r>
              <a:rPr lang="es-ES_tradnl" sz="1200" b="0" i="0" u="none" strike="noStrike" kern="1200" baseline="0" dirty="0" smtClean="0">
                <a:solidFill>
                  <a:schemeClr val="tx1"/>
                </a:solidFill>
                <a:latin typeface="+mn-lt"/>
                <a:ea typeface="+mn-ea"/>
                <a:cs typeface="+mn-cs"/>
              </a:rPr>
              <a:t>, USA). </a:t>
            </a:r>
            <a:endParaRPr lang="es-ES_tradnl" sz="1200" kern="1200" dirty="0" smtClean="0">
              <a:solidFill>
                <a:schemeClr val="tx1"/>
              </a:solidFill>
              <a:effectLst/>
              <a:latin typeface="+mn-lt"/>
              <a:ea typeface="+mn-ea"/>
              <a:cs typeface="+mn-cs"/>
            </a:endParaRPr>
          </a:p>
          <a:p>
            <a:endParaRPr lang="es-ES" dirty="0"/>
          </a:p>
        </p:txBody>
      </p:sp>
      <p:sp>
        <p:nvSpPr>
          <p:cNvPr id="4" name="Marcador de número de diapositiva 3"/>
          <p:cNvSpPr>
            <a:spLocks noGrp="1"/>
          </p:cNvSpPr>
          <p:nvPr>
            <p:ph type="sldNum" sz="quarter" idx="10"/>
          </p:nvPr>
        </p:nvSpPr>
        <p:spPr/>
        <p:txBody>
          <a:bodyPr/>
          <a:lstStyle/>
          <a:p>
            <a:fld id="{B55F5F26-2ABB-D44C-A013-2DA272B60A1E}" type="slidenum">
              <a:rPr lang="es-ES" smtClean="0"/>
              <a:pPr/>
              <a:t>4</a:t>
            </a:fld>
            <a:endParaRPr lang="es-ES"/>
          </a:p>
        </p:txBody>
      </p:sp>
    </p:spTree>
    <p:extLst>
      <p:ext uri="{BB962C8B-B14F-4D97-AF65-F5344CB8AC3E}">
        <p14:creationId xmlns:p14="http://schemas.microsoft.com/office/powerpoint/2010/main" val="11147977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Fig. S5.- Non-linear </a:t>
            </a:r>
            <a:r>
              <a:rPr lang="en-US" sz="1200" kern="1200">
                <a:solidFill>
                  <a:schemeClr val="tx1"/>
                </a:solidFill>
                <a:effectLst/>
                <a:latin typeface="+mn-lt"/>
                <a:ea typeface="+mn-ea"/>
                <a:cs typeface="+mn-cs"/>
              </a:rPr>
              <a:t>relationships between annual soil moisture</a:t>
            </a:r>
            <a:r>
              <a:rPr lang="en-US" sz="1200" kern="1200" baseline="0">
                <a:solidFill>
                  <a:schemeClr val="tx1"/>
                </a:solidFill>
                <a:effectLst/>
                <a:latin typeface="+mn-lt"/>
                <a:ea typeface="+mn-ea"/>
                <a:cs typeface="+mn-cs"/>
              </a:rPr>
              <a:t> </a:t>
            </a:r>
            <a:r>
              <a:rPr lang="en-US" sz="1200" kern="1200">
                <a:solidFill>
                  <a:schemeClr val="tx1"/>
                </a:solidFill>
                <a:effectLst/>
                <a:latin typeface="+mn-lt"/>
                <a:ea typeface="+mn-ea"/>
                <a:cs typeface="+mn-cs"/>
              </a:rPr>
              <a:t>deficit,</a:t>
            </a:r>
            <a:r>
              <a:rPr lang="en-US" sz="1200" kern="1200" baseline="0">
                <a:solidFill>
                  <a:schemeClr val="tx1"/>
                </a:solidFill>
                <a:effectLst/>
                <a:latin typeface="+mn-lt"/>
                <a:ea typeface="+mn-ea"/>
                <a:cs typeface="+mn-cs"/>
              </a:rPr>
              <a:t> latitude and longitude across B. distachyon diploid populations (graphs above, green circles), and B. hybridum allotetraploids (graphs below, red traingles). </a:t>
            </a:r>
            <a:endParaRPr lang="es-ES"/>
          </a:p>
        </p:txBody>
      </p:sp>
      <p:sp>
        <p:nvSpPr>
          <p:cNvPr id="4" name="Marcador de número de diapositiva 3"/>
          <p:cNvSpPr>
            <a:spLocks noGrp="1"/>
          </p:cNvSpPr>
          <p:nvPr>
            <p:ph type="sldNum" sz="quarter" idx="10"/>
          </p:nvPr>
        </p:nvSpPr>
        <p:spPr/>
        <p:txBody>
          <a:bodyPr/>
          <a:lstStyle/>
          <a:p>
            <a:fld id="{B55F5F26-2ABB-D44C-A013-2DA272B60A1E}" type="slidenum">
              <a:rPr lang="es-ES" smtClean="0"/>
              <a:pPr/>
              <a:t>5</a:t>
            </a:fld>
            <a:endParaRPr lang="es-ES"/>
          </a:p>
        </p:txBody>
      </p:sp>
    </p:spTree>
    <p:extLst>
      <p:ext uri="{BB962C8B-B14F-4D97-AF65-F5344CB8AC3E}">
        <p14:creationId xmlns:p14="http://schemas.microsoft.com/office/powerpoint/2010/main" val="3360152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FIG</a:t>
            </a:r>
            <a:r>
              <a:rPr lang="es-ES" baseline="0" dirty="0" smtClean="0"/>
              <a:t> S6.- </a:t>
            </a:r>
            <a:r>
              <a:rPr lang="es-ES" dirty="0" smtClean="0"/>
              <a:t> </a:t>
            </a:r>
            <a:r>
              <a:rPr lang="es-ES" baseline="0"/>
              <a:t>Inter-individual natural variation in whole plant </a:t>
            </a:r>
            <a:r>
              <a:rPr lang="es-ES_tradnl" baseline="0" dirty="0" err="1" smtClean="0"/>
              <a:t>photosynthesis</a:t>
            </a:r>
            <a:r>
              <a:rPr lang="es-ES_tradnl" baseline="0" dirty="0" smtClean="0"/>
              <a:t> (A), stomatal conductance (gs), and carbon isotope ratio among 90 </a:t>
            </a:r>
            <a:r>
              <a:rPr lang="es-ES_tradnl" i="1" baseline="0" dirty="0" smtClean="0"/>
              <a:t>B. </a:t>
            </a:r>
            <a:r>
              <a:rPr lang="es-ES_tradnl" i="1" baseline="0" dirty="0" err="1" smtClean="0"/>
              <a:t>distachyon</a:t>
            </a:r>
            <a:r>
              <a:rPr lang="es-ES_tradnl" i="1" baseline="0" dirty="0" smtClean="0"/>
              <a:t> </a:t>
            </a:r>
            <a:r>
              <a:rPr lang="es-ES_tradnl" baseline="0" dirty="0" err="1" smtClean="0"/>
              <a:t>diploid</a:t>
            </a:r>
            <a:r>
              <a:rPr lang="es-ES_tradnl" baseline="0" dirty="0" smtClean="0"/>
              <a:t> </a:t>
            </a:r>
            <a:r>
              <a:rPr lang="es-ES_tradnl" baseline="0" dirty="0" err="1" smtClean="0"/>
              <a:t>inbred</a:t>
            </a:r>
            <a:r>
              <a:rPr lang="es-ES_tradnl" baseline="0" dirty="0" smtClean="0"/>
              <a:t> </a:t>
            </a:r>
            <a:r>
              <a:rPr lang="es-ES_tradnl" baseline="0" dirty="0" err="1" smtClean="0"/>
              <a:t>lines</a:t>
            </a:r>
            <a:r>
              <a:rPr lang="es-ES_tradnl" i="1" baseline="0" dirty="0" smtClean="0"/>
              <a:t> </a:t>
            </a:r>
            <a:r>
              <a:rPr lang="es-ES_tradnl" i="0" baseline="0" dirty="0" err="1" smtClean="0"/>
              <a:t>which</a:t>
            </a:r>
            <a:r>
              <a:rPr lang="es-ES_tradnl" i="0" baseline="0" dirty="0" smtClean="0"/>
              <a:t> </a:t>
            </a:r>
            <a:r>
              <a:rPr lang="es-ES_tradnl" i="0" baseline="0" dirty="0" err="1" smtClean="0"/>
              <a:t>were</a:t>
            </a:r>
            <a:r>
              <a:rPr lang="es-ES_tradnl" i="0" baseline="0" dirty="0" smtClean="0"/>
              <a:t> </a:t>
            </a:r>
            <a:r>
              <a:rPr lang="es-ES_tradnl" i="0" baseline="0" dirty="0" err="1" smtClean="0"/>
              <a:t>experimentally</a:t>
            </a:r>
            <a:r>
              <a:rPr lang="es-ES_tradnl" i="0" baseline="0" dirty="0" smtClean="0"/>
              <a:t> </a:t>
            </a:r>
            <a:r>
              <a:rPr lang="es-ES_tradnl" i="0" baseline="0" dirty="0" err="1" smtClean="0"/>
              <a:t>exposed</a:t>
            </a:r>
            <a:r>
              <a:rPr lang="es-ES_tradnl" i="0" baseline="0" dirty="0" smtClean="0"/>
              <a:t> </a:t>
            </a:r>
            <a:r>
              <a:rPr lang="es-ES_tradnl" i="0" baseline="0" dirty="0" err="1" smtClean="0"/>
              <a:t>to</a:t>
            </a:r>
            <a:r>
              <a:rPr lang="es-ES_tradnl" i="0" baseline="0" dirty="0" smtClean="0"/>
              <a:t> </a:t>
            </a:r>
            <a:r>
              <a:rPr lang="es-ES_tradnl" i="0" baseline="0" dirty="0" err="1" smtClean="0"/>
              <a:t>two</a:t>
            </a:r>
            <a:r>
              <a:rPr lang="es-ES_tradnl" i="0" baseline="0" dirty="0" smtClean="0"/>
              <a:t> </a:t>
            </a:r>
            <a:r>
              <a:rPr lang="es-ES_tradnl" i="0" baseline="0" dirty="0" err="1" smtClean="0"/>
              <a:t>watering</a:t>
            </a:r>
            <a:r>
              <a:rPr lang="es-ES_tradnl" i="0" baseline="0" dirty="0" smtClean="0"/>
              <a:t> </a:t>
            </a:r>
            <a:r>
              <a:rPr lang="es-ES_tradnl" i="0" baseline="0" dirty="0" err="1" smtClean="0"/>
              <a:t>treatments (WW = well watered; WR = water-restricted). Lines</a:t>
            </a:r>
            <a:r>
              <a:rPr lang="es-ES_tradnl" i="0" baseline="0" dirty="0" smtClean="0"/>
              <a:t> come </a:t>
            </a:r>
            <a:r>
              <a:rPr lang="es-ES_tradnl" i="0" baseline="0" dirty="0" err="1" smtClean="0"/>
              <a:t>from</a:t>
            </a:r>
            <a:r>
              <a:rPr lang="es-ES_tradnl" i="0" baseline="0" dirty="0" smtClean="0"/>
              <a:t> 14 natural </a:t>
            </a:r>
            <a:r>
              <a:rPr lang="es-ES_tradnl" i="0" baseline="0" dirty="0" err="1" smtClean="0"/>
              <a:t>populations</a:t>
            </a:r>
            <a:r>
              <a:rPr lang="es-ES_tradnl" i="0" baseline="0" dirty="0" smtClean="0"/>
              <a:t> </a:t>
            </a:r>
            <a:r>
              <a:rPr lang="es-ES_tradnl" i="0" baseline="0" dirty="0" err="1" smtClean="0"/>
              <a:t>across</a:t>
            </a:r>
            <a:r>
              <a:rPr lang="es-ES_tradnl" i="0" baseline="0" dirty="0" smtClean="0"/>
              <a:t> </a:t>
            </a:r>
            <a:r>
              <a:rPr lang="es-ES_tradnl" i="0" baseline="0" dirty="0" err="1" smtClean="0"/>
              <a:t>the</a:t>
            </a:r>
            <a:r>
              <a:rPr lang="es-ES_tradnl" i="0" baseline="0" dirty="0" smtClean="0"/>
              <a:t> </a:t>
            </a:r>
            <a:r>
              <a:rPr lang="es-ES_tradnl" i="0" baseline="0" dirty="0" err="1" smtClean="0"/>
              <a:t>Iberian</a:t>
            </a:r>
            <a:r>
              <a:rPr lang="es-ES_tradnl" i="0" baseline="0" dirty="0" smtClean="0"/>
              <a:t> </a:t>
            </a:r>
            <a:r>
              <a:rPr lang="es-ES_tradnl" i="0" baseline="0" dirty="0" err="1" smtClean="0"/>
              <a:t>Peninsula</a:t>
            </a:r>
            <a:r>
              <a:rPr lang="es-ES_tradnl" i="0" baseline="0" dirty="0" smtClean="0"/>
              <a:t>.  </a:t>
            </a:r>
            <a:r>
              <a:rPr lang="es-ES_tradnl" i="0" baseline="0" dirty="0" err="1" smtClean="0"/>
              <a:t>Values</a:t>
            </a:r>
            <a:r>
              <a:rPr lang="es-ES_tradnl" i="0" baseline="0" dirty="0" smtClean="0"/>
              <a:t> are </a:t>
            </a:r>
            <a:r>
              <a:rPr lang="es-ES_tradnl" i="0" baseline="0" dirty="0" err="1" smtClean="0"/>
              <a:t>adjusted</a:t>
            </a:r>
            <a:r>
              <a:rPr lang="es-ES_tradnl" i="0" baseline="0" dirty="0" smtClean="0"/>
              <a:t> LS-MEANS </a:t>
            </a:r>
            <a:r>
              <a:rPr lang="es-ES_tradnl" i="0" baseline="0" dirty="0" err="1" smtClean="0"/>
              <a:t>from</a:t>
            </a:r>
            <a:r>
              <a:rPr lang="es-ES_tradnl" i="0" baseline="0" dirty="0" smtClean="0"/>
              <a:t> </a:t>
            </a:r>
            <a:r>
              <a:rPr lang="es-ES_tradnl" i="0" baseline="0" dirty="0" err="1" smtClean="0"/>
              <a:t>the</a:t>
            </a:r>
            <a:r>
              <a:rPr lang="es-ES_tradnl" i="0" baseline="0" dirty="0" smtClean="0"/>
              <a:t> linear </a:t>
            </a:r>
            <a:r>
              <a:rPr lang="es-ES_tradnl" i="0" baseline="0" dirty="0" err="1" smtClean="0"/>
              <a:t>mixed</a:t>
            </a:r>
            <a:r>
              <a:rPr lang="es-ES_tradnl" i="0" baseline="0" dirty="0" smtClean="0"/>
              <a:t> </a:t>
            </a:r>
            <a:r>
              <a:rPr lang="es-ES_tradnl" i="0" baseline="0" dirty="0" err="1" smtClean="0"/>
              <a:t>models</a:t>
            </a:r>
            <a:r>
              <a:rPr lang="es-ES_tradnl" i="0" baseline="0" dirty="0" smtClean="0"/>
              <a:t> ± 1SE. </a:t>
            </a:r>
            <a:r>
              <a:rPr lang="es-ES" baseline="0" dirty="0" err="1" smtClean="0"/>
              <a:t>Numbers</a:t>
            </a:r>
            <a:r>
              <a:rPr lang="es-ES" baseline="0" dirty="0" smtClean="0"/>
              <a:t> in the first graph </a:t>
            </a:r>
            <a:r>
              <a:rPr lang="es-ES" baseline="0" dirty="0" err="1" smtClean="0"/>
              <a:t>refer</a:t>
            </a:r>
            <a:r>
              <a:rPr lang="es-ES" baseline="0" dirty="0" smtClean="0"/>
              <a:t> </a:t>
            </a:r>
            <a:r>
              <a:rPr lang="es-ES" baseline="0" dirty="0" err="1" smtClean="0"/>
              <a:t>to</a:t>
            </a:r>
            <a:r>
              <a:rPr lang="es-ES" baseline="0" dirty="0" smtClean="0"/>
              <a:t> </a:t>
            </a:r>
            <a:r>
              <a:rPr lang="es-ES" baseline="0" dirty="0" err="1" smtClean="0"/>
              <a:t>the</a:t>
            </a:r>
            <a:r>
              <a:rPr lang="es-ES" baseline="0" dirty="0" smtClean="0"/>
              <a:t> </a:t>
            </a:r>
            <a:r>
              <a:rPr lang="es-ES" baseline="0" dirty="0" err="1" smtClean="0"/>
              <a:t>name</a:t>
            </a:r>
            <a:r>
              <a:rPr lang="es-ES" baseline="0" dirty="0" smtClean="0"/>
              <a:t> of </a:t>
            </a:r>
            <a:r>
              <a:rPr lang="es-ES" baseline="0" dirty="0" err="1" smtClean="0"/>
              <a:t>the</a:t>
            </a:r>
            <a:r>
              <a:rPr lang="es-ES" baseline="0" dirty="0" smtClean="0"/>
              <a:t> </a:t>
            </a:r>
            <a:r>
              <a:rPr lang="es-ES" baseline="0" dirty="0" err="1" smtClean="0"/>
              <a:t>population</a:t>
            </a:r>
            <a:r>
              <a:rPr lang="es-ES" baseline="0" dirty="0" smtClean="0"/>
              <a:t> </a:t>
            </a:r>
            <a:r>
              <a:rPr lang="es-ES" baseline="0" dirty="0" err="1" smtClean="0"/>
              <a:t>given</a:t>
            </a:r>
            <a:r>
              <a:rPr lang="es-ES" baseline="0" dirty="0" smtClean="0"/>
              <a:t> in </a:t>
            </a:r>
            <a:r>
              <a:rPr lang="es-ES" baseline="0" dirty="0" err="1" smtClean="0"/>
              <a:t>the</a:t>
            </a:r>
            <a:r>
              <a:rPr lang="es-ES" baseline="0" dirty="0" smtClean="0"/>
              <a:t> </a:t>
            </a:r>
            <a:r>
              <a:rPr lang="es-ES" baseline="0" dirty="0" err="1" smtClean="0"/>
              <a:t>table</a:t>
            </a:r>
            <a:r>
              <a:rPr lang="es-ES" baseline="0" dirty="0" smtClean="0"/>
              <a:t> S1.</a:t>
            </a:r>
            <a:endParaRPr lang="es-ES" dirty="0"/>
          </a:p>
          <a:p>
            <a:r>
              <a:rPr lang="es-ES" dirty="0"/>
              <a:t> </a:t>
            </a:r>
          </a:p>
        </p:txBody>
      </p:sp>
      <p:sp>
        <p:nvSpPr>
          <p:cNvPr id="4" name="Marcador de número de diapositiva 3"/>
          <p:cNvSpPr>
            <a:spLocks noGrp="1"/>
          </p:cNvSpPr>
          <p:nvPr>
            <p:ph type="sldNum" sz="quarter" idx="10"/>
          </p:nvPr>
        </p:nvSpPr>
        <p:spPr/>
        <p:txBody>
          <a:bodyPr/>
          <a:lstStyle/>
          <a:p>
            <a:fld id="{B55F5F26-2ABB-D44C-A013-2DA272B60A1E}" type="slidenum">
              <a:rPr lang="es-ES" smtClean="0"/>
              <a:pPr/>
              <a:t>6</a:t>
            </a:fld>
            <a:endParaRPr lang="es-ES"/>
          </a:p>
        </p:txBody>
      </p:sp>
    </p:spTree>
    <p:extLst>
      <p:ext uri="{BB962C8B-B14F-4D97-AF65-F5344CB8AC3E}">
        <p14:creationId xmlns:p14="http://schemas.microsoft.com/office/powerpoint/2010/main" val="852288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dirty="0" smtClean="0"/>
              <a:t>FIG</a:t>
            </a:r>
            <a:r>
              <a:rPr lang="es-ES" baseline="0" dirty="0" smtClean="0"/>
              <a:t> S7.- </a:t>
            </a:r>
            <a:r>
              <a:rPr lang="es-ES" dirty="0" smtClean="0"/>
              <a:t> </a:t>
            </a:r>
            <a:r>
              <a:rPr lang="es-ES" baseline="0"/>
              <a:t>Inter-individual natural variation in whole plant </a:t>
            </a:r>
            <a:r>
              <a:rPr lang="es-ES_tradnl" baseline="0" dirty="0" err="1" smtClean="0"/>
              <a:t>photosynthesis</a:t>
            </a:r>
            <a:r>
              <a:rPr lang="es-ES_tradnl" baseline="0" dirty="0" smtClean="0"/>
              <a:t> (A), stomatal conductance (gs), and carbon isotope ratio among 99 </a:t>
            </a:r>
            <a:r>
              <a:rPr lang="es-ES_tradnl" i="1" baseline="0" dirty="0" smtClean="0"/>
              <a:t>B. </a:t>
            </a:r>
            <a:r>
              <a:rPr lang="es-ES_tradnl" i="1" baseline="0" dirty="0" err="1" smtClean="0"/>
              <a:t>hybridum</a:t>
            </a:r>
            <a:r>
              <a:rPr lang="es-ES_tradnl" i="1" baseline="0" dirty="0" smtClean="0"/>
              <a:t> </a:t>
            </a:r>
            <a:r>
              <a:rPr lang="es-ES_tradnl" baseline="0" dirty="0" err="1" smtClean="0"/>
              <a:t>allotetraploid</a:t>
            </a:r>
            <a:r>
              <a:rPr lang="es-ES_tradnl" baseline="0" dirty="0" smtClean="0"/>
              <a:t> </a:t>
            </a:r>
            <a:r>
              <a:rPr lang="es-ES_tradnl" baseline="0" dirty="0" err="1" smtClean="0"/>
              <a:t>inbred</a:t>
            </a:r>
            <a:r>
              <a:rPr lang="es-ES_tradnl" baseline="0" dirty="0" smtClean="0"/>
              <a:t> </a:t>
            </a:r>
            <a:r>
              <a:rPr lang="es-ES_tradnl" baseline="0" dirty="0" err="1" smtClean="0"/>
              <a:t>lines</a:t>
            </a:r>
            <a:r>
              <a:rPr lang="es-ES_tradnl" i="1" baseline="0" dirty="0" smtClean="0"/>
              <a:t> </a:t>
            </a:r>
            <a:r>
              <a:rPr lang="es-ES_tradnl" i="0" baseline="0" dirty="0" err="1" smtClean="0"/>
              <a:t>which</a:t>
            </a:r>
            <a:r>
              <a:rPr lang="es-ES_tradnl" i="0" baseline="0" dirty="0" smtClean="0"/>
              <a:t> </a:t>
            </a:r>
            <a:r>
              <a:rPr lang="es-ES_tradnl" i="0" baseline="0" dirty="0" err="1" smtClean="0"/>
              <a:t>were</a:t>
            </a:r>
            <a:r>
              <a:rPr lang="es-ES_tradnl" i="0" baseline="0" dirty="0" smtClean="0"/>
              <a:t> </a:t>
            </a:r>
            <a:r>
              <a:rPr lang="es-ES_tradnl" i="0" baseline="0" dirty="0" err="1" smtClean="0"/>
              <a:t>experimentally</a:t>
            </a:r>
            <a:r>
              <a:rPr lang="es-ES_tradnl" i="0" baseline="0" dirty="0" smtClean="0"/>
              <a:t> </a:t>
            </a:r>
            <a:r>
              <a:rPr lang="es-ES_tradnl" i="0" baseline="0" dirty="0" err="1" smtClean="0"/>
              <a:t>exposed</a:t>
            </a:r>
            <a:r>
              <a:rPr lang="es-ES_tradnl" i="0" baseline="0" dirty="0" smtClean="0"/>
              <a:t> </a:t>
            </a:r>
            <a:r>
              <a:rPr lang="es-ES_tradnl" i="0" baseline="0" dirty="0" err="1" smtClean="0"/>
              <a:t>to</a:t>
            </a:r>
            <a:r>
              <a:rPr lang="es-ES_tradnl" i="0" baseline="0" dirty="0" smtClean="0"/>
              <a:t> </a:t>
            </a:r>
            <a:r>
              <a:rPr lang="es-ES_tradnl" i="0" baseline="0" dirty="0" err="1" smtClean="0"/>
              <a:t>two</a:t>
            </a:r>
            <a:r>
              <a:rPr lang="es-ES_tradnl" i="0" baseline="0" dirty="0" smtClean="0"/>
              <a:t> </a:t>
            </a:r>
            <a:r>
              <a:rPr lang="es-ES_tradnl" i="0" baseline="0" dirty="0" err="1" smtClean="0"/>
              <a:t>watering</a:t>
            </a:r>
            <a:r>
              <a:rPr lang="es-ES_tradnl" i="0" baseline="0" dirty="0" smtClean="0"/>
              <a:t> </a:t>
            </a:r>
            <a:r>
              <a:rPr lang="es-ES_tradnl" i="0" baseline="0" dirty="0" err="1" smtClean="0"/>
              <a:t>treatments (WW = well watered; WR = water-restricted). Lines</a:t>
            </a:r>
            <a:r>
              <a:rPr lang="es-ES_tradnl" i="0" baseline="0" dirty="0" smtClean="0"/>
              <a:t> come </a:t>
            </a:r>
            <a:r>
              <a:rPr lang="es-ES_tradnl" i="0" baseline="0" dirty="0" err="1" smtClean="0"/>
              <a:t>from</a:t>
            </a:r>
            <a:r>
              <a:rPr lang="es-ES_tradnl" i="0" baseline="0" dirty="0" smtClean="0"/>
              <a:t> 15 natural </a:t>
            </a:r>
            <a:r>
              <a:rPr lang="es-ES_tradnl" i="0" baseline="0" dirty="0" err="1" smtClean="0"/>
              <a:t>populations</a:t>
            </a:r>
            <a:r>
              <a:rPr lang="es-ES_tradnl" i="0" baseline="0" dirty="0" smtClean="0"/>
              <a:t> </a:t>
            </a:r>
            <a:r>
              <a:rPr lang="es-ES_tradnl" i="0" baseline="0" dirty="0" err="1" smtClean="0"/>
              <a:t>across</a:t>
            </a:r>
            <a:r>
              <a:rPr lang="es-ES_tradnl" i="0" baseline="0" dirty="0" smtClean="0"/>
              <a:t> </a:t>
            </a:r>
            <a:r>
              <a:rPr lang="es-ES_tradnl" i="0" baseline="0" dirty="0" err="1" smtClean="0"/>
              <a:t>the</a:t>
            </a:r>
            <a:r>
              <a:rPr lang="es-ES_tradnl" i="0" baseline="0" dirty="0" smtClean="0"/>
              <a:t> </a:t>
            </a:r>
            <a:r>
              <a:rPr lang="es-ES_tradnl" i="0" baseline="0" dirty="0" err="1" smtClean="0"/>
              <a:t>Iberian</a:t>
            </a:r>
            <a:r>
              <a:rPr lang="es-ES_tradnl" i="0" baseline="0" dirty="0" smtClean="0"/>
              <a:t> </a:t>
            </a:r>
            <a:r>
              <a:rPr lang="es-ES_tradnl" i="0" baseline="0" dirty="0" err="1" smtClean="0"/>
              <a:t>Peninsula</a:t>
            </a:r>
            <a:r>
              <a:rPr lang="es-ES_tradnl" i="0" baseline="0" dirty="0" smtClean="0"/>
              <a:t>.  </a:t>
            </a:r>
            <a:r>
              <a:rPr lang="es-ES_tradnl" i="0" baseline="0" dirty="0" err="1" smtClean="0"/>
              <a:t>Values</a:t>
            </a:r>
            <a:r>
              <a:rPr lang="es-ES_tradnl" i="0" baseline="0" dirty="0" smtClean="0"/>
              <a:t> are </a:t>
            </a:r>
            <a:r>
              <a:rPr lang="es-ES_tradnl" i="0" baseline="0" dirty="0" err="1" smtClean="0"/>
              <a:t>adjusted</a:t>
            </a:r>
            <a:r>
              <a:rPr lang="es-ES_tradnl" i="0" baseline="0" dirty="0" smtClean="0"/>
              <a:t> LS-MEANS </a:t>
            </a:r>
            <a:r>
              <a:rPr lang="es-ES_tradnl" i="0" baseline="0" dirty="0" err="1" smtClean="0"/>
              <a:t>from</a:t>
            </a:r>
            <a:r>
              <a:rPr lang="es-ES_tradnl" i="0" baseline="0" dirty="0" smtClean="0"/>
              <a:t> </a:t>
            </a:r>
            <a:r>
              <a:rPr lang="es-ES_tradnl" i="0" baseline="0" dirty="0" err="1" smtClean="0"/>
              <a:t>the</a:t>
            </a:r>
            <a:r>
              <a:rPr lang="es-ES_tradnl" i="0" baseline="0" dirty="0" smtClean="0"/>
              <a:t> linear </a:t>
            </a:r>
            <a:r>
              <a:rPr lang="es-ES_tradnl" i="0" baseline="0" dirty="0" err="1" smtClean="0"/>
              <a:t>mixed</a:t>
            </a:r>
            <a:r>
              <a:rPr lang="es-ES_tradnl" i="0" baseline="0" dirty="0" smtClean="0"/>
              <a:t> </a:t>
            </a:r>
            <a:r>
              <a:rPr lang="es-ES_tradnl" i="0" baseline="0" dirty="0" err="1" smtClean="0"/>
              <a:t>models</a:t>
            </a:r>
            <a:r>
              <a:rPr lang="es-ES_tradnl" i="0" baseline="0" dirty="0" smtClean="0"/>
              <a:t> ± 1SE. </a:t>
            </a:r>
            <a:r>
              <a:rPr lang="es-ES" baseline="0" dirty="0" err="1" smtClean="0"/>
              <a:t>Numbers</a:t>
            </a:r>
            <a:r>
              <a:rPr lang="es-ES" baseline="0" dirty="0" smtClean="0"/>
              <a:t> in the first graph </a:t>
            </a:r>
            <a:r>
              <a:rPr lang="es-ES" baseline="0" dirty="0" err="1" smtClean="0"/>
              <a:t>refer</a:t>
            </a:r>
            <a:r>
              <a:rPr lang="es-ES" baseline="0" dirty="0" smtClean="0"/>
              <a:t> </a:t>
            </a:r>
            <a:r>
              <a:rPr lang="es-ES" baseline="0" dirty="0" err="1" smtClean="0"/>
              <a:t>to</a:t>
            </a:r>
            <a:r>
              <a:rPr lang="es-ES" baseline="0" dirty="0" smtClean="0"/>
              <a:t> </a:t>
            </a:r>
            <a:r>
              <a:rPr lang="es-ES" baseline="0" dirty="0" err="1" smtClean="0"/>
              <a:t>the</a:t>
            </a:r>
            <a:r>
              <a:rPr lang="es-ES" baseline="0" dirty="0" smtClean="0"/>
              <a:t> </a:t>
            </a:r>
            <a:r>
              <a:rPr lang="es-ES" baseline="0" dirty="0" err="1" smtClean="0"/>
              <a:t>name</a:t>
            </a:r>
            <a:r>
              <a:rPr lang="es-ES" baseline="0" dirty="0" smtClean="0"/>
              <a:t> of </a:t>
            </a:r>
            <a:r>
              <a:rPr lang="es-ES" baseline="0" dirty="0" err="1" smtClean="0"/>
              <a:t>the</a:t>
            </a:r>
            <a:r>
              <a:rPr lang="es-ES" baseline="0" dirty="0" smtClean="0"/>
              <a:t> </a:t>
            </a:r>
            <a:r>
              <a:rPr lang="es-ES" baseline="0" dirty="0" err="1" smtClean="0"/>
              <a:t>population</a:t>
            </a:r>
            <a:r>
              <a:rPr lang="es-ES" baseline="0" dirty="0" smtClean="0"/>
              <a:t> </a:t>
            </a:r>
            <a:r>
              <a:rPr lang="es-ES" baseline="0" dirty="0" err="1" smtClean="0"/>
              <a:t>given</a:t>
            </a:r>
            <a:r>
              <a:rPr lang="es-ES" baseline="0" dirty="0" smtClean="0"/>
              <a:t> in </a:t>
            </a:r>
            <a:r>
              <a:rPr lang="es-ES" baseline="0" dirty="0" err="1" smtClean="0"/>
              <a:t>the</a:t>
            </a:r>
            <a:r>
              <a:rPr lang="es-ES" baseline="0" dirty="0" smtClean="0"/>
              <a:t> </a:t>
            </a:r>
            <a:r>
              <a:rPr lang="es-ES" baseline="0" dirty="0" err="1" smtClean="0"/>
              <a:t>table</a:t>
            </a:r>
            <a:r>
              <a:rPr lang="es-ES" baseline="0" dirty="0" smtClean="0"/>
              <a:t> S1.</a:t>
            </a:r>
            <a:endParaRPr lang="es-ES" dirty="0"/>
          </a:p>
          <a:p>
            <a:r>
              <a:rPr lang="es-ES" dirty="0"/>
              <a:t> </a:t>
            </a:r>
          </a:p>
        </p:txBody>
      </p:sp>
      <p:sp>
        <p:nvSpPr>
          <p:cNvPr id="4" name="Marcador de número de diapositiva 3"/>
          <p:cNvSpPr>
            <a:spLocks noGrp="1"/>
          </p:cNvSpPr>
          <p:nvPr>
            <p:ph type="sldNum" sz="quarter" idx="10"/>
          </p:nvPr>
        </p:nvSpPr>
        <p:spPr/>
        <p:txBody>
          <a:bodyPr/>
          <a:lstStyle/>
          <a:p>
            <a:fld id="{B55F5F26-2ABB-D44C-A013-2DA272B60A1E}" type="slidenum">
              <a:rPr lang="es-ES" smtClean="0"/>
              <a:pPr/>
              <a:t>7</a:t>
            </a:fld>
            <a:endParaRPr lang="es-ES"/>
          </a:p>
        </p:txBody>
      </p:sp>
    </p:spTree>
    <p:extLst>
      <p:ext uri="{BB962C8B-B14F-4D97-AF65-F5344CB8AC3E}">
        <p14:creationId xmlns:p14="http://schemas.microsoft.com/office/powerpoint/2010/main" val="852288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b="1"/>
              <a:t>Fig. S8</a:t>
            </a:r>
            <a:r>
              <a:rPr lang="es-ES"/>
              <a:t>.- </a:t>
            </a:r>
            <a:r>
              <a:rPr lang="en-US" sz="1200" kern="1200">
                <a:solidFill>
                  <a:schemeClr val="tx1"/>
                </a:solidFill>
                <a:effectLst/>
                <a:latin typeface="+mn-lt"/>
                <a:ea typeface="+mn-ea"/>
                <a:cs typeface="+mn-cs"/>
              </a:rPr>
              <a:t>Relationships between annual precipitation,</a:t>
            </a:r>
            <a:r>
              <a:rPr lang="en-US" sz="1200" kern="1200" baseline="0">
                <a:solidFill>
                  <a:schemeClr val="tx1"/>
                </a:solidFill>
                <a:effectLst/>
                <a:latin typeface="+mn-lt"/>
                <a:ea typeface="+mn-ea"/>
                <a:cs typeface="+mn-cs"/>
              </a:rPr>
              <a:t> temperature </a:t>
            </a:r>
            <a:r>
              <a:rPr lang="en-US" sz="1200" kern="1200">
                <a:solidFill>
                  <a:schemeClr val="tx1"/>
                </a:solidFill>
                <a:effectLst/>
                <a:latin typeface="+mn-lt"/>
                <a:ea typeface="+mn-ea"/>
                <a:cs typeface="+mn-cs"/>
              </a:rPr>
              <a:t>and annual soil moisture deficit and the genetic population means of ecophysiological traits under water restricted conditions: a) stomatal conductance (g</a:t>
            </a:r>
            <a:r>
              <a:rPr lang="en-US" sz="1200" kern="1200" baseline="-25000">
                <a:solidFill>
                  <a:schemeClr val="tx1"/>
                </a:solidFill>
                <a:effectLst/>
                <a:latin typeface="+mn-lt"/>
                <a:ea typeface="+mn-ea"/>
                <a:cs typeface="+mn-cs"/>
              </a:rPr>
              <a:t>s</a:t>
            </a:r>
            <a:r>
              <a:rPr lang="en-US" sz="1200" kern="1200">
                <a:solidFill>
                  <a:schemeClr val="tx1"/>
                </a:solidFill>
                <a:effectLst/>
                <a:latin typeface="+mn-lt"/>
                <a:ea typeface="+mn-ea"/>
                <a:cs typeface="+mn-cs"/>
              </a:rPr>
              <a:t>); b,</a:t>
            </a:r>
            <a:r>
              <a:rPr lang="en-US" sz="1200" kern="1200" baseline="0">
                <a:solidFill>
                  <a:schemeClr val="tx1"/>
                </a:solidFill>
                <a:effectLst/>
                <a:latin typeface="+mn-lt"/>
                <a:ea typeface="+mn-ea"/>
                <a:cs typeface="+mn-cs"/>
              </a:rPr>
              <a:t> </a:t>
            </a:r>
            <a:r>
              <a:rPr lang="en-US" sz="1200" kern="1200">
                <a:solidFill>
                  <a:schemeClr val="tx1"/>
                </a:solidFill>
                <a:effectLst/>
                <a:latin typeface="+mn-lt"/>
                <a:ea typeface="+mn-ea"/>
                <a:cs typeface="+mn-cs"/>
              </a:rPr>
              <a:t>c,d) photosynthesis (A), e) flowering time. Soil moisture deficit is defined as potential evapotranspiration minus precipitation. In all cases, the solid line depicts the best quadratic regression fit between variables, and dashed lines are its 95% confidence intervals. Only data for </a:t>
            </a:r>
            <a:r>
              <a:rPr lang="en-US" sz="1200" i="1" kern="1200">
                <a:solidFill>
                  <a:schemeClr val="tx1"/>
                </a:solidFill>
                <a:effectLst/>
                <a:latin typeface="+mn-lt"/>
                <a:ea typeface="+mn-ea"/>
                <a:cs typeface="+mn-cs"/>
              </a:rPr>
              <a:t>B. hybridum </a:t>
            </a:r>
            <a:r>
              <a:rPr lang="en-US" sz="1200" kern="1200">
                <a:solidFill>
                  <a:schemeClr val="tx1"/>
                </a:solidFill>
                <a:effectLst/>
                <a:latin typeface="+mn-lt"/>
                <a:ea typeface="+mn-ea"/>
                <a:cs typeface="+mn-cs"/>
              </a:rPr>
              <a:t>allotetraploids are depicted (red triangles).</a:t>
            </a:r>
            <a:endParaRPr lang="es-ES" sz="1200" kern="1200">
              <a:solidFill>
                <a:schemeClr val="tx1"/>
              </a:solidFill>
              <a:effectLst/>
              <a:latin typeface="+mn-lt"/>
              <a:ea typeface="+mn-ea"/>
              <a:cs typeface="+mn-cs"/>
            </a:endParaRPr>
          </a:p>
          <a:p>
            <a:endParaRPr lang="es-ES"/>
          </a:p>
        </p:txBody>
      </p:sp>
      <p:sp>
        <p:nvSpPr>
          <p:cNvPr id="4" name="Marcador de número de diapositiva 3"/>
          <p:cNvSpPr>
            <a:spLocks noGrp="1"/>
          </p:cNvSpPr>
          <p:nvPr>
            <p:ph type="sldNum" sz="quarter" idx="10"/>
          </p:nvPr>
        </p:nvSpPr>
        <p:spPr/>
        <p:txBody>
          <a:bodyPr/>
          <a:lstStyle/>
          <a:p>
            <a:fld id="{B55F5F26-2ABB-D44C-A013-2DA272B60A1E}" type="slidenum">
              <a:rPr lang="es-ES" smtClean="0"/>
              <a:pPr/>
              <a:t>8</a:t>
            </a:fld>
            <a:endParaRPr lang="es-ES"/>
          </a:p>
        </p:txBody>
      </p:sp>
    </p:spTree>
    <p:extLst>
      <p:ext uri="{BB962C8B-B14F-4D97-AF65-F5344CB8AC3E}">
        <p14:creationId xmlns:p14="http://schemas.microsoft.com/office/powerpoint/2010/main" val="1730213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b="1" dirty="0" smtClean="0"/>
              <a:t>FIGURE S9</a:t>
            </a:r>
            <a:r>
              <a:rPr lang="es-ES" dirty="0" smtClean="0"/>
              <a:t> - </a:t>
            </a:r>
            <a:r>
              <a:rPr lang="es-ES" dirty="0" err="1" smtClean="0"/>
              <a:t>Genetic</a:t>
            </a:r>
            <a:r>
              <a:rPr lang="es-ES" baseline="0" dirty="0" smtClean="0"/>
              <a:t> </a:t>
            </a:r>
            <a:r>
              <a:rPr lang="es-ES" dirty="0" err="1" smtClean="0"/>
              <a:t>relationships</a:t>
            </a:r>
            <a:r>
              <a:rPr lang="es-ES" baseline="0" dirty="0" smtClean="0"/>
              <a:t> </a:t>
            </a:r>
            <a:r>
              <a:rPr lang="es-ES" baseline="0" dirty="0" err="1" smtClean="0"/>
              <a:t>ecophysiological traits</a:t>
            </a:r>
            <a:r>
              <a:rPr lang="es-ES" baseline="0" dirty="0" smtClean="0"/>
              <a:t> </a:t>
            </a:r>
            <a:r>
              <a:rPr lang="es-ES" baseline="0" dirty="0" err="1" smtClean="0"/>
              <a:t>across</a:t>
            </a:r>
            <a:r>
              <a:rPr lang="es-ES" baseline="0" dirty="0" smtClean="0"/>
              <a:t> </a:t>
            </a:r>
            <a:r>
              <a:rPr lang="es-ES" i="1" baseline="0" dirty="0" smtClean="0"/>
              <a:t>B. </a:t>
            </a:r>
            <a:r>
              <a:rPr lang="es-ES" i="1" baseline="0" dirty="0" err="1" smtClean="0"/>
              <a:t>distachyon</a:t>
            </a:r>
            <a:r>
              <a:rPr lang="es-ES" i="1" baseline="0" dirty="0" smtClean="0"/>
              <a:t> </a:t>
            </a:r>
            <a:r>
              <a:rPr lang="es-ES" baseline="0" dirty="0" err="1" smtClean="0"/>
              <a:t>diploid</a:t>
            </a:r>
            <a:r>
              <a:rPr lang="es-ES" baseline="0" dirty="0" smtClean="0"/>
              <a:t> </a:t>
            </a:r>
            <a:r>
              <a:rPr lang="es-ES" baseline="0" dirty="0" err="1" smtClean="0"/>
              <a:t>genotypes</a:t>
            </a:r>
            <a:r>
              <a:rPr lang="es-ES" baseline="0" dirty="0" smtClean="0"/>
              <a:t> (</a:t>
            </a:r>
            <a:r>
              <a:rPr lang="es-ES" baseline="0" dirty="0" err="1" smtClean="0"/>
              <a:t>solid</a:t>
            </a:r>
            <a:r>
              <a:rPr lang="es-ES" baseline="0" dirty="0" smtClean="0"/>
              <a:t> </a:t>
            </a:r>
            <a:r>
              <a:rPr lang="es-ES" baseline="0" dirty="0" err="1" smtClean="0"/>
              <a:t>circles</a:t>
            </a:r>
            <a:r>
              <a:rPr lang="es-ES" baseline="0" dirty="0" smtClean="0"/>
              <a:t> in </a:t>
            </a:r>
            <a:r>
              <a:rPr lang="es-ES" baseline="0" dirty="0" err="1" smtClean="0"/>
              <a:t>the</a:t>
            </a:r>
            <a:r>
              <a:rPr lang="es-ES" baseline="0" dirty="0" smtClean="0"/>
              <a:t> </a:t>
            </a:r>
            <a:r>
              <a:rPr lang="es-ES" baseline="0" dirty="0" err="1" smtClean="0"/>
              <a:t>graphs</a:t>
            </a:r>
            <a:r>
              <a:rPr lang="es-ES" baseline="0" dirty="0" smtClean="0"/>
              <a:t>) and </a:t>
            </a:r>
            <a:r>
              <a:rPr lang="es-ES" i="1" baseline="0" dirty="0" smtClean="0"/>
              <a:t>B. </a:t>
            </a:r>
            <a:r>
              <a:rPr lang="es-ES" i="1" baseline="0" dirty="0" err="1" smtClean="0"/>
              <a:t>hybridum</a:t>
            </a:r>
            <a:r>
              <a:rPr lang="es-ES" i="1" baseline="0" dirty="0" smtClean="0"/>
              <a:t> </a:t>
            </a:r>
            <a:r>
              <a:rPr lang="es-ES" baseline="0" dirty="0" err="1" smtClean="0"/>
              <a:t>allotetraplod</a:t>
            </a:r>
            <a:r>
              <a:rPr lang="es-ES" baseline="0" dirty="0" smtClean="0"/>
              <a:t> </a:t>
            </a:r>
            <a:r>
              <a:rPr lang="es-ES" baseline="0" dirty="0" err="1" smtClean="0"/>
              <a:t>genotypes</a:t>
            </a:r>
            <a:r>
              <a:rPr lang="es-ES" baseline="0" dirty="0" smtClean="0"/>
              <a:t> (</a:t>
            </a:r>
            <a:r>
              <a:rPr lang="es-ES" baseline="0" dirty="0" err="1" smtClean="0"/>
              <a:t>inverted</a:t>
            </a:r>
            <a:r>
              <a:rPr lang="es-ES" baseline="0" dirty="0" smtClean="0"/>
              <a:t> </a:t>
            </a:r>
            <a:r>
              <a:rPr lang="es-ES" baseline="0" dirty="0" err="1" smtClean="0"/>
              <a:t>triangles</a:t>
            </a:r>
            <a:r>
              <a:rPr lang="es-ES" baseline="0" dirty="0" smtClean="0"/>
              <a:t> in </a:t>
            </a:r>
            <a:r>
              <a:rPr lang="es-ES" baseline="0" dirty="0" err="1" smtClean="0"/>
              <a:t>the</a:t>
            </a:r>
            <a:r>
              <a:rPr lang="es-ES" baseline="0" dirty="0" smtClean="0"/>
              <a:t> </a:t>
            </a:r>
            <a:r>
              <a:rPr lang="es-ES" baseline="0" dirty="0" err="1" smtClean="0"/>
              <a:t>graphs</a:t>
            </a:r>
            <a:r>
              <a:rPr lang="es-ES" baseline="0" dirty="0" smtClean="0"/>
              <a:t>) under water restricted conditions. A) </a:t>
            </a:r>
            <a:r>
              <a:rPr lang="es-ES" baseline="0" dirty="0" err="1" smtClean="0"/>
              <a:t>whole</a:t>
            </a:r>
            <a:r>
              <a:rPr lang="es-ES" baseline="0" dirty="0" smtClean="0"/>
              <a:t> </a:t>
            </a:r>
            <a:r>
              <a:rPr lang="es-ES" baseline="0" dirty="0" err="1" smtClean="0"/>
              <a:t>carbon</a:t>
            </a:r>
            <a:r>
              <a:rPr lang="es-ES" baseline="0" dirty="0" smtClean="0"/>
              <a:t> </a:t>
            </a:r>
            <a:r>
              <a:rPr lang="es-ES" baseline="0" dirty="0" err="1" smtClean="0"/>
              <a:t>gain</a:t>
            </a:r>
            <a:r>
              <a:rPr lang="es-ES" baseline="0" dirty="0" smtClean="0"/>
              <a:t> and </a:t>
            </a:r>
            <a:r>
              <a:rPr lang="es-ES" baseline="0" dirty="0" err="1" smtClean="0"/>
              <a:t>stomatal conductance (</a:t>
            </a:r>
            <a:r>
              <a:rPr lang="es-ES" i="1" baseline="0" dirty="0" err="1" smtClean="0"/>
              <a:t>g</a:t>
            </a:r>
            <a:r>
              <a:rPr lang="es-ES" baseline="-25000" dirty="0" err="1" smtClean="0"/>
              <a:t>s</a:t>
            </a:r>
            <a:r>
              <a:rPr lang="es-ES" baseline="0" dirty="0" err="1" smtClean="0"/>
              <a:t>)</a:t>
            </a:r>
            <a:r>
              <a:rPr lang="es-ES" baseline="0" dirty="0" smtClean="0"/>
              <a:t>; B)</a:t>
            </a:r>
            <a:r>
              <a:rPr lang="es-ES" baseline="0" dirty="0" err="1" smtClean="0"/>
              <a:t> whole</a:t>
            </a:r>
            <a:r>
              <a:rPr lang="es-ES" baseline="0" dirty="0" smtClean="0"/>
              <a:t> </a:t>
            </a:r>
            <a:r>
              <a:rPr lang="es-ES" baseline="0" dirty="0" err="1" smtClean="0"/>
              <a:t>carbon</a:t>
            </a:r>
            <a:r>
              <a:rPr lang="es-ES" baseline="0" dirty="0" smtClean="0"/>
              <a:t> </a:t>
            </a:r>
            <a:r>
              <a:rPr lang="es-ES" baseline="0" dirty="0" err="1" smtClean="0"/>
              <a:t>gain</a:t>
            </a:r>
            <a:r>
              <a:rPr lang="es-ES" baseline="0" dirty="0" smtClean="0"/>
              <a:t> and </a:t>
            </a:r>
            <a:r>
              <a:rPr lang="es-ES" baseline="0" dirty="0" err="1" smtClean="0"/>
              <a:t>flowering time</a:t>
            </a:r>
            <a:r>
              <a:rPr lang="es-ES" baseline="0" dirty="0" smtClean="0"/>
              <a:t>; C) </a:t>
            </a:r>
            <a:r>
              <a:rPr lang="es-ES" baseline="0" dirty="0" err="1" smtClean="0"/>
              <a:t>stomatal conductance (</a:t>
            </a:r>
            <a:r>
              <a:rPr lang="es-ES" i="1" baseline="0" dirty="0" err="1" smtClean="0"/>
              <a:t>g</a:t>
            </a:r>
            <a:r>
              <a:rPr lang="es-ES" baseline="-25000" dirty="0" err="1" smtClean="0"/>
              <a:t>s</a:t>
            </a:r>
            <a:r>
              <a:rPr lang="es-ES" baseline="0" dirty="0" err="1" smtClean="0"/>
              <a:t>)</a:t>
            </a:r>
            <a:r>
              <a:rPr lang="es-ES" baseline="0" dirty="0" smtClean="0"/>
              <a:t>  and </a:t>
            </a:r>
            <a:r>
              <a:rPr lang="es-ES" baseline="0" dirty="0" err="1" smtClean="0"/>
              <a:t>flowering time</a:t>
            </a:r>
            <a:r>
              <a:rPr lang="es-ES" baseline="0" dirty="0" smtClean="0"/>
              <a:t>; Figures in A </a:t>
            </a:r>
            <a:r>
              <a:rPr lang="es-ES" baseline="0" dirty="0" err="1" smtClean="0"/>
              <a:t>were transformed</a:t>
            </a:r>
            <a:r>
              <a:rPr lang="es-ES" baseline="0" dirty="0" smtClean="0"/>
              <a:t> </a:t>
            </a:r>
            <a:r>
              <a:rPr lang="es-ES" baseline="0" dirty="0" err="1" smtClean="0"/>
              <a:t>to</a:t>
            </a:r>
            <a:r>
              <a:rPr lang="es-ES" baseline="0" dirty="0" smtClean="0"/>
              <a:t> log-</a:t>
            </a:r>
            <a:r>
              <a:rPr lang="es-ES" baseline="0" dirty="0" err="1" smtClean="0"/>
              <a:t>scale</a:t>
            </a:r>
            <a:r>
              <a:rPr lang="es-ES" baseline="0" dirty="0" smtClean="0"/>
              <a:t>. In </a:t>
            </a:r>
            <a:r>
              <a:rPr lang="es-ES" baseline="0" dirty="0" err="1" smtClean="0"/>
              <a:t>all</a:t>
            </a:r>
            <a:r>
              <a:rPr lang="es-ES" baseline="0" dirty="0" smtClean="0"/>
              <a:t> cases, </a:t>
            </a:r>
            <a:r>
              <a:rPr lang="es-ES" baseline="0" dirty="0" err="1" smtClean="0"/>
              <a:t>lines</a:t>
            </a:r>
            <a:r>
              <a:rPr lang="es-ES" baseline="0" dirty="0" smtClean="0"/>
              <a:t> </a:t>
            </a:r>
            <a:r>
              <a:rPr lang="es-ES" baseline="0" dirty="0" err="1" smtClean="0"/>
              <a:t>depict</a:t>
            </a:r>
            <a:r>
              <a:rPr lang="es-ES" baseline="0" dirty="0" smtClean="0"/>
              <a:t> </a:t>
            </a:r>
            <a:r>
              <a:rPr lang="es-ES" baseline="0" dirty="0" err="1" smtClean="0"/>
              <a:t>the</a:t>
            </a:r>
            <a:r>
              <a:rPr lang="es-ES" baseline="0" dirty="0" smtClean="0"/>
              <a:t> </a:t>
            </a:r>
            <a:r>
              <a:rPr lang="es-ES" baseline="0" dirty="0" err="1" smtClean="0"/>
              <a:t>best</a:t>
            </a:r>
            <a:r>
              <a:rPr lang="es-ES" baseline="0" dirty="0" smtClean="0"/>
              <a:t> </a:t>
            </a:r>
            <a:r>
              <a:rPr lang="es-ES" baseline="0" dirty="0" err="1" smtClean="0"/>
              <a:t>significant</a:t>
            </a:r>
            <a:r>
              <a:rPr lang="es-ES" baseline="0" dirty="0" smtClean="0"/>
              <a:t> </a:t>
            </a:r>
            <a:r>
              <a:rPr lang="es-ES" baseline="0" dirty="0" err="1" smtClean="0"/>
              <a:t>fit</a:t>
            </a:r>
            <a:r>
              <a:rPr lang="es-ES" baseline="0" dirty="0" smtClean="0"/>
              <a:t> (P&lt;0.05, data </a:t>
            </a:r>
            <a:r>
              <a:rPr lang="es-ES" baseline="0" dirty="0" err="1" smtClean="0"/>
              <a:t>not</a:t>
            </a:r>
            <a:r>
              <a:rPr lang="es-ES" baseline="0" dirty="0" smtClean="0"/>
              <a:t> </a:t>
            </a:r>
            <a:r>
              <a:rPr lang="es-ES" baseline="0" dirty="0" err="1" smtClean="0"/>
              <a:t>shown</a:t>
            </a:r>
            <a:r>
              <a:rPr lang="es-ES" baseline="0" dirty="0" smtClean="0"/>
              <a:t>) </a:t>
            </a:r>
            <a:r>
              <a:rPr lang="es-ES" baseline="0" dirty="0" err="1" smtClean="0"/>
              <a:t>between</a:t>
            </a:r>
            <a:r>
              <a:rPr lang="es-ES" baseline="0" dirty="0" smtClean="0"/>
              <a:t> variables. Solid </a:t>
            </a:r>
            <a:r>
              <a:rPr lang="es-ES" baseline="0" dirty="0" err="1" smtClean="0"/>
              <a:t>lines</a:t>
            </a:r>
            <a:r>
              <a:rPr lang="es-ES" baseline="0" dirty="0" smtClean="0"/>
              <a:t> </a:t>
            </a:r>
            <a:r>
              <a:rPr lang="es-ES" baseline="0" dirty="0" err="1" smtClean="0"/>
              <a:t>represent</a:t>
            </a:r>
            <a:r>
              <a:rPr lang="es-ES" baseline="0" dirty="0" smtClean="0"/>
              <a:t> curves </a:t>
            </a:r>
            <a:r>
              <a:rPr lang="es-ES" baseline="0" dirty="0" err="1" smtClean="0"/>
              <a:t>fitted</a:t>
            </a:r>
            <a:r>
              <a:rPr lang="es-ES" baseline="0" dirty="0" smtClean="0"/>
              <a:t> </a:t>
            </a:r>
            <a:r>
              <a:rPr lang="es-ES" baseline="0" dirty="0" err="1" smtClean="0"/>
              <a:t>for</a:t>
            </a:r>
            <a:r>
              <a:rPr lang="es-ES" baseline="0" dirty="0" smtClean="0"/>
              <a:t> </a:t>
            </a:r>
            <a:r>
              <a:rPr lang="es-ES" baseline="0" dirty="0" err="1" smtClean="0"/>
              <a:t>allotetraploids</a:t>
            </a:r>
            <a:r>
              <a:rPr lang="es-ES" baseline="0" dirty="0" smtClean="0"/>
              <a:t>, </a:t>
            </a:r>
            <a:r>
              <a:rPr lang="es-ES" baseline="0" dirty="0" err="1" smtClean="0"/>
              <a:t>broken</a:t>
            </a:r>
            <a:r>
              <a:rPr lang="es-ES" baseline="0" dirty="0" smtClean="0"/>
              <a:t> </a:t>
            </a:r>
            <a:r>
              <a:rPr lang="es-ES" baseline="0" dirty="0" err="1" smtClean="0"/>
              <a:t>lines</a:t>
            </a:r>
            <a:r>
              <a:rPr lang="es-ES" baseline="0" dirty="0" smtClean="0"/>
              <a:t> </a:t>
            </a:r>
            <a:r>
              <a:rPr lang="es-ES" baseline="0" dirty="0" err="1" smtClean="0"/>
              <a:t>depict</a:t>
            </a:r>
            <a:r>
              <a:rPr lang="es-ES" baseline="0" dirty="0" smtClean="0"/>
              <a:t> </a:t>
            </a:r>
            <a:r>
              <a:rPr lang="es-ES" baseline="0" dirty="0" err="1" smtClean="0"/>
              <a:t>the</a:t>
            </a:r>
            <a:r>
              <a:rPr lang="es-ES" baseline="0" dirty="0" smtClean="0"/>
              <a:t> </a:t>
            </a:r>
            <a:r>
              <a:rPr lang="es-ES" baseline="0" dirty="0" err="1" smtClean="0"/>
              <a:t>fit</a:t>
            </a:r>
            <a:r>
              <a:rPr lang="es-ES" baseline="0" dirty="0" smtClean="0"/>
              <a:t> </a:t>
            </a:r>
            <a:r>
              <a:rPr lang="es-ES" baseline="0" dirty="0" err="1" smtClean="0"/>
              <a:t>for</a:t>
            </a:r>
            <a:r>
              <a:rPr lang="es-ES" baseline="0" dirty="0" smtClean="0"/>
              <a:t> </a:t>
            </a:r>
            <a:r>
              <a:rPr lang="es-ES" baseline="0" dirty="0" err="1" smtClean="0"/>
              <a:t>diploids</a:t>
            </a:r>
            <a:r>
              <a:rPr lang="es-ES" baseline="0" dirty="0" smtClean="0"/>
              <a:t>. Non-</a:t>
            </a:r>
            <a:r>
              <a:rPr lang="es-ES" baseline="0" dirty="0" err="1" smtClean="0"/>
              <a:t>significant</a:t>
            </a:r>
            <a:r>
              <a:rPr lang="es-ES" baseline="0" dirty="0" smtClean="0"/>
              <a:t> </a:t>
            </a:r>
            <a:r>
              <a:rPr lang="es-ES" baseline="0" dirty="0" err="1" smtClean="0"/>
              <a:t>relationships</a:t>
            </a:r>
            <a:r>
              <a:rPr lang="es-ES" baseline="0" dirty="0" smtClean="0"/>
              <a:t> are </a:t>
            </a:r>
            <a:r>
              <a:rPr lang="es-ES" baseline="0" dirty="0" err="1" smtClean="0"/>
              <a:t>not</a:t>
            </a:r>
            <a:r>
              <a:rPr lang="es-ES" baseline="0" dirty="0" smtClean="0"/>
              <a:t> </a:t>
            </a:r>
            <a:r>
              <a:rPr lang="es-ES" baseline="0" dirty="0" err="1" smtClean="0"/>
              <a:t>shown</a:t>
            </a:r>
            <a:r>
              <a:rPr lang="es-ES" baseline="0" dirty="0" smtClean="0"/>
              <a:t> </a:t>
            </a:r>
            <a:r>
              <a:rPr lang="es-ES" baseline="0" dirty="0" err="1" smtClean="0"/>
              <a:t>for</a:t>
            </a:r>
            <a:r>
              <a:rPr lang="es-ES" baseline="0" dirty="0" smtClean="0"/>
              <a:t> </a:t>
            </a:r>
            <a:r>
              <a:rPr lang="es-ES" baseline="0" dirty="0" err="1" smtClean="0"/>
              <a:t>clarity</a:t>
            </a:r>
            <a:r>
              <a:rPr lang="es-ES" baseline="0" dirty="0" smtClean="0"/>
              <a:t>. </a:t>
            </a:r>
            <a:endParaRPr lang="es-ES" dirty="0" smtClean="0"/>
          </a:p>
          <a:p>
            <a:endParaRPr lang="es-ES"/>
          </a:p>
        </p:txBody>
      </p:sp>
      <p:sp>
        <p:nvSpPr>
          <p:cNvPr id="4" name="Marcador de número de diapositiva 3"/>
          <p:cNvSpPr>
            <a:spLocks noGrp="1"/>
          </p:cNvSpPr>
          <p:nvPr>
            <p:ph type="sldNum" sz="quarter" idx="10"/>
          </p:nvPr>
        </p:nvSpPr>
        <p:spPr/>
        <p:txBody>
          <a:bodyPr/>
          <a:lstStyle/>
          <a:p>
            <a:fld id="{B55F5F26-2ABB-D44C-A013-2DA272B60A1E}" type="slidenum">
              <a:rPr lang="es-ES" smtClean="0"/>
              <a:pPr/>
              <a:t>9</a:t>
            </a:fld>
            <a:endParaRPr lang="es-ES"/>
          </a:p>
        </p:txBody>
      </p:sp>
    </p:spTree>
    <p:extLst>
      <p:ext uri="{BB962C8B-B14F-4D97-AF65-F5344CB8AC3E}">
        <p14:creationId xmlns:p14="http://schemas.microsoft.com/office/powerpoint/2010/main" val="3365304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35541016-C9A5-BA4D-8C4D-939CE8D18EDB}" type="datetimeFigureOut">
              <a:rPr lang="es-ES" smtClean="0"/>
              <a:pPr/>
              <a:t>30/05/15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7595485-A22B-1C4C-9844-CD4D04BD3991}" type="slidenum">
              <a:rPr lang="es-ES" smtClean="0"/>
              <a:pPr/>
              <a:t>‹Nr.›</a:t>
            </a:fld>
            <a:endParaRPr lang="es-ES"/>
          </a:p>
        </p:txBody>
      </p:sp>
    </p:spTree>
    <p:extLst>
      <p:ext uri="{BB962C8B-B14F-4D97-AF65-F5344CB8AC3E}">
        <p14:creationId xmlns:p14="http://schemas.microsoft.com/office/powerpoint/2010/main" val="1338407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5541016-C9A5-BA4D-8C4D-939CE8D18EDB}" type="datetimeFigureOut">
              <a:rPr lang="es-ES" smtClean="0"/>
              <a:pPr/>
              <a:t>30/05/15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7595485-A22B-1C4C-9844-CD4D04BD3991}" type="slidenum">
              <a:rPr lang="es-ES" smtClean="0"/>
              <a:pPr/>
              <a:t>‹Nr.›</a:t>
            </a:fld>
            <a:endParaRPr lang="es-ES"/>
          </a:p>
        </p:txBody>
      </p:sp>
    </p:spTree>
    <p:extLst>
      <p:ext uri="{BB962C8B-B14F-4D97-AF65-F5344CB8AC3E}">
        <p14:creationId xmlns:p14="http://schemas.microsoft.com/office/powerpoint/2010/main" val="1349969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5541016-C9A5-BA4D-8C4D-939CE8D18EDB}" type="datetimeFigureOut">
              <a:rPr lang="es-ES" smtClean="0"/>
              <a:pPr/>
              <a:t>30/05/15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7595485-A22B-1C4C-9844-CD4D04BD3991}" type="slidenum">
              <a:rPr lang="es-ES" smtClean="0"/>
              <a:pPr/>
              <a:t>‹Nr.›</a:t>
            </a:fld>
            <a:endParaRPr lang="es-ES"/>
          </a:p>
        </p:txBody>
      </p:sp>
    </p:spTree>
    <p:extLst>
      <p:ext uri="{BB962C8B-B14F-4D97-AF65-F5344CB8AC3E}">
        <p14:creationId xmlns:p14="http://schemas.microsoft.com/office/powerpoint/2010/main" val="3276356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35541016-C9A5-BA4D-8C4D-939CE8D18EDB}" type="datetimeFigureOut">
              <a:rPr lang="es-ES" smtClean="0"/>
              <a:pPr/>
              <a:t>30/05/15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7595485-A22B-1C4C-9844-CD4D04BD3991}" type="slidenum">
              <a:rPr lang="es-ES" smtClean="0"/>
              <a:pPr/>
              <a:t>‹Nr.›</a:t>
            </a:fld>
            <a:endParaRPr lang="es-ES"/>
          </a:p>
        </p:txBody>
      </p:sp>
    </p:spTree>
    <p:extLst>
      <p:ext uri="{BB962C8B-B14F-4D97-AF65-F5344CB8AC3E}">
        <p14:creationId xmlns:p14="http://schemas.microsoft.com/office/powerpoint/2010/main" val="1160789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35541016-C9A5-BA4D-8C4D-939CE8D18EDB}" type="datetimeFigureOut">
              <a:rPr lang="es-ES" smtClean="0"/>
              <a:pPr/>
              <a:t>30/05/15</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D7595485-A22B-1C4C-9844-CD4D04BD3991}" type="slidenum">
              <a:rPr lang="es-ES" smtClean="0"/>
              <a:pPr/>
              <a:t>‹Nr.›</a:t>
            </a:fld>
            <a:endParaRPr lang="es-ES"/>
          </a:p>
        </p:txBody>
      </p:sp>
    </p:spTree>
    <p:extLst>
      <p:ext uri="{BB962C8B-B14F-4D97-AF65-F5344CB8AC3E}">
        <p14:creationId xmlns:p14="http://schemas.microsoft.com/office/powerpoint/2010/main" val="2731498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35541016-C9A5-BA4D-8C4D-939CE8D18EDB}" type="datetimeFigureOut">
              <a:rPr lang="es-ES" smtClean="0"/>
              <a:pPr/>
              <a:t>30/05/15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7595485-A22B-1C4C-9844-CD4D04BD3991}" type="slidenum">
              <a:rPr lang="es-ES" smtClean="0"/>
              <a:pPr/>
              <a:t>‹Nr.›</a:t>
            </a:fld>
            <a:endParaRPr lang="es-ES"/>
          </a:p>
        </p:txBody>
      </p:sp>
    </p:spTree>
    <p:extLst>
      <p:ext uri="{BB962C8B-B14F-4D97-AF65-F5344CB8AC3E}">
        <p14:creationId xmlns:p14="http://schemas.microsoft.com/office/powerpoint/2010/main" val="1838171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35541016-C9A5-BA4D-8C4D-939CE8D18EDB}" type="datetimeFigureOut">
              <a:rPr lang="es-ES" smtClean="0"/>
              <a:pPr/>
              <a:t>30/05/15</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D7595485-A22B-1C4C-9844-CD4D04BD3991}" type="slidenum">
              <a:rPr lang="es-ES" smtClean="0"/>
              <a:pPr/>
              <a:t>‹Nr.›</a:t>
            </a:fld>
            <a:endParaRPr lang="es-ES"/>
          </a:p>
        </p:txBody>
      </p:sp>
    </p:spTree>
    <p:extLst>
      <p:ext uri="{BB962C8B-B14F-4D97-AF65-F5344CB8AC3E}">
        <p14:creationId xmlns:p14="http://schemas.microsoft.com/office/powerpoint/2010/main" val="26641371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35541016-C9A5-BA4D-8C4D-939CE8D18EDB}" type="datetimeFigureOut">
              <a:rPr lang="es-ES" smtClean="0"/>
              <a:pPr/>
              <a:t>30/05/15</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D7595485-A22B-1C4C-9844-CD4D04BD3991}" type="slidenum">
              <a:rPr lang="es-ES" smtClean="0"/>
              <a:pPr/>
              <a:t>‹Nr.›</a:t>
            </a:fld>
            <a:endParaRPr lang="es-ES"/>
          </a:p>
        </p:txBody>
      </p:sp>
    </p:spTree>
    <p:extLst>
      <p:ext uri="{BB962C8B-B14F-4D97-AF65-F5344CB8AC3E}">
        <p14:creationId xmlns:p14="http://schemas.microsoft.com/office/powerpoint/2010/main" val="26485614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35541016-C9A5-BA4D-8C4D-939CE8D18EDB}" type="datetimeFigureOut">
              <a:rPr lang="es-ES" smtClean="0"/>
              <a:pPr/>
              <a:t>30/05/15</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D7595485-A22B-1C4C-9844-CD4D04BD3991}" type="slidenum">
              <a:rPr lang="es-ES" smtClean="0"/>
              <a:pPr/>
              <a:t>‹Nr.›</a:t>
            </a:fld>
            <a:endParaRPr lang="es-ES"/>
          </a:p>
        </p:txBody>
      </p:sp>
    </p:spTree>
    <p:extLst>
      <p:ext uri="{BB962C8B-B14F-4D97-AF65-F5344CB8AC3E}">
        <p14:creationId xmlns:p14="http://schemas.microsoft.com/office/powerpoint/2010/main" val="2027350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5541016-C9A5-BA4D-8C4D-939CE8D18EDB}" type="datetimeFigureOut">
              <a:rPr lang="es-ES" smtClean="0"/>
              <a:pPr/>
              <a:t>30/05/15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7595485-A22B-1C4C-9844-CD4D04BD3991}" type="slidenum">
              <a:rPr lang="es-ES" smtClean="0"/>
              <a:pPr/>
              <a:t>‹Nr.›</a:t>
            </a:fld>
            <a:endParaRPr lang="es-ES"/>
          </a:p>
        </p:txBody>
      </p:sp>
    </p:spTree>
    <p:extLst>
      <p:ext uri="{BB962C8B-B14F-4D97-AF65-F5344CB8AC3E}">
        <p14:creationId xmlns:p14="http://schemas.microsoft.com/office/powerpoint/2010/main" val="4114446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35541016-C9A5-BA4D-8C4D-939CE8D18EDB}" type="datetimeFigureOut">
              <a:rPr lang="es-ES" smtClean="0"/>
              <a:pPr/>
              <a:t>30/05/15</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D7595485-A22B-1C4C-9844-CD4D04BD3991}" type="slidenum">
              <a:rPr lang="es-ES" smtClean="0"/>
              <a:pPr/>
              <a:t>‹Nr.›</a:t>
            </a:fld>
            <a:endParaRPr lang="es-ES"/>
          </a:p>
        </p:txBody>
      </p:sp>
    </p:spTree>
    <p:extLst>
      <p:ext uri="{BB962C8B-B14F-4D97-AF65-F5344CB8AC3E}">
        <p14:creationId xmlns:p14="http://schemas.microsoft.com/office/powerpoint/2010/main" val="8891482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541016-C9A5-BA4D-8C4D-939CE8D18EDB}" type="datetimeFigureOut">
              <a:rPr lang="es-ES" smtClean="0"/>
              <a:pPr/>
              <a:t>30/05/15</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595485-A22B-1C4C-9844-CD4D04BD3991}" type="slidenum">
              <a:rPr lang="es-ES" smtClean="0"/>
              <a:pPr/>
              <a:t>‹Nr.›</a:t>
            </a:fld>
            <a:endParaRPr lang="es-ES"/>
          </a:p>
        </p:txBody>
      </p:sp>
    </p:spTree>
    <p:extLst>
      <p:ext uri="{BB962C8B-B14F-4D97-AF65-F5344CB8AC3E}">
        <p14:creationId xmlns:p14="http://schemas.microsoft.com/office/powerpoint/2010/main" val="1677850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5" Type="http://schemas.openxmlformats.org/officeDocument/2006/relationships/image" Target="../media/image7.emf"/><Relationship Id="rId6" Type="http://schemas.openxmlformats.org/officeDocument/2006/relationships/image" Target="../media/image8.emf"/><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9.emf"/><Relationship Id="rId4" Type="http://schemas.openxmlformats.org/officeDocument/2006/relationships/image" Target="../media/image10.emf"/><Relationship Id="rId5" Type="http://schemas.openxmlformats.org/officeDocument/2006/relationships/image" Target="../media/image11.emf"/><Relationship Id="rId6" Type="http://schemas.openxmlformats.org/officeDocument/2006/relationships/image" Target="../media/image12.emf"/><Relationship Id="rId7" Type="http://schemas.openxmlformats.org/officeDocument/2006/relationships/image" Target="../media/image13.emf"/><Relationship Id="rId8" Type="http://schemas.openxmlformats.org/officeDocument/2006/relationships/image" Target="../media/image14.em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5.emf"/><Relationship Id="rId4" Type="http://schemas.openxmlformats.org/officeDocument/2006/relationships/image" Target="../media/image16.emf"/><Relationship Id="rId5" Type="http://schemas.openxmlformats.org/officeDocument/2006/relationships/image" Target="../media/image17.emf"/><Relationship Id="rId6" Type="http://schemas.openxmlformats.org/officeDocument/2006/relationships/image" Target="../media/image18.emf"/><Relationship Id="rId7" Type="http://schemas.openxmlformats.org/officeDocument/2006/relationships/image" Target="../media/image19.emf"/><Relationship Id="rId8" Type="http://schemas.openxmlformats.org/officeDocument/2006/relationships/image" Target="../media/image20.em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1.emf"/><Relationship Id="rId4" Type="http://schemas.openxmlformats.org/officeDocument/2006/relationships/image" Target="../media/image22.emf"/><Relationship Id="rId5" Type="http://schemas.openxmlformats.org/officeDocument/2006/relationships/image" Target="../media/image23.emf"/><Relationship Id="rId6" Type="http://schemas.openxmlformats.org/officeDocument/2006/relationships/image" Target="../media/image24.emf"/><Relationship Id="rId7" Type="http://schemas.openxmlformats.org/officeDocument/2006/relationships/image" Target="../media/image25.emf"/><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6.emf"/><Relationship Id="rId4" Type="http://schemas.openxmlformats.org/officeDocument/2006/relationships/image" Target="../media/image27.emf"/><Relationship Id="rId5" Type="http://schemas.openxmlformats.org/officeDocument/2006/relationships/image" Target="../media/image28.emf"/><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Agrupar 1"/>
          <p:cNvGrpSpPr/>
          <p:nvPr/>
        </p:nvGrpSpPr>
        <p:grpSpPr>
          <a:xfrm>
            <a:off x="699495" y="447213"/>
            <a:ext cx="6652365" cy="5259221"/>
            <a:chOff x="699495" y="447213"/>
            <a:chExt cx="6652365" cy="5259221"/>
          </a:xfrm>
        </p:grpSpPr>
        <p:grpSp>
          <p:nvGrpSpPr>
            <p:cNvPr id="5" name="Group 7"/>
            <p:cNvGrpSpPr>
              <a:grpSpLocks/>
            </p:cNvGrpSpPr>
            <p:nvPr/>
          </p:nvGrpSpPr>
          <p:grpSpPr bwMode="auto">
            <a:xfrm>
              <a:off x="699495" y="447213"/>
              <a:ext cx="6652365" cy="5259221"/>
              <a:chOff x="1083" y="672"/>
              <a:chExt cx="1920" cy="1516"/>
            </a:xfrm>
          </p:grpSpPr>
          <p:pic>
            <p:nvPicPr>
              <p:cNvPr id="6" name="Picture 8" descr="spainfilillo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3" y="672"/>
                <a:ext cx="1920" cy="1516"/>
              </a:xfrm>
              <a:prstGeom prst="rect">
                <a:avLst/>
              </a:prstGeom>
              <a:noFill/>
              <a:extLst>
                <a:ext uri="{909E8E84-426E-40dd-AFC4-6F175D3DCCD1}">
                  <a14:hiddenFill xmlns:a14="http://schemas.microsoft.com/office/drawing/2010/main">
                    <a:solidFill>
                      <a:srgbClr val="FFFFFF"/>
                    </a:solidFill>
                  </a14:hiddenFill>
                </a:ext>
              </a:extLst>
            </p:spPr>
          </p:pic>
          <p:sp>
            <p:nvSpPr>
              <p:cNvPr id="13" name="Oval 15"/>
              <p:cNvSpPr>
                <a:spLocks noChangeArrowheads="1"/>
              </p:cNvSpPr>
              <p:nvPr/>
            </p:nvSpPr>
            <p:spPr bwMode="auto">
              <a:xfrm>
                <a:off x="1966" y="1913"/>
                <a:ext cx="53" cy="49"/>
              </a:xfrm>
              <a:prstGeom prst="ellipse">
                <a:avLst/>
              </a:prstGeom>
              <a:solidFill>
                <a:srgbClr val="F2F2F2"/>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s-ES"/>
              </a:p>
            </p:txBody>
          </p:sp>
        </p:grpSp>
        <p:sp>
          <p:nvSpPr>
            <p:cNvPr id="16" name="Oval 15"/>
            <p:cNvSpPr>
              <a:spLocks noChangeArrowheads="1"/>
            </p:cNvSpPr>
            <p:nvPr/>
          </p:nvSpPr>
          <p:spPr bwMode="auto">
            <a:xfrm>
              <a:off x="2879748" y="2172271"/>
              <a:ext cx="183633" cy="169988"/>
            </a:xfrm>
            <a:prstGeom prst="ellipse">
              <a:avLst/>
            </a:prstGeom>
            <a:solidFill>
              <a:srgbClr val="F2F2F2"/>
            </a:solidFill>
            <a:ln w="9525">
              <a:solidFill>
                <a:schemeClr val="tx1"/>
              </a:solidFill>
              <a:round/>
              <a:headEnd/>
              <a:tailEnd/>
            </a:ln>
            <a:effectLst/>
            <a:extLst/>
          </p:spPr>
          <p:txBody>
            <a:bodyPr wrap="none" anchor="ctr"/>
            <a:lstStyle/>
            <a:p>
              <a:endParaRPr lang="es-ES"/>
            </a:p>
          </p:txBody>
        </p:sp>
        <p:sp>
          <p:nvSpPr>
            <p:cNvPr id="17" name="Oval 15"/>
            <p:cNvSpPr>
              <a:spLocks noChangeArrowheads="1"/>
            </p:cNvSpPr>
            <p:nvPr/>
          </p:nvSpPr>
          <p:spPr bwMode="auto">
            <a:xfrm>
              <a:off x="2012916" y="1272382"/>
              <a:ext cx="183633" cy="169988"/>
            </a:xfrm>
            <a:prstGeom prst="ellipse">
              <a:avLst/>
            </a:prstGeom>
            <a:solidFill>
              <a:srgbClr val="F2F2F2"/>
            </a:solidFill>
            <a:ln w="9525">
              <a:solidFill>
                <a:schemeClr val="tx1"/>
              </a:solidFill>
              <a:round/>
              <a:headEnd/>
              <a:tailEnd/>
            </a:ln>
            <a:effectLst/>
            <a:extLst/>
          </p:spPr>
          <p:txBody>
            <a:bodyPr wrap="none" anchor="ctr"/>
            <a:lstStyle/>
            <a:p>
              <a:endParaRPr lang="es-ES"/>
            </a:p>
          </p:txBody>
        </p:sp>
        <p:sp>
          <p:nvSpPr>
            <p:cNvPr id="18" name="Oval 15"/>
            <p:cNvSpPr>
              <a:spLocks noChangeArrowheads="1"/>
            </p:cNvSpPr>
            <p:nvPr/>
          </p:nvSpPr>
          <p:spPr bwMode="auto">
            <a:xfrm>
              <a:off x="2651509" y="1017400"/>
              <a:ext cx="183633" cy="169988"/>
            </a:xfrm>
            <a:prstGeom prst="ellipse">
              <a:avLst/>
            </a:prstGeom>
            <a:solidFill>
              <a:schemeClr val="bg1">
                <a:lumMod val="95000"/>
              </a:schemeClr>
            </a:solidFill>
            <a:ln w="9525">
              <a:solidFill>
                <a:schemeClr val="tx1"/>
              </a:solidFill>
              <a:round/>
              <a:headEnd/>
              <a:tailEnd/>
            </a:ln>
            <a:effectLst/>
            <a:extLst/>
          </p:spPr>
          <p:txBody>
            <a:bodyPr wrap="none" anchor="ctr"/>
            <a:lstStyle/>
            <a:p>
              <a:endParaRPr lang="es-ES"/>
            </a:p>
          </p:txBody>
        </p:sp>
        <p:sp>
          <p:nvSpPr>
            <p:cNvPr id="19" name="Oval 15"/>
            <p:cNvSpPr>
              <a:spLocks noChangeArrowheads="1"/>
            </p:cNvSpPr>
            <p:nvPr/>
          </p:nvSpPr>
          <p:spPr bwMode="auto">
            <a:xfrm>
              <a:off x="2958124" y="1098084"/>
              <a:ext cx="183633" cy="169988"/>
            </a:xfrm>
            <a:prstGeom prst="ellipse">
              <a:avLst/>
            </a:prstGeom>
            <a:solidFill>
              <a:srgbClr val="F2F2F2"/>
            </a:solidFill>
            <a:ln w="9525">
              <a:solidFill>
                <a:schemeClr val="tx1"/>
              </a:solidFill>
              <a:round/>
              <a:headEnd/>
              <a:tailEnd/>
            </a:ln>
            <a:effectLst/>
            <a:extLst/>
          </p:spPr>
          <p:txBody>
            <a:bodyPr wrap="none" anchor="ctr"/>
            <a:lstStyle/>
            <a:p>
              <a:endParaRPr lang="es-ES"/>
            </a:p>
          </p:txBody>
        </p:sp>
        <p:sp>
          <p:nvSpPr>
            <p:cNvPr id="20" name="Oval 15"/>
            <p:cNvSpPr>
              <a:spLocks noChangeArrowheads="1"/>
            </p:cNvSpPr>
            <p:nvPr/>
          </p:nvSpPr>
          <p:spPr bwMode="auto">
            <a:xfrm>
              <a:off x="4915313" y="1126837"/>
              <a:ext cx="183633" cy="169988"/>
            </a:xfrm>
            <a:prstGeom prst="ellipse">
              <a:avLst/>
            </a:prstGeom>
            <a:solidFill>
              <a:srgbClr val="F2F2F2"/>
            </a:solidFill>
            <a:ln w="9525">
              <a:solidFill>
                <a:schemeClr val="tx1"/>
              </a:solidFill>
              <a:round/>
              <a:headEnd/>
              <a:tailEnd/>
            </a:ln>
            <a:effectLst/>
            <a:extLst/>
          </p:spPr>
          <p:txBody>
            <a:bodyPr wrap="none" anchor="ctr"/>
            <a:lstStyle/>
            <a:p>
              <a:endParaRPr lang="es-ES"/>
            </a:p>
          </p:txBody>
        </p:sp>
        <p:sp>
          <p:nvSpPr>
            <p:cNvPr id="21" name="Oval 15"/>
            <p:cNvSpPr>
              <a:spLocks noChangeArrowheads="1"/>
            </p:cNvSpPr>
            <p:nvPr/>
          </p:nvSpPr>
          <p:spPr bwMode="auto">
            <a:xfrm>
              <a:off x="6075048" y="1154754"/>
              <a:ext cx="183633" cy="169988"/>
            </a:xfrm>
            <a:prstGeom prst="ellipse">
              <a:avLst/>
            </a:prstGeom>
            <a:solidFill>
              <a:srgbClr val="F2F2F2"/>
            </a:solidFill>
            <a:ln w="9525">
              <a:solidFill>
                <a:schemeClr val="tx1"/>
              </a:solidFill>
              <a:round/>
              <a:headEnd/>
              <a:tailEnd/>
            </a:ln>
            <a:effectLst/>
            <a:extLst/>
          </p:spPr>
          <p:txBody>
            <a:bodyPr wrap="none" anchor="ctr"/>
            <a:lstStyle/>
            <a:p>
              <a:endParaRPr lang="es-ES"/>
            </a:p>
          </p:txBody>
        </p:sp>
        <p:sp>
          <p:nvSpPr>
            <p:cNvPr id="22" name="Oval 15"/>
            <p:cNvSpPr>
              <a:spLocks noChangeArrowheads="1"/>
            </p:cNvSpPr>
            <p:nvPr/>
          </p:nvSpPr>
          <p:spPr bwMode="auto">
            <a:xfrm>
              <a:off x="6923923" y="1491407"/>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23" name="Oval 15"/>
            <p:cNvSpPr>
              <a:spLocks noChangeArrowheads="1"/>
            </p:cNvSpPr>
            <p:nvPr/>
          </p:nvSpPr>
          <p:spPr bwMode="auto">
            <a:xfrm>
              <a:off x="2048143" y="2857512"/>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24" name="Oval 15"/>
            <p:cNvSpPr>
              <a:spLocks noChangeArrowheads="1"/>
            </p:cNvSpPr>
            <p:nvPr/>
          </p:nvSpPr>
          <p:spPr bwMode="auto">
            <a:xfrm>
              <a:off x="2577206" y="3289094"/>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25" name="Oval 15"/>
            <p:cNvSpPr>
              <a:spLocks noChangeArrowheads="1"/>
            </p:cNvSpPr>
            <p:nvPr/>
          </p:nvSpPr>
          <p:spPr bwMode="auto">
            <a:xfrm>
              <a:off x="3064130" y="3915580"/>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26" name="Oval 15"/>
            <p:cNvSpPr>
              <a:spLocks noChangeArrowheads="1"/>
            </p:cNvSpPr>
            <p:nvPr/>
          </p:nvSpPr>
          <p:spPr bwMode="auto">
            <a:xfrm>
              <a:off x="3877738" y="3600456"/>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27" name="Oval 15"/>
            <p:cNvSpPr>
              <a:spLocks noChangeArrowheads="1"/>
            </p:cNvSpPr>
            <p:nvPr/>
          </p:nvSpPr>
          <p:spPr bwMode="auto">
            <a:xfrm>
              <a:off x="5608567" y="1695541"/>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28" name="Oval 15"/>
            <p:cNvSpPr>
              <a:spLocks noChangeArrowheads="1"/>
            </p:cNvSpPr>
            <p:nvPr/>
          </p:nvSpPr>
          <p:spPr bwMode="auto">
            <a:xfrm>
              <a:off x="4484094" y="4179323"/>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29" name="Oval 15"/>
            <p:cNvSpPr>
              <a:spLocks noChangeArrowheads="1"/>
            </p:cNvSpPr>
            <p:nvPr/>
          </p:nvSpPr>
          <p:spPr bwMode="auto">
            <a:xfrm>
              <a:off x="3940771" y="4213800"/>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30" name="Oval 15"/>
            <p:cNvSpPr>
              <a:spLocks noChangeArrowheads="1"/>
            </p:cNvSpPr>
            <p:nvPr/>
          </p:nvSpPr>
          <p:spPr bwMode="auto">
            <a:xfrm>
              <a:off x="2576571" y="5509145"/>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31" name="CuadroTexto 30"/>
            <p:cNvSpPr txBox="1"/>
            <p:nvPr/>
          </p:nvSpPr>
          <p:spPr>
            <a:xfrm>
              <a:off x="2618443" y="978779"/>
              <a:ext cx="243163" cy="230832"/>
            </a:xfrm>
            <a:prstGeom prst="rect">
              <a:avLst/>
            </a:prstGeom>
            <a:noFill/>
          </p:spPr>
          <p:txBody>
            <a:bodyPr wrap="none" rtlCol="0">
              <a:spAutoFit/>
            </a:bodyPr>
            <a:lstStyle/>
            <a:p>
              <a:r>
                <a:rPr lang="es-ES" sz="900" b="1" dirty="0" smtClean="0"/>
                <a:t>1</a:t>
              </a:r>
              <a:endParaRPr lang="es-ES" sz="900" b="1" dirty="0"/>
            </a:p>
          </p:txBody>
        </p:sp>
        <p:sp>
          <p:nvSpPr>
            <p:cNvPr id="32" name="CuadroTexto 31"/>
            <p:cNvSpPr txBox="1"/>
            <p:nvPr/>
          </p:nvSpPr>
          <p:spPr>
            <a:xfrm>
              <a:off x="2934121" y="1058611"/>
              <a:ext cx="243163" cy="230832"/>
            </a:xfrm>
            <a:prstGeom prst="rect">
              <a:avLst/>
            </a:prstGeom>
            <a:noFill/>
          </p:spPr>
          <p:txBody>
            <a:bodyPr wrap="none" rtlCol="0">
              <a:spAutoFit/>
            </a:bodyPr>
            <a:lstStyle/>
            <a:p>
              <a:r>
                <a:rPr lang="es-ES" sz="900" b="1" dirty="0" smtClean="0"/>
                <a:t>2</a:t>
              </a:r>
              <a:endParaRPr lang="es-ES" sz="900" b="1" dirty="0"/>
            </a:p>
          </p:txBody>
        </p:sp>
        <p:sp>
          <p:nvSpPr>
            <p:cNvPr id="33" name="CuadroTexto 32"/>
            <p:cNvSpPr txBox="1"/>
            <p:nvPr/>
          </p:nvSpPr>
          <p:spPr>
            <a:xfrm>
              <a:off x="4888675" y="1088889"/>
              <a:ext cx="243163" cy="230832"/>
            </a:xfrm>
            <a:prstGeom prst="rect">
              <a:avLst/>
            </a:prstGeom>
            <a:noFill/>
          </p:spPr>
          <p:txBody>
            <a:bodyPr wrap="none" rtlCol="0">
              <a:spAutoFit/>
            </a:bodyPr>
            <a:lstStyle/>
            <a:p>
              <a:r>
                <a:rPr lang="es-ES" sz="900" b="1" dirty="0" smtClean="0"/>
                <a:t>3</a:t>
              </a:r>
              <a:endParaRPr lang="es-ES" sz="900" b="1" dirty="0"/>
            </a:p>
          </p:txBody>
        </p:sp>
        <p:sp>
          <p:nvSpPr>
            <p:cNvPr id="34" name="CuadroTexto 33"/>
            <p:cNvSpPr txBox="1"/>
            <p:nvPr/>
          </p:nvSpPr>
          <p:spPr>
            <a:xfrm>
              <a:off x="2845613" y="2126916"/>
              <a:ext cx="243163" cy="230832"/>
            </a:xfrm>
            <a:prstGeom prst="rect">
              <a:avLst/>
            </a:prstGeom>
            <a:noFill/>
          </p:spPr>
          <p:txBody>
            <a:bodyPr wrap="none" rtlCol="0">
              <a:spAutoFit/>
            </a:bodyPr>
            <a:lstStyle/>
            <a:p>
              <a:r>
                <a:rPr lang="es-ES" sz="900" b="1" dirty="0" smtClean="0"/>
                <a:t>8</a:t>
              </a:r>
              <a:endParaRPr lang="es-ES" sz="900" b="1" dirty="0"/>
            </a:p>
          </p:txBody>
        </p:sp>
        <p:sp>
          <p:nvSpPr>
            <p:cNvPr id="35" name="CuadroTexto 34"/>
            <p:cNvSpPr txBox="1"/>
            <p:nvPr/>
          </p:nvSpPr>
          <p:spPr>
            <a:xfrm>
              <a:off x="6052209" y="1115144"/>
              <a:ext cx="243163" cy="230832"/>
            </a:xfrm>
            <a:prstGeom prst="rect">
              <a:avLst/>
            </a:prstGeom>
            <a:noFill/>
          </p:spPr>
          <p:txBody>
            <a:bodyPr wrap="none" rtlCol="0">
              <a:spAutoFit/>
            </a:bodyPr>
            <a:lstStyle/>
            <a:p>
              <a:r>
                <a:rPr lang="es-ES" sz="900" b="1" dirty="0"/>
                <a:t>5</a:t>
              </a:r>
            </a:p>
          </p:txBody>
        </p:sp>
        <p:sp>
          <p:nvSpPr>
            <p:cNvPr id="36" name="CuadroTexto 35"/>
            <p:cNvSpPr txBox="1"/>
            <p:nvPr/>
          </p:nvSpPr>
          <p:spPr>
            <a:xfrm>
              <a:off x="1988613" y="1226670"/>
              <a:ext cx="243163" cy="230832"/>
            </a:xfrm>
            <a:prstGeom prst="rect">
              <a:avLst/>
            </a:prstGeom>
            <a:noFill/>
          </p:spPr>
          <p:txBody>
            <a:bodyPr wrap="none" rtlCol="0">
              <a:spAutoFit/>
            </a:bodyPr>
            <a:lstStyle/>
            <a:p>
              <a:r>
                <a:rPr lang="es-ES" sz="900" b="1" dirty="0" smtClean="0"/>
                <a:t>4</a:t>
              </a:r>
              <a:endParaRPr lang="es-ES" sz="900" b="1" dirty="0"/>
            </a:p>
          </p:txBody>
        </p:sp>
        <p:sp>
          <p:nvSpPr>
            <p:cNvPr id="37" name="CuadroTexto 36"/>
            <p:cNvSpPr txBox="1"/>
            <p:nvPr/>
          </p:nvSpPr>
          <p:spPr>
            <a:xfrm>
              <a:off x="2020948" y="2812385"/>
              <a:ext cx="243163" cy="230832"/>
            </a:xfrm>
            <a:prstGeom prst="rect">
              <a:avLst/>
            </a:prstGeom>
            <a:noFill/>
          </p:spPr>
          <p:txBody>
            <a:bodyPr wrap="none" rtlCol="0">
              <a:spAutoFit/>
            </a:bodyPr>
            <a:lstStyle/>
            <a:p>
              <a:r>
                <a:rPr lang="es-ES" sz="900" b="1" dirty="0" smtClean="0"/>
                <a:t>9</a:t>
              </a:r>
              <a:endParaRPr lang="es-ES" sz="900" b="1" dirty="0"/>
            </a:p>
          </p:txBody>
        </p:sp>
        <p:sp>
          <p:nvSpPr>
            <p:cNvPr id="38" name="CuadroTexto 37"/>
            <p:cNvSpPr txBox="1"/>
            <p:nvPr/>
          </p:nvSpPr>
          <p:spPr>
            <a:xfrm>
              <a:off x="5576496" y="1646719"/>
              <a:ext cx="243163" cy="230832"/>
            </a:xfrm>
            <a:prstGeom prst="rect">
              <a:avLst/>
            </a:prstGeom>
            <a:noFill/>
          </p:spPr>
          <p:txBody>
            <a:bodyPr wrap="none" rtlCol="0">
              <a:spAutoFit/>
            </a:bodyPr>
            <a:lstStyle/>
            <a:p>
              <a:r>
                <a:rPr lang="es-ES" sz="900" b="1" dirty="0" smtClean="0"/>
                <a:t>7</a:t>
              </a:r>
              <a:endParaRPr lang="es-ES" sz="900" b="1" dirty="0"/>
            </a:p>
          </p:txBody>
        </p:sp>
        <p:sp>
          <p:nvSpPr>
            <p:cNvPr id="39" name="CuadroTexto 38"/>
            <p:cNvSpPr txBox="1"/>
            <p:nvPr/>
          </p:nvSpPr>
          <p:spPr>
            <a:xfrm>
              <a:off x="6899462" y="1454827"/>
              <a:ext cx="243163" cy="230832"/>
            </a:xfrm>
            <a:prstGeom prst="rect">
              <a:avLst/>
            </a:prstGeom>
            <a:noFill/>
          </p:spPr>
          <p:txBody>
            <a:bodyPr wrap="none" rtlCol="0">
              <a:spAutoFit/>
            </a:bodyPr>
            <a:lstStyle/>
            <a:p>
              <a:r>
                <a:rPr lang="es-ES" sz="900" b="1" dirty="0" smtClean="0"/>
                <a:t>6</a:t>
              </a:r>
              <a:endParaRPr lang="es-ES" sz="900" b="1" dirty="0"/>
            </a:p>
          </p:txBody>
        </p:sp>
        <p:sp>
          <p:nvSpPr>
            <p:cNvPr id="42" name="CuadroTexto 41"/>
            <p:cNvSpPr txBox="1"/>
            <p:nvPr/>
          </p:nvSpPr>
          <p:spPr>
            <a:xfrm>
              <a:off x="2516740" y="3237615"/>
              <a:ext cx="301660" cy="230832"/>
            </a:xfrm>
            <a:prstGeom prst="rect">
              <a:avLst/>
            </a:prstGeom>
            <a:noFill/>
          </p:spPr>
          <p:txBody>
            <a:bodyPr wrap="none" rtlCol="0">
              <a:spAutoFit/>
            </a:bodyPr>
            <a:lstStyle/>
            <a:p>
              <a:r>
                <a:rPr lang="es-ES" sz="900" b="1" dirty="0" smtClean="0"/>
                <a:t>10</a:t>
              </a:r>
              <a:endParaRPr lang="es-ES" sz="900" b="1" dirty="0"/>
            </a:p>
          </p:txBody>
        </p:sp>
        <p:sp>
          <p:nvSpPr>
            <p:cNvPr id="43" name="CuadroTexto 42"/>
            <p:cNvSpPr txBox="1"/>
            <p:nvPr/>
          </p:nvSpPr>
          <p:spPr>
            <a:xfrm>
              <a:off x="4420493" y="4127550"/>
              <a:ext cx="301660" cy="230832"/>
            </a:xfrm>
            <a:prstGeom prst="rect">
              <a:avLst/>
            </a:prstGeom>
            <a:noFill/>
          </p:spPr>
          <p:txBody>
            <a:bodyPr wrap="none" rtlCol="0">
              <a:spAutoFit/>
            </a:bodyPr>
            <a:lstStyle/>
            <a:p>
              <a:r>
                <a:rPr lang="es-ES" sz="900" b="1" dirty="0" smtClean="0"/>
                <a:t>14</a:t>
              </a:r>
              <a:endParaRPr lang="es-ES" sz="900" b="1" dirty="0"/>
            </a:p>
          </p:txBody>
        </p:sp>
        <p:sp>
          <p:nvSpPr>
            <p:cNvPr id="44" name="CuadroTexto 43"/>
            <p:cNvSpPr txBox="1"/>
            <p:nvPr/>
          </p:nvSpPr>
          <p:spPr>
            <a:xfrm>
              <a:off x="3885542" y="4164264"/>
              <a:ext cx="306059" cy="230832"/>
            </a:xfrm>
            <a:prstGeom prst="rect">
              <a:avLst/>
            </a:prstGeom>
            <a:noFill/>
          </p:spPr>
          <p:txBody>
            <a:bodyPr wrap="square" rtlCol="0">
              <a:spAutoFit/>
            </a:bodyPr>
            <a:lstStyle/>
            <a:p>
              <a:r>
                <a:rPr lang="es-ES" sz="900" b="1" dirty="0" smtClean="0"/>
                <a:t>15</a:t>
              </a:r>
              <a:endParaRPr lang="es-ES" sz="900" b="1" dirty="0"/>
            </a:p>
          </p:txBody>
        </p:sp>
        <p:sp>
          <p:nvSpPr>
            <p:cNvPr id="45" name="CuadroTexto 44"/>
            <p:cNvSpPr txBox="1"/>
            <p:nvPr/>
          </p:nvSpPr>
          <p:spPr>
            <a:xfrm>
              <a:off x="2999998" y="3871684"/>
              <a:ext cx="301660" cy="230832"/>
            </a:xfrm>
            <a:prstGeom prst="rect">
              <a:avLst/>
            </a:prstGeom>
            <a:noFill/>
          </p:spPr>
          <p:txBody>
            <a:bodyPr wrap="none" rtlCol="0">
              <a:spAutoFit/>
            </a:bodyPr>
            <a:lstStyle/>
            <a:p>
              <a:r>
                <a:rPr lang="es-ES" sz="900" b="1" dirty="0" smtClean="0"/>
                <a:t>13</a:t>
              </a:r>
              <a:endParaRPr lang="es-ES" sz="900" b="1" dirty="0"/>
            </a:p>
          </p:txBody>
        </p:sp>
        <p:sp>
          <p:nvSpPr>
            <p:cNvPr id="46" name="CuadroTexto 45"/>
            <p:cNvSpPr txBox="1"/>
            <p:nvPr/>
          </p:nvSpPr>
          <p:spPr>
            <a:xfrm>
              <a:off x="3812567" y="3561569"/>
              <a:ext cx="301660" cy="230832"/>
            </a:xfrm>
            <a:prstGeom prst="rect">
              <a:avLst/>
            </a:prstGeom>
            <a:noFill/>
          </p:spPr>
          <p:txBody>
            <a:bodyPr wrap="none" rtlCol="0">
              <a:spAutoFit/>
            </a:bodyPr>
            <a:lstStyle/>
            <a:p>
              <a:r>
                <a:rPr lang="es-ES" sz="900" b="1" dirty="0" smtClean="0"/>
                <a:t>12</a:t>
              </a:r>
              <a:endParaRPr lang="es-ES" sz="900" b="1" dirty="0"/>
            </a:p>
          </p:txBody>
        </p:sp>
        <p:sp>
          <p:nvSpPr>
            <p:cNvPr id="48" name="Oval 15"/>
            <p:cNvSpPr>
              <a:spLocks noChangeArrowheads="1"/>
            </p:cNvSpPr>
            <p:nvPr/>
          </p:nvSpPr>
          <p:spPr bwMode="auto">
            <a:xfrm>
              <a:off x="4758820" y="3087398"/>
              <a:ext cx="183633" cy="169988"/>
            </a:xfrm>
            <a:prstGeom prst="ellipse">
              <a:avLst/>
            </a:prstGeom>
            <a:solidFill>
              <a:srgbClr val="F2F2F2"/>
            </a:solidFill>
            <a:ln w="9525">
              <a:solidFill>
                <a:schemeClr val="tx1"/>
              </a:solidFill>
              <a:round/>
              <a:headEnd/>
              <a:tailEnd/>
            </a:ln>
            <a:effectLst/>
            <a:extLst/>
          </p:spPr>
          <p:txBody>
            <a:bodyPr wrap="none" anchor="ctr"/>
            <a:lstStyle/>
            <a:p>
              <a:endParaRPr lang="es-ES"/>
            </a:p>
          </p:txBody>
        </p:sp>
        <p:sp>
          <p:nvSpPr>
            <p:cNvPr id="47" name="CuadroTexto 46"/>
            <p:cNvSpPr txBox="1"/>
            <p:nvPr/>
          </p:nvSpPr>
          <p:spPr>
            <a:xfrm>
              <a:off x="4695219" y="3034907"/>
              <a:ext cx="301660" cy="230832"/>
            </a:xfrm>
            <a:prstGeom prst="rect">
              <a:avLst/>
            </a:prstGeom>
            <a:noFill/>
          </p:spPr>
          <p:txBody>
            <a:bodyPr wrap="none" rtlCol="0">
              <a:spAutoFit/>
            </a:bodyPr>
            <a:lstStyle/>
            <a:p>
              <a:r>
                <a:rPr lang="es-ES" sz="900" b="1" dirty="0" smtClean="0"/>
                <a:t>11</a:t>
              </a:r>
              <a:endParaRPr lang="es-ES" sz="900" b="1" dirty="0"/>
            </a:p>
          </p:txBody>
        </p:sp>
        <p:sp>
          <p:nvSpPr>
            <p:cNvPr id="49" name="Oval 15"/>
            <p:cNvSpPr>
              <a:spLocks noChangeArrowheads="1"/>
            </p:cNvSpPr>
            <p:nvPr/>
          </p:nvSpPr>
          <p:spPr bwMode="auto">
            <a:xfrm>
              <a:off x="4695081" y="4352508"/>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50" name="Oval 15"/>
            <p:cNvSpPr>
              <a:spLocks noChangeArrowheads="1"/>
            </p:cNvSpPr>
            <p:nvPr/>
          </p:nvSpPr>
          <p:spPr bwMode="auto">
            <a:xfrm>
              <a:off x="4052348" y="4402440"/>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41" name="CuadroTexto 40"/>
            <p:cNvSpPr txBox="1"/>
            <p:nvPr/>
          </p:nvSpPr>
          <p:spPr>
            <a:xfrm>
              <a:off x="4639317" y="4313727"/>
              <a:ext cx="301660" cy="230832"/>
            </a:xfrm>
            <a:prstGeom prst="rect">
              <a:avLst/>
            </a:prstGeom>
            <a:noFill/>
          </p:spPr>
          <p:txBody>
            <a:bodyPr wrap="none" rtlCol="0">
              <a:spAutoFit/>
            </a:bodyPr>
            <a:lstStyle/>
            <a:p>
              <a:r>
                <a:rPr lang="es-ES" sz="900" b="1" dirty="0" smtClean="0"/>
                <a:t>16</a:t>
              </a:r>
              <a:endParaRPr lang="es-ES" sz="900" b="1" dirty="0"/>
            </a:p>
          </p:txBody>
        </p:sp>
        <p:sp>
          <p:nvSpPr>
            <p:cNvPr id="51" name="Oval 15"/>
            <p:cNvSpPr>
              <a:spLocks noChangeArrowheads="1"/>
            </p:cNvSpPr>
            <p:nvPr/>
          </p:nvSpPr>
          <p:spPr bwMode="auto">
            <a:xfrm>
              <a:off x="4328676" y="4801486"/>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54" name="CuadroTexto 53"/>
            <p:cNvSpPr txBox="1"/>
            <p:nvPr/>
          </p:nvSpPr>
          <p:spPr>
            <a:xfrm>
              <a:off x="3702496" y="4702412"/>
              <a:ext cx="301660" cy="230832"/>
            </a:xfrm>
            <a:prstGeom prst="rect">
              <a:avLst/>
            </a:prstGeom>
            <a:noFill/>
          </p:spPr>
          <p:txBody>
            <a:bodyPr wrap="none" rtlCol="0">
              <a:spAutoFit/>
            </a:bodyPr>
            <a:lstStyle/>
            <a:p>
              <a:r>
                <a:rPr lang="es-ES" sz="900" b="1" dirty="0" smtClean="0"/>
                <a:t>19</a:t>
              </a:r>
              <a:endParaRPr lang="es-ES" sz="900" b="1" dirty="0"/>
            </a:p>
          </p:txBody>
        </p:sp>
        <p:sp>
          <p:nvSpPr>
            <p:cNvPr id="55" name="CuadroTexto 54"/>
            <p:cNvSpPr txBox="1"/>
            <p:nvPr/>
          </p:nvSpPr>
          <p:spPr>
            <a:xfrm>
              <a:off x="4269663" y="4752009"/>
              <a:ext cx="301660" cy="230832"/>
            </a:xfrm>
            <a:prstGeom prst="rect">
              <a:avLst/>
            </a:prstGeom>
            <a:noFill/>
          </p:spPr>
          <p:txBody>
            <a:bodyPr wrap="none" rtlCol="0">
              <a:spAutoFit/>
            </a:bodyPr>
            <a:lstStyle/>
            <a:p>
              <a:r>
                <a:rPr lang="es-ES" sz="900" b="1" dirty="0" smtClean="0"/>
                <a:t>18</a:t>
              </a:r>
              <a:endParaRPr lang="es-ES" sz="900" b="1" dirty="0"/>
            </a:p>
          </p:txBody>
        </p:sp>
        <p:sp>
          <p:nvSpPr>
            <p:cNvPr id="40" name="CuadroTexto 39"/>
            <p:cNvSpPr txBox="1"/>
            <p:nvPr/>
          </p:nvSpPr>
          <p:spPr>
            <a:xfrm>
              <a:off x="3995764" y="4360297"/>
              <a:ext cx="301660" cy="230832"/>
            </a:xfrm>
            <a:prstGeom prst="rect">
              <a:avLst/>
            </a:prstGeom>
            <a:noFill/>
          </p:spPr>
          <p:txBody>
            <a:bodyPr wrap="none" rtlCol="0">
              <a:spAutoFit/>
            </a:bodyPr>
            <a:lstStyle/>
            <a:p>
              <a:r>
                <a:rPr lang="es-ES" sz="900" b="1" dirty="0" smtClean="0"/>
                <a:t>17</a:t>
              </a:r>
              <a:endParaRPr lang="es-ES" sz="900" b="1" dirty="0"/>
            </a:p>
          </p:txBody>
        </p:sp>
        <p:sp>
          <p:nvSpPr>
            <p:cNvPr id="52" name="Oval 15"/>
            <p:cNvSpPr>
              <a:spLocks noChangeArrowheads="1"/>
            </p:cNvSpPr>
            <p:nvPr/>
          </p:nvSpPr>
          <p:spPr bwMode="auto">
            <a:xfrm>
              <a:off x="2763797" y="4869715"/>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58" name="Oval 15"/>
            <p:cNvSpPr>
              <a:spLocks noChangeArrowheads="1"/>
            </p:cNvSpPr>
            <p:nvPr/>
          </p:nvSpPr>
          <p:spPr bwMode="auto">
            <a:xfrm>
              <a:off x="4392277" y="5065061"/>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59" name="CuadroTexto 58"/>
            <p:cNvSpPr txBox="1"/>
            <p:nvPr/>
          </p:nvSpPr>
          <p:spPr>
            <a:xfrm>
              <a:off x="4336761" y="5027610"/>
              <a:ext cx="301660" cy="230832"/>
            </a:xfrm>
            <a:prstGeom prst="rect">
              <a:avLst/>
            </a:prstGeom>
            <a:noFill/>
          </p:spPr>
          <p:txBody>
            <a:bodyPr wrap="none" rtlCol="0">
              <a:spAutoFit/>
            </a:bodyPr>
            <a:lstStyle/>
            <a:p>
              <a:r>
                <a:rPr lang="es-ES" sz="900" b="1" dirty="0" smtClean="0"/>
                <a:t>20</a:t>
              </a:r>
              <a:endParaRPr lang="es-ES" sz="900" b="1" dirty="0"/>
            </a:p>
          </p:txBody>
        </p:sp>
        <p:sp>
          <p:nvSpPr>
            <p:cNvPr id="60" name="CuadroTexto 59"/>
            <p:cNvSpPr txBox="1"/>
            <p:nvPr/>
          </p:nvSpPr>
          <p:spPr>
            <a:xfrm>
              <a:off x="2708377" y="4834229"/>
              <a:ext cx="301660" cy="230832"/>
            </a:xfrm>
            <a:prstGeom prst="rect">
              <a:avLst/>
            </a:prstGeom>
            <a:noFill/>
          </p:spPr>
          <p:txBody>
            <a:bodyPr wrap="none" rtlCol="0">
              <a:spAutoFit/>
            </a:bodyPr>
            <a:lstStyle/>
            <a:p>
              <a:r>
                <a:rPr lang="es-ES" sz="900" b="1" dirty="0" smtClean="0"/>
                <a:t>21</a:t>
              </a:r>
              <a:endParaRPr lang="es-ES" sz="900" b="1" dirty="0"/>
            </a:p>
          </p:txBody>
        </p:sp>
        <p:sp>
          <p:nvSpPr>
            <p:cNvPr id="61" name="CuadroTexto 60"/>
            <p:cNvSpPr txBox="1"/>
            <p:nvPr/>
          </p:nvSpPr>
          <p:spPr>
            <a:xfrm>
              <a:off x="2520453" y="5460838"/>
              <a:ext cx="301660" cy="230832"/>
            </a:xfrm>
            <a:prstGeom prst="rect">
              <a:avLst/>
            </a:prstGeom>
            <a:noFill/>
          </p:spPr>
          <p:txBody>
            <a:bodyPr wrap="none" rtlCol="0">
              <a:spAutoFit/>
            </a:bodyPr>
            <a:lstStyle/>
            <a:p>
              <a:r>
                <a:rPr lang="es-ES" sz="900" b="1" dirty="0" smtClean="0"/>
                <a:t>22</a:t>
              </a:r>
              <a:endParaRPr lang="es-ES" sz="900" b="1" dirty="0"/>
            </a:p>
          </p:txBody>
        </p:sp>
        <p:sp>
          <p:nvSpPr>
            <p:cNvPr id="62" name="Oval 15"/>
            <p:cNvSpPr>
              <a:spLocks noChangeArrowheads="1"/>
            </p:cNvSpPr>
            <p:nvPr/>
          </p:nvSpPr>
          <p:spPr bwMode="auto">
            <a:xfrm>
              <a:off x="1864510" y="1877551"/>
              <a:ext cx="183633" cy="169988"/>
            </a:xfrm>
            <a:prstGeom prst="ellipse">
              <a:avLst/>
            </a:prstGeom>
            <a:solidFill>
              <a:srgbClr val="F2F2F2"/>
            </a:solidFill>
            <a:ln w="9525">
              <a:solidFill>
                <a:schemeClr val="tx1"/>
              </a:solidFill>
              <a:round/>
              <a:headEnd/>
              <a:tailEnd/>
            </a:ln>
            <a:effectLst/>
            <a:extLst/>
          </p:spPr>
          <p:txBody>
            <a:bodyPr wrap="none" anchor="ctr"/>
            <a:lstStyle/>
            <a:p>
              <a:endParaRPr lang="es-ES"/>
            </a:p>
          </p:txBody>
        </p:sp>
        <p:sp>
          <p:nvSpPr>
            <p:cNvPr id="63" name="CuadroTexto 62"/>
            <p:cNvSpPr txBox="1"/>
            <p:nvPr/>
          </p:nvSpPr>
          <p:spPr>
            <a:xfrm>
              <a:off x="1817120" y="1839643"/>
              <a:ext cx="301660" cy="230832"/>
            </a:xfrm>
            <a:prstGeom prst="rect">
              <a:avLst/>
            </a:prstGeom>
            <a:noFill/>
          </p:spPr>
          <p:txBody>
            <a:bodyPr wrap="none" rtlCol="0">
              <a:spAutoFit/>
            </a:bodyPr>
            <a:lstStyle/>
            <a:p>
              <a:r>
                <a:rPr lang="es-ES" sz="900" b="1" dirty="0" smtClean="0"/>
                <a:t>23</a:t>
              </a:r>
              <a:endParaRPr lang="es-ES" sz="900" b="1" dirty="0"/>
            </a:p>
          </p:txBody>
        </p:sp>
        <p:sp>
          <p:nvSpPr>
            <p:cNvPr id="64" name="Oval 15"/>
            <p:cNvSpPr>
              <a:spLocks noChangeArrowheads="1"/>
            </p:cNvSpPr>
            <p:nvPr/>
          </p:nvSpPr>
          <p:spPr bwMode="auto">
            <a:xfrm>
              <a:off x="1423333" y="4856152"/>
              <a:ext cx="183633" cy="169988"/>
            </a:xfrm>
            <a:prstGeom prst="ellipse">
              <a:avLst/>
            </a:prstGeom>
            <a:solidFill>
              <a:srgbClr val="F2F2F2"/>
            </a:solidFill>
            <a:ln w="9525">
              <a:solidFill>
                <a:schemeClr val="tx1"/>
              </a:solidFill>
              <a:round/>
              <a:headEnd/>
              <a:tailEnd/>
            </a:ln>
            <a:effectLst/>
          </p:spPr>
          <p:txBody>
            <a:bodyPr wrap="none" anchor="ctr"/>
            <a:lstStyle/>
            <a:p>
              <a:endParaRPr lang="es-ES"/>
            </a:p>
          </p:txBody>
        </p:sp>
        <p:sp>
          <p:nvSpPr>
            <p:cNvPr id="65" name="CuadroTexto 64"/>
            <p:cNvSpPr txBox="1"/>
            <p:nvPr/>
          </p:nvSpPr>
          <p:spPr>
            <a:xfrm>
              <a:off x="1374332" y="4816469"/>
              <a:ext cx="301660" cy="230832"/>
            </a:xfrm>
            <a:prstGeom prst="rect">
              <a:avLst/>
            </a:prstGeom>
            <a:noFill/>
          </p:spPr>
          <p:txBody>
            <a:bodyPr wrap="none" rtlCol="0">
              <a:spAutoFit/>
            </a:bodyPr>
            <a:lstStyle/>
            <a:p>
              <a:r>
                <a:rPr lang="es-ES" sz="900" b="1" dirty="0" smtClean="0"/>
                <a:t>24</a:t>
              </a:r>
              <a:endParaRPr lang="es-ES" sz="900" b="1" dirty="0"/>
            </a:p>
          </p:txBody>
        </p:sp>
      </p:grpSp>
      <p:sp>
        <p:nvSpPr>
          <p:cNvPr id="3" name="CuadroTexto 2"/>
          <p:cNvSpPr txBox="1"/>
          <p:nvPr/>
        </p:nvSpPr>
        <p:spPr>
          <a:xfrm>
            <a:off x="178741" y="115511"/>
            <a:ext cx="785867" cy="369332"/>
          </a:xfrm>
          <a:prstGeom prst="rect">
            <a:avLst/>
          </a:prstGeom>
          <a:noFill/>
        </p:spPr>
        <p:txBody>
          <a:bodyPr wrap="none" rtlCol="0">
            <a:spAutoFit/>
          </a:bodyPr>
          <a:lstStyle/>
          <a:p>
            <a:r>
              <a:rPr lang="es-ES" dirty="0" smtClean="0"/>
              <a:t>Fig. S1</a:t>
            </a:r>
            <a:endParaRPr lang="es-ES" dirty="0"/>
          </a:p>
        </p:txBody>
      </p:sp>
    </p:spTree>
    <p:extLst>
      <p:ext uri="{BB962C8B-B14F-4D97-AF65-F5344CB8AC3E}">
        <p14:creationId xmlns:p14="http://schemas.microsoft.com/office/powerpoint/2010/main" val="59244170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Agrupar 46"/>
          <p:cNvGrpSpPr/>
          <p:nvPr/>
        </p:nvGrpSpPr>
        <p:grpSpPr>
          <a:xfrm>
            <a:off x="284080" y="266819"/>
            <a:ext cx="8940904" cy="5848196"/>
            <a:chOff x="284080" y="266819"/>
            <a:chExt cx="8940904" cy="5848196"/>
          </a:xfrm>
        </p:grpSpPr>
        <p:grpSp>
          <p:nvGrpSpPr>
            <p:cNvPr id="31" name="Agrupar 30"/>
            <p:cNvGrpSpPr/>
            <p:nvPr/>
          </p:nvGrpSpPr>
          <p:grpSpPr>
            <a:xfrm>
              <a:off x="284080" y="266819"/>
              <a:ext cx="8609771" cy="5848196"/>
              <a:chOff x="284080" y="303806"/>
              <a:chExt cx="8609771" cy="5848196"/>
            </a:xfrm>
          </p:grpSpPr>
          <p:grpSp>
            <p:nvGrpSpPr>
              <p:cNvPr id="4" name="Agrupar 3"/>
              <p:cNvGrpSpPr/>
              <p:nvPr/>
            </p:nvGrpSpPr>
            <p:grpSpPr>
              <a:xfrm>
                <a:off x="284080" y="303806"/>
                <a:ext cx="8609771" cy="5848196"/>
                <a:chOff x="222250" y="97547"/>
                <a:chExt cx="8609771" cy="5848196"/>
              </a:xfrm>
            </p:grpSpPr>
            <p:grpSp>
              <p:nvGrpSpPr>
                <p:cNvPr id="5" name="Group 25"/>
                <p:cNvGrpSpPr>
                  <a:grpSpLocks/>
                </p:cNvGrpSpPr>
                <p:nvPr/>
              </p:nvGrpSpPr>
              <p:grpSpPr bwMode="auto">
                <a:xfrm>
                  <a:off x="586800" y="104781"/>
                  <a:ext cx="8245221" cy="5471630"/>
                  <a:chOff x="587102" y="-421066"/>
                  <a:chExt cx="8244186" cy="5470452"/>
                </a:xfrm>
              </p:grpSpPr>
              <p:graphicFrame>
                <p:nvGraphicFramePr>
                  <p:cNvPr id="17" name="Chart 3"/>
                  <p:cNvGraphicFramePr/>
                  <p:nvPr>
                    <p:extLst>
                      <p:ext uri="{D42A27DB-BD31-4B8C-83A1-F6EECF244321}">
                        <p14:modId xmlns:p14="http://schemas.microsoft.com/office/powerpoint/2010/main" val="1106588457"/>
                      </p:ext>
                    </p:extLst>
                  </p:nvPr>
                </p:nvGraphicFramePr>
                <p:xfrm>
                  <a:off x="1073647" y="1401061"/>
                  <a:ext cx="5967233" cy="3648325"/>
                </p:xfrm>
                <a:graphic>
                  <a:graphicData uri="http://schemas.openxmlformats.org/drawingml/2006/chart">
                    <c:chart xmlns:c="http://schemas.openxmlformats.org/drawingml/2006/chart" xmlns:r="http://schemas.openxmlformats.org/officeDocument/2006/relationships" r:id="rId3"/>
                  </a:graphicData>
                </a:graphic>
              </p:graphicFrame>
              <p:sp>
                <p:nvSpPr>
                  <p:cNvPr id="18" name="TextBox 4"/>
                  <p:cNvSpPr txBox="1">
                    <a:spLocks noChangeArrowheads="1"/>
                  </p:cNvSpPr>
                  <p:nvPr/>
                </p:nvSpPr>
                <p:spPr bwMode="auto">
                  <a:xfrm>
                    <a:off x="941601" y="-421066"/>
                    <a:ext cx="4448544" cy="369253"/>
                  </a:xfrm>
                  <a:prstGeom prst="rect">
                    <a:avLst/>
                  </a:prstGeom>
                  <a:noFill/>
                  <a:ln w="9525">
                    <a:noFill/>
                    <a:miter lim="800000"/>
                    <a:headEnd/>
                    <a:tailEnd/>
                  </a:ln>
                </p:spPr>
                <p:txBody>
                  <a:bodyPr wrap="none">
                    <a:prstTxWarp prst="textNoShape">
                      <a:avLst/>
                    </a:prstTxWarp>
                    <a:spAutoFit/>
                  </a:bodyPr>
                  <a:lstStyle/>
                  <a:p>
                    <a:r>
                      <a:rPr lang="en-US" b="1" dirty="0">
                        <a:latin typeface="Calibri" charset="0"/>
                      </a:rPr>
                      <a:t>Water </a:t>
                    </a:r>
                    <a:r>
                      <a:rPr lang="en-US" b="1" dirty="0" smtClean="0">
                        <a:latin typeface="Calibri" charset="0"/>
                      </a:rPr>
                      <a:t>regime </a:t>
                    </a:r>
                    <a:r>
                      <a:rPr lang="en-US" b="1" dirty="0">
                        <a:latin typeface="Calibri" charset="0"/>
                      </a:rPr>
                      <a:t>drought tolerance experiment</a:t>
                    </a:r>
                  </a:p>
                </p:txBody>
              </p:sp>
              <p:sp>
                <p:nvSpPr>
                  <p:cNvPr id="19" name="TextBox 5"/>
                  <p:cNvSpPr txBox="1">
                    <a:spLocks noChangeArrowheads="1"/>
                  </p:cNvSpPr>
                  <p:nvPr/>
                </p:nvSpPr>
                <p:spPr bwMode="auto">
                  <a:xfrm rot="16200000">
                    <a:off x="-247621" y="2754313"/>
                    <a:ext cx="2131112" cy="461665"/>
                  </a:xfrm>
                  <a:prstGeom prst="rect">
                    <a:avLst/>
                  </a:prstGeom>
                  <a:noFill/>
                  <a:ln w="9525">
                    <a:noFill/>
                    <a:miter lim="800000"/>
                    <a:headEnd/>
                    <a:tailEnd/>
                  </a:ln>
                </p:spPr>
                <p:txBody>
                  <a:bodyPr wrap="none">
                    <a:prstTxWarp prst="textNoShape">
                      <a:avLst/>
                    </a:prstTxWarp>
                    <a:spAutoFit/>
                  </a:bodyPr>
                  <a:lstStyle/>
                  <a:p>
                    <a:r>
                      <a:rPr lang="en-US" sz="2400" b="1" dirty="0">
                        <a:latin typeface="Calibri" charset="0"/>
                      </a:rPr>
                      <a:t>% soil moisture</a:t>
                    </a:r>
                  </a:p>
                </p:txBody>
              </p:sp>
              <p:sp>
                <p:nvSpPr>
                  <p:cNvPr id="20" name="TextBox 7"/>
                  <p:cNvSpPr txBox="1">
                    <a:spLocks noChangeArrowheads="1"/>
                  </p:cNvSpPr>
                  <p:nvPr/>
                </p:nvSpPr>
                <p:spPr bwMode="auto">
                  <a:xfrm>
                    <a:off x="6627762" y="4002456"/>
                    <a:ext cx="1954794" cy="369332"/>
                  </a:xfrm>
                  <a:prstGeom prst="rect">
                    <a:avLst/>
                  </a:prstGeom>
                  <a:noFill/>
                  <a:ln w="9525">
                    <a:noFill/>
                    <a:miter lim="800000"/>
                    <a:headEnd/>
                    <a:tailEnd/>
                  </a:ln>
                </p:spPr>
                <p:txBody>
                  <a:bodyPr wrap="none">
                    <a:prstTxWarp prst="textNoShape">
                      <a:avLst/>
                    </a:prstTxWarp>
                    <a:spAutoFit/>
                  </a:bodyPr>
                  <a:lstStyle/>
                  <a:p>
                    <a:r>
                      <a:rPr lang="en-US" dirty="0">
                        <a:latin typeface="Calibri" charset="0"/>
                      </a:rPr>
                      <a:t>Drought treatment</a:t>
                    </a:r>
                  </a:p>
                </p:txBody>
              </p:sp>
              <p:cxnSp>
                <p:nvCxnSpPr>
                  <p:cNvPr id="21" name="Straight Arrow Connector 9"/>
                  <p:cNvCxnSpPr/>
                  <p:nvPr/>
                </p:nvCxnSpPr>
                <p:spPr>
                  <a:xfrm rot="5400000">
                    <a:off x="3091624" y="1571921"/>
                    <a:ext cx="601533"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11"/>
                  <p:cNvCxnSpPr/>
                  <p:nvPr/>
                </p:nvCxnSpPr>
                <p:spPr>
                  <a:xfrm rot="5400000">
                    <a:off x="5429449" y="1579858"/>
                    <a:ext cx="601534" cy="15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Connector 13"/>
                  <p:cNvCxnSpPr/>
                  <p:nvPr/>
                </p:nvCxnSpPr>
                <p:spPr>
                  <a:xfrm>
                    <a:off x="3273026" y="1271949"/>
                    <a:ext cx="2600320" cy="7935"/>
                  </a:xfrm>
                  <a:prstGeom prst="line">
                    <a:avLst/>
                  </a:prstGeom>
                </p:spPr>
                <p:style>
                  <a:lnRef idx="2">
                    <a:schemeClr val="accent1"/>
                  </a:lnRef>
                  <a:fillRef idx="0">
                    <a:schemeClr val="accent1"/>
                  </a:fillRef>
                  <a:effectRef idx="1">
                    <a:schemeClr val="accent1"/>
                  </a:effectRef>
                  <a:fontRef idx="minor">
                    <a:schemeClr val="tx1"/>
                  </a:fontRef>
                </p:style>
              </p:cxnSp>
              <p:sp>
                <p:nvSpPr>
                  <p:cNvPr id="24" name="TextBox 14"/>
                  <p:cNvSpPr txBox="1">
                    <a:spLocks noChangeArrowheads="1"/>
                  </p:cNvSpPr>
                  <p:nvPr/>
                </p:nvSpPr>
                <p:spPr bwMode="auto">
                  <a:xfrm>
                    <a:off x="3522086" y="800086"/>
                    <a:ext cx="2190924" cy="369332"/>
                  </a:xfrm>
                  <a:prstGeom prst="rect">
                    <a:avLst/>
                  </a:prstGeom>
                  <a:noFill/>
                  <a:ln w="9525">
                    <a:noFill/>
                    <a:miter lim="800000"/>
                    <a:headEnd/>
                    <a:tailEnd/>
                  </a:ln>
                </p:spPr>
                <p:txBody>
                  <a:bodyPr wrap="none">
                    <a:prstTxWarp prst="textNoShape">
                      <a:avLst/>
                    </a:prstTxWarp>
                    <a:spAutoFit/>
                  </a:bodyPr>
                  <a:lstStyle/>
                  <a:p>
                    <a:r>
                      <a:rPr lang="en-US">
                        <a:latin typeface="Calibri" charset="0"/>
                      </a:rPr>
                      <a:t>LICOR measurements</a:t>
                    </a:r>
                  </a:p>
                </p:txBody>
              </p:sp>
              <p:cxnSp>
                <p:nvCxnSpPr>
                  <p:cNvPr id="25" name="Straight Arrow Connector 15"/>
                  <p:cNvCxnSpPr/>
                  <p:nvPr/>
                </p:nvCxnSpPr>
                <p:spPr>
                  <a:xfrm rot="5400000">
                    <a:off x="6617038" y="1579858"/>
                    <a:ext cx="60153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16"/>
                  <p:cNvSpPr txBox="1">
                    <a:spLocks noChangeArrowheads="1"/>
                  </p:cNvSpPr>
                  <p:nvPr/>
                </p:nvSpPr>
                <p:spPr bwMode="auto">
                  <a:xfrm>
                    <a:off x="6748667" y="886370"/>
                    <a:ext cx="2082621" cy="369332"/>
                  </a:xfrm>
                  <a:prstGeom prst="rect">
                    <a:avLst/>
                  </a:prstGeom>
                  <a:noFill/>
                  <a:ln w="9525">
                    <a:noFill/>
                    <a:miter lim="800000"/>
                    <a:headEnd/>
                    <a:tailEnd/>
                  </a:ln>
                </p:spPr>
                <p:txBody>
                  <a:bodyPr wrap="none">
                    <a:prstTxWarp prst="textNoShape">
                      <a:avLst/>
                    </a:prstTxWarp>
                    <a:spAutoFit/>
                  </a:bodyPr>
                  <a:lstStyle/>
                  <a:p>
                    <a:r>
                      <a:rPr lang="en-US" dirty="0">
                        <a:latin typeface="Calibri" charset="0"/>
                      </a:rPr>
                      <a:t>Collection for 13 </a:t>
                    </a:r>
                    <a:r>
                      <a:rPr lang="en-US" dirty="0" err="1">
                        <a:latin typeface="Calibri" charset="0"/>
                      </a:rPr>
                      <a:t>δ</a:t>
                    </a:r>
                    <a:r>
                      <a:rPr lang="en-US" dirty="0">
                        <a:latin typeface="Calibri" charset="0"/>
                      </a:rPr>
                      <a:t> C</a:t>
                    </a:r>
                  </a:p>
                </p:txBody>
              </p:sp>
              <p:sp>
                <p:nvSpPr>
                  <p:cNvPr id="27" name="TextBox 22"/>
                  <p:cNvSpPr txBox="1">
                    <a:spLocks noChangeArrowheads="1"/>
                  </p:cNvSpPr>
                  <p:nvPr/>
                </p:nvSpPr>
                <p:spPr bwMode="auto">
                  <a:xfrm>
                    <a:off x="6652419" y="1849987"/>
                    <a:ext cx="1447191" cy="369253"/>
                  </a:xfrm>
                  <a:prstGeom prst="rect">
                    <a:avLst/>
                  </a:prstGeom>
                  <a:noFill/>
                  <a:ln w="9525">
                    <a:noFill/>
                    <a:miter lim="800000"/>
                    <a:headEnd/>
                    <a:tailEnd/>
                  </a:ln>
                </p:spPr>
                <p:txBody>
                  <a:bodyPr wrap="none">
                    <a:prstTxWarp prst="textNoShape">
                      <a:avLst/>
                    </a:prstTxWarp>
                    <a:spAutoFit/>
                  </a:bodyPr>
                  <a:lstStyle/>
                  <a:p>
                    <a:r>
                      <a:rPr lang="en-US" dirty="0">
                        <a:latin typeface="Calibri" charset="0"/>
                      </a:rPr>
                      <a:t>Well </a:t>
                    </a:r>
                    <a:r>
                      <a:rPr lang="en-US" dirty="0" smtClean="0">
                        <a:latin typeface="Calibri" charset="0"/>
                      </a:rPr>
                      <a:t>watered</a:t>
                    </a:r>
                    <a:endParaRPr lang="en-US" dirty="0">
                      <a:latin typeface="Calibri" charset="0"/>
                    </a:endParaRPr>
                  </a:p>
                </p:txBody>
              </p:sp>
            </p:grpSp>
            <p:sp>
              <p:nvSpPr>
                <p:cNvPr id="6" name="CuadroTexto 5"/>
                <p:cNvSpPr txBox="1"/>
                <p:nvPr/>
              </p:nvSpPr>
              <p:spPr>
                <a:xfrm>
                  <a:off x="222250" y="97547"/>
                  <a:ext cx="915936" cy="369332"/>
                </a:xfrm>
                <a:prstGeom prst="rect">
                  <a:avLst/>
                </a:prstGeom>
                <a:noFill/>
              </p:spPr>
              <p:txBody>
                <a:bodyPr wrap="none" rtlCol="0">
                  <a:spAutoFit/>
                </a:bodyPr>
                <a:lstStyle/>
                <a:p>
                  <a:r>
                    <a:rPr lang="es-ES" dirty="0" smtClean="0"/>
                    <a:t>Fig. S2</a:t>
                  </a:r>
                  <a:endParaRPr lang="es-ES" dirty="0"/>
                </a:p>
              </p:txBody>
            </p:sp>
            <p:sp>
              <p:nvSpPr>
                <p:cNvPr id="7" name="CuadroTexto 6"/>
                <p:cNvSpPr txBox="1"/>
                <p:nvPr/>
              </p:nvSpPr>
              <p:spPr>
                <a:xfrm>
                  <a:off x="7041373" y="5576411"/>
                  <a:ext cx="885955" cy="369332"/>
                </a:xfrm>
                <a:prstGeom prst="rect">
                  <a:avLst/>
                </a:prstGeom>
                <a:noFill/>
              </p:spPr>
              <p:txBody>
                <a:bodyPr wrap="none" rtlCol="0">
                  <a:spAutoFit/>
                </a:bodyPr>
                <a:lstStyle/>
                <a:p>
                  <a:r>
                    <a:rPr lang="es-ES" dirty="0" err="1" smtClean="0"/>
                    <a:t>Weeks</a:t>
                  </a:r>
                  <a:endParaRPr lang="es-ES" dirty="0"/>
                </a:p>
              </p:txBody>
            </p:sp>
            <p:sp>
              <p:nvSpPr>
                <p:cNvPr id="8" name="CuadroTexto 7"/>
                <p:cNvSpPr txBox="1"/>
                <p:nvPr/>
              </p:nvSpPr>
              <p:spPr>
                <a:xfrm>
                  <a:off x="1799254" y="5364856"/>
                  <a:ext cx="313044" cy="369332"/>
                </a:xfrm>
                <a:prstGeom prst="rect">
                  <a:avLst/>
                </a:prstGeom>
                <a:noFill/>
              </p:spPr>
              <p:txBody>
                <a:bodyPr wrap="none" rtlCol="0">
                  <a:spAutoFit/>
                </a:bodyPr>
                <a:lstStyle/>
                <a:p>
                  <a:r>
                    <a:rPr lang="es-ES" dirty="0" smtClean="0"/>
                    <a:t>1</a:t>
                  </a:r>
                  <a:endParaRPr lang="es-ES" dirty="0"/>
                </a:p>
              </p:txBody>
            </p:sp>
            <p:sp>
              <p:nvSpPr>
                <p:cNvPr id="9" name="CuadroTexto 8"/>
                <p:cNvSpPr txBox="1"/>
                <p:nvPr/>
              </p:nvSpPr>
              <p:spPr>
                <a:xfrm>
                  <a:off x="2348548" y="5364856"/>
                  <a:ext cx="313044" cy="369332"/>
                </a:xfrm>
                <a:prstGeom prst="rect">
                  <a:avLst/>
                </a:prstGeom>
                <a:noFill/>
              </p:spPr>
              <p:txBody>
                <a:bodyPr wrap="none" rtlCol="0">
                  <a:spAutoFit/>
                </a:bodyPr>
                <a:lstStyle/>
                <a:p>
                  <a:r>
                    <a:rPr lang="es-ES" dirty="0" smtClean="0"/>
                    <a:t>2</a:t>
                  </a:r>
                  <a:endParaRPr lang="es-ES" dirty="0"/>
                </a:p>
              </p:txBody>
            </p:sp>
            <p:sp>
              <p:nvSpPr>
                <p:cNvPr id="10" name="CuadroTexto 9"/>
                <p:cNvSpPr txBox="1"/>
                <p:nvPr/>
              </p:nvSpPr>
              <p:spPr>
                <a:xfrm>
                  <a:off x="2956501" y="5364856"/>
                  <a:ext cx="313044" cy="369332"/>
                </a:xfrm>
                <a:prstGeom prst="rect">
                  <a:avLst/>
                </a:prstGeom>
                <a:noFill/>
              </p:spPr>
              <p:txBody>
                <a:bodyPr wrap="none" rtlCol="0">
                  <a:spAutoFit/>
                </a:bodyPr>
                <a:lstStyle/>
                <a:p>
                  <a:r>
                    <a:rPr lang="es-ES" dirty="0" smtClean="0"/>
                    <a:t>3</a:t>
                  </a:r>
                  <a:endParaRPr lang="es-ES" dirty="0"/>
                </a:p>
              </p:txBody>
            </p:sp>
            <p:sp>
              <p:nvSpPr>
                <p:cNvPr id="11" name="CuadroTexto 10"/>
                <p:cNvSpPr txBox="1"/>
                <p:nvPr/>
              </p:nvSpPr>
              <p:spPr>
                <a:xfrm>
                  <a:off x="3530965" y="5364856"/>
                  <a:ext cx="313044" cy="369332"/>
                </a:xfrm>
                <a:prstGeom prst="rect">
                  <a:avLst/>
                </a:prstGeom>
                <a:noFill/>
              </p:spPr>
              <p:txBody>
                <a:bodyPr wrap="none" rtlCol="0">
                  <a:spAutoFit/>
                </a:bodyPr>
                <a:lstStyle/>
                <a:p>
                  <a:r>
                    <a:rPr lang="es-ES" dirty="0" smtClean="0"/>
                    <a:t>4</a:t>
                  </a:r>
                  <a:endParaRPr lang="es-ES" dirty="0"/>
                </a:p>
              </p:txBody>
            </p:sp>
            <p:sp>
              <p:nvSpPr>
                <p:cNvPr id="12" name="CuadroTexto 11"/>
                <p:cNvSpPr txBox="1"/>
                <p:nvPr/>
              </p:nvSpPr>
              <p:spPr>
                <a:xfrm>
                  <a:off x="4133178" y="5364856"/>
                  <a:ext cx="313044" cy="369332"/>
                </a:xfrm>
                <a:prstGeom prst="rect">
                  <a:avLst/>
                </a:prstGeom>
                <a:noFill/>
              </p:spPr>
              <p:txBody>
                <a:bodyPr wrap="none" rtlCol="0">
                  <a:spAutoFit/>
                </a:bodyPr>
                <a:lstStyle/>
                <a:p>
                  <a:r>
                    <a:rPr lang="es-ES" dirty="0" smtClean="0"/>
                    <a:t>5</a:t>
                  </a:r>
                  <a:endParaRPr lang="es-ES" dirty="0"/>
                </a:p>
              </p:txBody>
            </p:sp>
            <p:sp>
              <p:nvSpPr>
                <p:cNvPr id="13" name="CuadroTexto 12"/>
                <p:cNvSpPr txBox="1"/>
                <p:nvPr/>
              </p:nvSpPr>
              <p:spPr>
                <a:xfrm>
                  <a:off x="4744211" y="5364856"/>
                  <a:ext cx="313044" cy="369332"/>
                </a:xfrm>
                <a:prstGeom prst="rect">
                  <a:avLst/>
                </a:prstGeom>
                <a:noFill/>
              </p:spPr>
              <p:txBody>
                <a:bodyPr wrap="none" rtlCol="0">
                  <a:spAutoFit/>
                </a:bodyPr>
                <a:lstStyle/>
                <a:p>
                  <a:r>
                    <a:rPr lang="es-ES" dirty="0" smtClean="0"/>
                    <a:t>6</a:t>
                  </a:r>
                  <a:endParaRPr lang="es-ES" dirty="0"/>
                </a:p>
              </p:txBody>
            </p:sp>
            <p:sp>
              <p:nvSpPr>
                <p:cNvPr id="14" name="CuadroTexto 13"/>
                <p:cNvSpPr txBox="1"/>
                <p:nvPr/>
              </p:nvSpPr>
              <p:spPr>
                <a:xfrm>
                  <a:off x="5328785" y="5364856"/>
                  <a:ext cx="313044" cy="369332"/>
                </a:xfrm>
                <a:prstGeom prst="rect">
                  <a:avLst/>
                </a:prstGeom>
                <a:noFill/>
              </p:spPr>
              <p:txBody>
                <a:bodyPr wrap="none" rtlCol="0">
                  <a:spAutoFit/>
                </a:bodyPr>
                <a:lstStyle/>
                <a:p>
                  <a:r>
                    <a:rPr lang="es-ES" dirty="0" smtClean="0"/>
                    <a:t>7</a:t>
                  </a:r>
                  <a:endParaRPr lang="es-ES" dirty="0"/>
                </a:p>
              </p:txBody>
            </p:sp>
            <p:sp>
              <p:nvSpPr>
                <p:cNvPr id="15" name="CuadroTexto 14"/>
                <p:cNvSpPr txBox="1"/>
                <p:nvPr/>
              </p:nvSpPr>
              <p:spPr>
                <a:xfrm>
                  <a:off x="5870185" y="5364856"/>
                  <a:ext cx="313044" cy="369332"/>
                </a:xfrm>
                <a:prstGeom prst="rect">
                  <a:avLst/>
                </a:prstGeom>
                <a:noFill/>
              </p:spPr>
              <p:txBody>
                <a:bodyPr wrap="none" rtlCol="0">
                  <a:spAutoFit/>
                </a:bodyPr>
                <a:lstStyle/>
                <a:p>
                  <a:r>
                    <a:rPr lang="es-ES" dirty="0"/>
                    <a:t>8</a:t>
                  </a:r>
                </a:p>
              </p:txBody>
            </p:sp>
            <p:sp>
              <p:nvSpPr>
                <p:cNvPr id="16" name="CuadroTexto 15"/>
                <p:cNvSpPr txBox="1"/>
                <p:nvPr/>
              </p:nvSpPr>
              <p:spPr>
                <a:xfrm>
                  <a:off x="6426136" y="5364856"/>
                  <a:ext cx="313044" cy="369332"/>
                </a:xfrm>
                <a:prstGeom prst="rect">
                  <a:avLst/>
                </a:prstGeom>
                <a:noFill/>
              </p:spPr>
              <p:txBody>
                <a:bodyPr wrap="none" rtlCol="0">
                  <a:spAutoFit/>
                </a:bodyPr>
                <a:lstStyle/>
                <a:p>
                  <a:r>
                    <a:rPr lang="es-ES" dirty="0" smtClean="0"/>
                    <a:t>9</a:t>
                  </a:r>
                  <a:endParaRPr lang="es-ES" dirty="0"/>
                </a:p>
              </p:txBody>
            </p:sp>
          </p:grpSp>
          <p:cxnSp>
            <p:nvCxnSpPr>
              <p:cNvPr id="28" name="Straight Connector 13"/>
              <p:cNvCxnSpPr/>
              <p:nvPr/>
            </p:nvCxnSpPr>
            <p:spPr bwMode="auto">
              <a:xfrm>
                <a:off x="5686332" y="1429410"/>
                <a:ext cx="1440222" cy="0"/>
              </a:xfrm>
              <a:prstGeom prst="line">
                <a:avLst/>
              </a:prstGeom>
            </p:spPr>
            <p:style>
              <a:lnRef idx="2">
                <a:schemeClr val="accent1"/>
              </a:lnRef>
              <a:fillRef idx="0">
                <a:schemeClr val="accent1"/>
              </a:fillRef>
              <a:effectRef idx="1">
                <a:schemeClr val="accent1"/>
              </a:effectRef>
              <a:fontRef idx="minor">
                <a:schemeClr val="tx1"/>
              </a:fontRef>
            </p:style>
          </p:cxnSp>
          <p:sp>
            <p:nvSpPr>
              <p:cNvPr id="30" name="CuadroTexto 29"/>
              <p:cNvSpPr txBox="1"/>
              <p:nvPr/>
            </p:nvSpPr>
            <p:spPr>
              <a:xfrm>
                <a:off x="5398117" y="1047749"/>
                <a:ext cx="2082621" cy="369332"/>
              </a:xfrm>
              <a:prstGeom prst="rect">
                <a:avLst/>
              </a:prstGeom>
              <a:noFill/>
            </p:spPr>
            <p:txBody>
              <a:bodyPr wrap="none" rtlCol="0">
                <a:spAutoFit/>
              </a:bodyPr>
              <a:lstStyle/>
              <a:p>
                <a:r>
                  <a:rPr lang="es-ES" dirty="0" err="1" smtClean="0"/>
                  <a:t>vernalization</a:t>
                </a:r>
                <a:r>
                  <a:rPr lang="es-ES" dirty="0" smtClean="0"/>
                  <a:t> at 4 </a:t>
                </a:r>
                <a:r>
                  <a:rPr lang="es-ES" dirty="0" err="1" smtClean="0"/>
                  <a:t>ºC</a:t>
                </a:r>
                <a:r>
                  <a:rPr lang="es-ES" dirty="0" smtClean="0"/>
                  <a:t> </a:t>
                </a:r>
                <a:endParaRPr lang="es-ES" dirty="0"/>
              </a:p>
            </p:txBody>
          </p:sp>
        </p:grpSp>
        <p:cxnSp>
          <p:nvCxnSpPr>
            <p:cNvPr id="29" name="Straight Connector 13"/>
            <p:cNvCxnSpPr/>
            <p:nvPr/>
          </p:nvCxnSpPr>
          <p:spPr bwMode="auto">
            <a:xfrm>
              <a:off x="3682413" y="912069"/>
              <a:ext cx="2003919" cy="1"/>
            </a:xfrm>
            <a:prstGeom prst="line">
              <a:avLst/>
            </a:prstGeom>
          </p:spPr>
          <p:style>
            <a:lnRef idx="2">
              <a:schemeClr val="accent1"/>
            </a:lnRef>
            <a:fillRef idx="0">
              <a:schemeClr val="accent1"/>
            </a:fillRef>
            <a:effectRef idx="1">
              <a:schemeClr val="accent1"/>
            </a:effectRef>
            <a:fontRef idx="minor">
              <a:schemeClr val="tx1"/>
            </a:fontRef>
          </p:style>
        </p:cxnSp>
        <p:sp>
          <p:nvSpPr>
            <p:cNvPr id="32" name="CuadroTexto 31"/>
            <p:cNvSpPr txBox="1"/>
            <p:nvPr/>
          </p:nvSpPr>
          <p:spPr>
            <a:xfrm>
              <a:off x="3602564" y="565234"/>
              <a:ext cx="2166804" cy="369332"/>
            </a:xfrm>
            <a:prstGeom prst="rect">
              <a:avLst/>
            </a:prstGeom>
            <a:noFill/>
          </p:spPr>
          <p:txBody>
            <a:bodyPr wrap="none" rtlCol="0">
              <a:spAutoFit/>
            </a:bodyPr>
            <a:lstStyle/>
            <a:p>
              <a:r>
                <a:rPr lang="es-ES"/>
                <a:t>flowering monitoring</a:t>
              </a:r>
            </a:p>
          </p:txBody>
        </p:sp>
        <p:cxnSp>
          <p:nvCxnSpPr>
            <p:cNvPr id="36" name="Conector recto de flecha 35"/>
            <p:cNvCxnSpPr/>
            <p:nvPr/>
          </p:nvCxnSpPr>
          <p:spPr>
            <a:xfrm flipV="1">
              <a:off x="7144592" y="908446"/>
              <a:ext cx="1794256" cy="658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CuadroTexto 41"/>
            <p:cNvSpPr txBox="1"/>
            <p:nvPr/>
          </p:nvSpPr>
          <p:spPr>
            <a:xfrm>
              <a:off x="7058180" y="542737"/>
              <a:ext cx="2166804" cy="369332"/>
            </a:xfrm>
            <a:prstGeom prst="rect">
              <a:avLst/>
            </a:prstGeom>
            <a:noFill/>
          </p:spPr>
          <p:txBody>
            <a:bodyPr wrap="none" rtlCol="0">
              <a:spAutoFit/>
            </a:bodyPr>
            <a:lstStyle/>
            <a:p>
              <a:r>
                <a:rPr lang="es-ES"/>
                <a:t>flowering monitoring</a:t>
              </a:r>
            </a:p>
          </p:txBody>
        </p:sp>
        <p:cxnSp>
          <p:nvCxnSpPr>
            <p:cNvPr id="43" name="Straight Arrow Connector 9"/>
            <p:cNvCxnSpPr/>
            <p:nvPr/>
          </p:nvCxnSpPr>
          <p:spPr bwMode="auto">
            <a:xfrm rot="5400000">
              <a:off x="3471916" y="1204311"/>
              <a:ext cx="601663"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79661736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78741" y="47128"/>
            <a:ext cx="785867" cy="369332"/>
          </a:xfrm>
          <a:prstGeom prst="rect">
            <a:avLst/>
          </a:prstGeom>
          <a:noFill/>
        </p:spPr>
        <p:txBody>
          <a:bodyPr wrap="none" rtlCol="0">
            <a:spAutoFit/>
          </a:bodyPr>
          <a:lstStyle/>
          <a:p>
            <a:r>
              <a:rPr lang="es-ES" dirty="0" smtClean="0"/>
              <a:t>Fig. S3</a:t>
            </a:r>
            <a:endParaRPr lang="es-ES" dirty="0"/>
          </a:p>
        </p:txBody>
      </p:sp>
      <p:pic>
        <p:nvPicPr>
          <p:cNvPr id="5" name="Imagen 4" descr="DSCN1521.jpg"/>
          <p:cNvPicPr>
            <a:picLocks noChangeAspect="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26997" y="622616"/>
            <a:ext cx="8951947" cy="5131462"/>
          </a:xfrm>
          <a:prstGeom prst="rect">
            <a:avLst/>
          </a:prstGeom>
          <a:ln>
            <a:solidFill>
              <a:schemeClr val="tx1"/>
            </a:solidFill>
          </a:ln>
        </p:spPr>
      </p:pic>
      <p:sp>
        <p:nvSpPr>
          <p:cNvPr id="6" name="CuadroTexto 5"/>
          <p:cNvSpPr txBox="1"/>
          <p:nvPr/>
        </p:nvSpPr>
        <p:spPr>
          <a:xfrm>
            <a:off x="6340215" y="5285153"/>
            <a:ext cx="2075170" cy="369332"/>
          </a:xfrm>
          <a:prstGeom prst="rect">
            <a:avLst/>
          </a:prstGeom>
          <a:noFill/>
        </p:spPr>
        <p:txBody>
          <a:bodyPr wrap="none" rtlCol="0">
            <a:spAutoFit/>
          </a:bodyPr>
          <a:lstStyle/>
          <a:p>
            <a:r>
              <a:rPr lang="es-ES">
                <a:solidFill>
                  <a:schemeClr val="bg1"/>
                </a:solidFill>
              </a:rPr>
              <a:t>WATER-RESTRICTED</a:t>
            </a:r>
          </a:p>
        </p:txBody>
      </p:sp>
      <p:sp>
        <p:nvSpPr>
          <p:cNvPr id="7" name="CuadroTexto 6"/>
          <p:cNvSpPr txBox="1"/>
          <p:nvPr/>
        </p:nvSpPr>
        <p:spPr>
          <a:xfrm>
            <a:off x="1266078" y="5285153"/>
            <a:ext cx="1711677" cy="369332"/>
          </a:xfrm>
          <a:prstGeom prst="rect">
            <a:avLst/>
          </a:prstGeom>
          <a:noFill/>
        </p:spPr>
        <p:txBody>
          <a:bodyPr wrap="none" rtlCol="0">
            <a:spAutoFit/>
          </a:bodyPr>
          <a:lstStyle/>
          <a:p>
            <a:r>
              <a:rPr lang="es-ES">
                <a:solidFill>
                  <a:schemeClr val="bg1"/>
                </a:solidFill>
              </a:rPr>
              <a:t>WELL-WATERED</a:t>
            </a:r>
          </a:p>
        </p:txBody>
      </p:sp>
    </p:spTree>
    <p:extLst>
      <p:ext uri="{BB962C8B-B14F-4D97-AF65-F5344CB8AC3E}">
        <p14:creationId xmlns:p14="http://schemas.microsoft.com/office/powerpoint/2010/main" val="56136054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descr="DSCN151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212" y="560855"/>
            <a:ext cx="5580466" cy="4511743"/>
          </a:xfrm>
          <a:prstGeom prst="rect">
            <a:avLst/>
          </a:prstGeom>
          <a:ln>
            <a:solidFill>
              <a:srgbClr val="000000"/>
            </a:solidFill>
          </a:ln>
        </p:spPr>
      </p:pic>
      <p:pic>
        <p:nvPicPr>
          <p:cNvPr id="6" name="Imagen 5" descr="DSCN1514.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608046" y="1394373"/>
            <a:ext cx="3847703" cy="2677012"/>
          </a:xfrm>
          <a:prstGeom prst="rect">
            <a:avLst/>
          </a:prstGeom>
          <a:ln>
            <a:solidFill>
              <a:schemeClr val="tx1"/>
            </a:solidFill>
          </a:ln>
        </p:spPr>
      </p:pic>
      <p:sp>
        <p:nvSpPr>
          <p:cNvPr id="7" name="CuadroTexto 6"/>
          <p:cNvSpPr txBox="1"/>
          <p:nvPr/>
        </p:nvSpPr>
        <p:spPr>
          <a:xfrm>
            <a:off x="178741" y="47128"/>
            <a:ext cx="785867" cy="369332"/>
          </a:xfrm>
          <a:prstGeom prst="rect">
            <a:avLst/>
          </a:prstGeom>
          <a:noFill/>
        </p:spPr>
        <p:txBody>
          <a:bodyPr wrap="none" rtlCol="0">
            <a:spAutoFit/>
          </a:bodyPr>
          <a:lstStyle/>
          <a:p>
            <a:r>
              <a:rPr lang="es-ES" dirty="0" smtClean="0"/>
              <a:t>Fig. S4</a:t>
            </a:r>
            <a:endParaRPr lang="es-ES" dirty="0"/>
          </a:p>
        </p:txBody>
      </p:sp>
    </p:spTree>
    <p:extLst>
      <p:ext uri="{BB962C8B-B14F-4D97-AF65-F5344CB8AC3E}">
        <p14:creationId xmlns:p14="http://schemas.microsoft.com/office/powerpoint/2010/main" val="259017178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3"/>
          <a:stretch>
            <a:fillRect/>
          </a:stretch>
        </p:blipFill>
        <p:spPr>
          <a:xfrm>
            <a:off x="647695" y="463059"/>
            <a:ext cx="2866844" cy="2145323"/>
          </a:xfrm>
          <a:prstGeom prst="rect">
            <a:avLst/>
          </a:prstGeom>
        </p:spPr>
      </p:pic>
      <p:sp>
        <p:nvSpPr>
          <p:cNvPr id="5" name="CuadroTexto 4"/>
          <p:cNvSpPr txBox="1"/>
          <p:nvPr/>
        </p:nvSpPr>
        <p:spPr>
          <a:xfrm>
            <a:off x="133117" y="454"/>
            <a:ext cx="785867" cy="369332"/>
          </a:xfrm>
          <a:prstGeom prst="rect">
            <a:avLst/>
          </a:prstGeom>
          <a:noFill/>
        </p:spPr>
        <p:txBody>
          <a:bodyPr wrap="none" rtlCol="0">
            <a:spAutoFit/>
          </a:bodyPr>
          <a:lstStyle/>
          <a:p>
            <a:r>
              <a:rPr lang="es-ES" dirty="0" smtClean="0"/>
              <a:t>Fig. S5</a:t>
            </a:r>
            <a:endParaRPr lang="es-ES" dirty="0"/>
          </a:p>
        </p:txBody>
      </p:sp>
      <p:sp>
        <p:nvSpPr>
          <p:cNvPr id="6" name="CuadroTexto 5"/>
          <p:cNvSpPr txBox="1"/>
          <p:nvPr/>
        </p:nvSpPr>
        <p:spPr>
          <a:xfrm>
            <a:off x="1904998" y="2452078"/>
            <a:ext cx="787395" cy="307777"/>
          </a:xfrm>
          <a:prstGeom prst="rect">
            <a:avLst/>
          </a:prstGeom>
          <a:noFill/>
        </p:spPr>
        <p:txBody>
          <a:bodyPr wrap="none" rtlCol="0">
            <a:spAutoFit/>
          </a:bodyPr>
          <a:lstStyle/>
          <a:p>
            <a:r>
              <a:rPr lang="es-ES" sz="1400"/>
              <a:t>Latitude</a:t>
            </a:r>
          </a:p>
        </p:txBody>
      </p:sp>
      <p:sp>
        <p:nvSpPr>
          <p:cNvPr id="7" name="CuadroTexto 6"/>
          <p:cNvSpPr txBox="1"/>
          <p:nvPr/>
        </p:nvSpPr>
        <p:spPr>
          <a:xfrm rot="16200000">
            <a:off x="-275785" y="1217843"/>
            <a:ext cx="1851789" cy="276999"/>
          </a:xfrm>
          <a:prstGeom prst="rect">
            <a:avLst/>
          </a:prstGeom>
          <a:noFill/>
        </p:spPr>
        <p:txBody>
          <a:bodyPr wrap="none" rtlCol="0">
            <a:spAutoFit/>
          </a:bodyPr>
          <a:lstStyle/>
          <a:p>
            <a:r>
              <a:rPr lang="es-ES" sz="1200" b="1" dirty="0" err="1" smtClean="0"/>
              <a:t>Soil moisture deficit (mm) </a:t>
            </a:r>
            <a:endParaRPr lang="es-ES" sz="1200" b="1" dirty="0"/>
          </a:p>
        </p:txBody>
      </p:sp>
      <p:pic>
        <p:nvPicPr>
          <p:cNvPr id="9" name="Imagen 8"/>
          <p:cNvPicPr>
            <a:picLocks noChangeAspect="1"/>
          </p:cNvPicPr>
          <p:nvPr/>
        </p:nvPicPr>
        <p:blipFill>
          <a:blip r:embed="rId4"/>
          <a:stretch>
            <a:fillRect/>
          </a:stretch>
        </p:blipFill>
        <p:spPr>
          <a:xfrm>
            <a:off x="3930163" y="463059"/>
            <a:ext cx="2857224" cy="2145323"/>
          </a:xfrm>
          <a:prstGeom prst="rect">
            <a:avLst/>
          </a:prstGeom>
        </p:spPr>
      </p:pic>
      <p:sp>
        <p:nvSpPr>
          <p:cNvPr id="10" name="CuadroTexto 9"/>
          <p:cNvSpPr txBox="1"/>
          <p:nvPr/>
        </p:nvSpPr>
        <p:spPr>
          <a:xfrm>
            <a:off x="5134709" y="2454493"/>
            <a:ext cx="915635" cy="307777"/>
          </a:xfrm>
          <a:prstGeom prst="rect">
            <a:avLst/>
          </a:prstGeom>
          <a:noFill/>
        </p:spPr>
        <p:txBody>
          <a:bodyPr wrap="none" rtlCol="0">
            <a:spAutoFit/>
          </a:bodyPr>
          <a:lstStyle/>
          <a:p>
            <a:r>
              <a:rPr lang="es-ES" sz="1400"/>
              <a:t>Longitude</a:t>
            </a:r>
          </a:p>
        </p:txBody>
      </p:sp>
      <p:sp>
        <p:nvSpPr>
          <p:cNvPr id="11" name="CuadroTexto 10"/>
          <p:cNvSpPr txBox="1"/>
          <p:nvPr/>
        </p:nvSpPr>
        <p:spPr>
          <a:xfrm rot="16200000">
            <a:off x="3004268" y="1250454"/>
            <a:ext cx="1851789" cy="276999"/>
          </a:xfrm>
          <a:prstGeom prst="rect">
            <a:avLst/>
          </a:prstGeom>
          <a:noFill/>
        </p:spPr>
        <p:txBody>
          <a:bodyPr wrap="none" rtlCol="0">
            <a:spAutoFit/>
          </a:bodyPr>
          <a:lstStyle/>
          <a:p>
            <a:r>
              <a:rPr lang="es-ES" sz="1200" b="1" dirty="0" err="1" smtClean="0"/>
              <a:t>Soil moisture deficit (mm) </a:t>
            </a:r>
            <a:endParaRPr lang="es-ES" sz="1200" b="1" dirty="0"/>
          </a:p>
        </p:txBody>
      </p:sp>
      <p:sp>
        <p:nvSpPr>
          <p:cNvPr id="12" name="CuadroTexto 11"/>
          <p:cNvSpPr txBox="1"/>
          <p:nvPr/>
        </p:nvSpPr>
        <p:spPr>
          <a:xfrm>
            <a:off x="1092197" y="330709"/>
            <a:ext cx="1370406" cy="261610"/>
          </a:xfrm>
          <a:prstGeom prst="rect">
            <a:avLst/>
          </a:prstGeom>
          <a:noFill/>
        </p:spPr>
        <p:txBody>
          <a:bodyPr wrap="none" rtlCol="0">
            <a:spAutoFit/>
          </a:bodyPr>
          <a:lstStyle/>
          <a:p>
            <a:r>
              <a:rPr lang="es-ES" sz="1100" i="1" dirty="0" smtClean="0"/>
              <a:t>R</a:t>
            </a:r>
            <a:r>
              <a:rPr lang="es-ES" sz="1100" i="1" baseline="30000" dirty="0" smtClean="0"/>
              <a:t>2</a:t>
            </a:r>
            <a:r>
              <a:rPr lang="es-ES" sz="1100" dirty="0" smtClean="0"/>
              <a:t> = 0.757; </a:t>
            </a:r>
            <a:r>
              <a:rPr lang="es-ES" sz="1100" i="1" dirty="0" smtClean="0"/>
              <a:t>P </a:t>
            </a:r>
            <a:r>
              <a:rPr lang="es-ES" sz="1100" dirty="0"/>
              <a:t>= 0.019</a:t>
            </a:r>
          </a:p>
        </p:txBody>
      </p:sp>
      <p:sp>
        <p:nvSpPr>
          <p:cNvPr id="13" name="CuadroTexto 12"/>
          <p:cNvSpPr txBox="1"/>
          <p:nvPr/>
        </p:nvSpPr>
        <p:spPr>
          <a:xfrm>
            <a:off x="4371354" y="328950"/>
            <a:ext cx="1298909" cy="261610"/>
          </a:xfrm>
          <a:prstGeom prst="rect">
            <a:avLst/>
          </a:prstGeom>
          <a:noFill/>
        </p:spPr>
        <p:txBody>
          <a:bodyPr wrap="none" rtlCol="0">
            <a:spAutoFit/>
          </a:bodyPr>
          <a:lstStyle/>
          <a:p>
            <a:r>
              <a:rPr lang="es-ES" sz="1100" i="1" dirty="0" smtClean="0"/>
              <a:t>R</a:t>
            </a:r>
            <a:r>
              <a:rPr lang="es-ES" sz="1100" i="1" baseline="30000" dirty="0" smtClean="0"/>
              <a:t>2</a:t>
            </a:r>
            <a:r>
              <a:rPr lang="es-ES" sz="1100" dirty="0" smtClean="0"/>
              <a:t> = 0.467; </a:t>
            </a:r>
            <a:r>
              <a:rPr lang="es-ES" sz="1100" i="1" dirty="0" smtClean="0"/>
              <a:t>P </a:t>
            </a:r>
            <a:r>
              <a:rPr lang="es-ES" sz="1100" dirty="0"/>
              <a:t>= 0.01</a:t>
            </a:r>
          </a:p>
        </p:txBody>
      </p:sp>
      <p:pic>
        <p:nvPicPr>
          <p:cNvPr id="15" name="Imagen 14"/>
          <p:cNvPicPr>
            <a:picLocks noChangeAspect="1"/>
          </p:cNvPicPr>
          <p:nvPr/>
        </p:nvPicPr>
        <p:blipFill>
          <a:blip r:embed="rId5"/>
          <a:stretch>
            <a:fillRect/>
          </a:stretch>
        </p:blipFill>
        <p:spPr>
          <a:xfrm>
            <a:off x="677683" y="2971554"/>
            <a:ext cx="2836856" cy="2173948"/>
          </a:xfrm>
          <a:prstGeom prst="rect">
            <a:avLst/>
          </a:prstGeom>
        </p:spPr>
      </p:pic>
      <p:sp>
        <p:nvSpPr>
          <p:cNvPr id="16" name="CuadroTexto 15"/>
          <p:cNvSpPr txBox="1"/>
          <p:nvPr/>
        </p:nvSpPr>
        <p:spPr>
          <a:xfrm>
            <a:off x="1904998" y="5028274"/>
            <a:ext cx="787395" cy="307777"/>
          </a:xfrm>
          <a:prstGeom prst="rect">
            <a:avLst/>
          </a:prstGeom>
          <a:noFill/>
        </p:spPr>
        <p:txBody>
          <a:bodyPr wrap="none" rtlCol="0">
            <a:spAutoFit/>
          </a:bodyPr>
          <a:lstStyle/>
          <a:p>
            <a:r>
              <a:rPr lang="es-ES" sz="1400"/>
              <a:t>Latitude</a:t>
            </a:r>
          </a:p>
        </p:txBody>
      </p:sp>
      <p:sp>
        <p:nvSpPr>
          <p:cNvPr id="17" name="CuadroTexto 16"/>
          <p:cNvSpPr txBox="1"/>
          <p:nvPr/>
        </p:nvSpPr>
        <p:spPr>
          <a:xfrm rot="16200000">
            <a:off x="-278200" y="3783244"/>
            <a:ext cx="1851789" cy="276999"/>
          </a:xfrm>
          <a:prstGeom prst="rect">
            <a:avLst/>
          </a:prstGeom>
          <a:noFill/>
        </p:spPr>
        <p:txBody>
          <a:bodyPr wrap="none" rtlCol="0">
            <a:spAutoFit/>
          </a:bodyPr>
          <a:lstStyle/>
          <a:p>
            <a:r>
              <a:rPr lang="es-ES" sz="1200" b="1" dirty="0" err="1" smtClean="0"/>
              <a:t>Soil moisture deficit (mm) </a:t>
            </a:r>
            <a:endParaRPr lang="es-ES" sz="1200" b="1" dirty="0"/>
          </a:p>
        </p:txBody>
      </p:sp>
      <p:sp>
        <p:nvSpPr>
          <p:cNvPr id="18" name="CuadroTexto 17"/>
          <p:cNvSpPr txBox="1"/>
          <p:nvPr/>
        </p:nvSpPr>
        <p:spPr>
          <a:xfrm>
            <a:off x="1092197" y="2824418"/>
            <a:ext cx="1298909" cy="261610"/>
          </a:xfrm>
          <a:prstGeom prst="rect">
            <a:avLst/>
          </a:prstGeom>
          <a:noFill/>
        </p:spPr>
        <p:txBody>
          <a:bodyPr wrap="none" rtlCol="0">
            <a:spAutoFit/>
          </a:bodyPr>
          <a:lstStyle/>
          <a:p>
            <a:r>
              <a:rPr lang="es-ES" sz="1100" i="1" dirty="0" smtClean="0"/>
              <a:t>R</a:t>
            </a:r>
            <a:r>
              <a:rPr lang="es-ES" sz="1100" i="1" baseline="30000" dirty="0" smtClean="0"/>
              <a:t>2</a:t>
            </a:r>
            <a:r>
              <a:rPr lang="es-ES" sz="1100" dirty="0" smtClean="0"/>
              <a:t> = 0.314; </a:t>
            </a:r>
            <a:r>
              <a:rPr lang="es-ES" sz="1100" i="1" dirty="0" smtClean="0"/>
              <a:t>P </a:t>
            </a:r>
            <a:r>
              <a:rPr lang="es-ES" sz="1100" dirty="0"/>
              <a:t>= 0.06</a:t>
            </a:r>
          </a:p>
        </p:txBody>
      </p:sp>
      <p:pic>
        <p:nvPicPr>
          <p:cNvPr id="19" name="Imagen 18"/>
          <p:cNvPicPr>
            <a:picLocks noChangeAspect="1"/>
          </p:cNvPicPr>
          <p:nvPr/>
        </p:nvPicPr>
        <p:blipFill>
          <a:blip r:embed="rId6"/>
          <a:stretch>
            <a:fillRect/>
          </a:stretch>
        </p:blipFill>
        <p:spPr>
          <a:xfrm>
            <a:off x="3979007" y="2956359"/>
            <a:ext cx="2847455" cy="2182070"/>
          </a:xfrm>
          <a:prstGeom prst="rect">
            <a:avLst/>
          </a:prstGeom>
        </p:spPr>
      </p:pic>
      <p:sp>
        <p:nvSpPr>
          <p:cNvPr id="20" name="CuadroTexto 19"/>
          <p:cNvSpPr txBox="1"/>
          <p:nvPr/>
        </p:nvSpPr>
        <p:spPr>
          <a:xfrm>
            <a:off x="5130805" y="5029605"/>
            <a:ext cx="915635" cy="307777"/>
          </a:xfrm>
          <a:prstGeom prst="rect">
            <a:avLst/>
          </a:prstGeom>
          <a:noFill/>
        </p:spPr>
        <p:txBody>
          <a:bodyPr wrap="none" rtlCol="0">
            <a:spAutoFit/>
          </a:bodyPr>
          <a:lstStyle/>
          <a:p>
            <a:r>
              <a:rPr lang="es-ES" sz="1400"/>
              <a:t>Longitude</a:t>
            </a:r>
          </a:p>
        </p:txBody>
      </p:sp>
      <p:sp>
        <p:nvSpPr>
          <p:cNvPr id="21" name="CuadroTexto 20"/>
          <p:cNvSpPr txBox="1"/>
          <p:nvPr/>
        </p:nvSpPr>
        <p:spPr>
          <a:xfrm rot="16200000">
            <a:off x="3000364" y="3776721"/>
            <a:ext cx="1851789" cy="276999"/>
          </a:xfrm>
          <a:prstGeom prst="rect">
            <a:avLst/>
          </a:prstGeom>
          <a:noFill/>
        </p:spPr>
        <p:txBody>
          <a:bodyPr wrap="none" rtlCol="0">
            <a:spAutoFit/>
          </a:bodyPr>
          <a:lstStyle/>
          <a:p>
            <a:r>
              <a:rPr lang="es-ES" sz="1200" b="1" dirty="0" err="1" smtClean="0"/>
              <a:t>Soil moisture deficit (mm) </a:t>
            </a:r>
            <a:endParaRPr lang="es-ES" sz="1200" b="1" dirty="0"/>
          </a:p>
        </p:txBody>
      </p:sp>
      <p:sp>
        <p:nvSpPr>
          <p:cNvPr id="22" name="CuadroTexto 21"/>
          <p:cNvSpPr txBox="1"/>
          <p:nvPr/>
        </p:nvSpPr>
        <p:spPr>
          <a:xfrm>
            <a:off x="4412967" y="2829230"/>
            <a:ext cx="1298909" cy="261610"/>
          </a:xfrm>
          <a:prstGeom prst="rect">
            <a:avLst/>
          </a:prstGeom>
          <a:noFill/>
        </p:spPr>
        <p:txBody>
          <a:bodyPr wrap="none" rtlCol="0">
            <a:spAutoFit/>
          </a:bodyPr>
          <a:lstStyle/>
          <a:p>
            <a:r>
              <a:rPr lang="es-ES" sz="1100" i="1" dirty="0" smtClean="0"/>
              <a:t>R</a:t>
            </a:r>
            <a:r>
              <a:rPr lang="es-ES" sz="1100" i="1" baseline="30000" dirty="0" smtClean="0"/>
              <a:t>2</a:t>
            </a:r>
            <a:r>
              <a:rPr lang="es-ES" sz="1100" dirty="0" smtClean="0"/>
              <a:t> = 0.329; </a:t>
            </a:r>
            <a:r>
              <a:rPr lang="es-ES" sz="1100" i="1" dirty="0" smtClean="0"/>
              <a:t>P </a:t>
            </a:r>
            <a:r>
              <a:rPr lang="es-ES" sz="1100" dirty="0"/>
              <a:t>= 0.03</a:t>
            </a:r>
          </a:p>
        </p:txBody>
      </p:sp>
    </p:spTree>
    <p:extLst>
      <p:ext uri="{BB962C8B-B14F-4D97-AF65-F5344CB8AC3E}">
        <p14:creationId xmlns:p14="http://schemas.microsoft.com/office/powerpoint/2010/main" val="42599148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Agrupar 39"/>
          <p:cNvGrpSpPr/>
          <p:nvPr/>
        </p:nvGrpSpPr>
        <p:grpSpPr>
          <a:xfrm>
            <a:off x="18165" y="348074"/>
            <a:ext cx="5040275" cy="6106379"/>
            <a:chOff x="-25254" y="626362"/>
            <a:chExt cx="4747438" cy="5850424"/>
          </a:xfrm>
        </p:grpSpPr>
        <p:sp>
          <p:nvSpPr>
            <p:cNvPr id="4" name="TextBox 7"/>
            <p:cNvSpPr txBox="1"/>
            <p:nvPr/>
          </p:nvSpPr>
          <p:spPr>
            <a:xfrm>
              <a:off x="466327" y="626362"/>
              <a:ext cx="607859" cy="369332"/>
            </a:xfrm>
            <a:prstGeom prst="rect">
              <a:avLst/>
            </a:prstGeom>
            <a:noFill/>
          </p:spPr>
          <p:txBody>
            <a:bodyPr wrap="none" rtlCol="0">
              <a:spAutoFit/>
            </a:bodyPr>
            <a:lstStyle/>
            <a:p>
              <a:r>
                <a:rPr lang="en-US" b="1" dirty="0" smtClean="0"/>
                <a:t>WW</a:t>
              </a:r>
              <a:endParaRPr lang="en-US" b="1" dirty="0"/>
            </a:p>
          </p:txBody>
        </p:sp>
        <p:sp>
          <p:nvSpPr>
            <p:cNvPr id="5" name="TextBox 9"/>
            <p:cNvSpPr txBox="1"/>
            <p:nvPr/>
          </p:nvSpPr>
          <p:spPr>
            <a:xfrm>
              <a:off x="1643298" y="626362"/>
              <a:ext cx="523814" cy="369332"/>
            </a:xfrm>
            <a:prstGeom prst="rect">
              <a:avLst/>
            </a:prstGeom>
            <a:noFill/>
          </p:spPr>
          <p:txBody>
            <a:bodyPr wrap="none" rtlCol="0">
              <a:spAutoFit/>
            </a:bodyPr>
            <a:lstStyle/>
            <a:p>
              <a:r>
                <a:rPr lang="en-US" b="1" dirty="0" smtClean="0"/>
                <a:t>WR</a:t>
              </a:r>
              <a:endParaRPr lang="en-US" b="1" dirty="0"/>
            </a:p>
          </p:txBody>
        </p:sp>
        <p:sp>
          <p:nvSpPr>
            <p:cNvPr id="6" name="TextBox 12"/>
            <p:cNvSpPr txBox="1"/>
            <p:nvPr/>
          </p:nvSpPr>
          <p:spPr>
            <a:xfrm>
              <a:off x="2736224" y="626362"/>
              <a:ext cx="607859" cy="369332"/>
            </a:xfrm>
            <a:prstGeom prst="rect">
              <a:avLst/>
            </a:prstGeom>
            <a:noFill/>
          </p:spPr>
          <p:txBody>
            <a:bodyPr wrap="none" rtlCol="0">
              <a:spAutoFit/>
            </a:bodyPr>
            <a:lstStyle/>
            <a:p>
              <a:r>
                <a:rPr lang="en-US" b="1" dirty="0" smtClean="0"/>
                <a:t>WW</a:t>
              </a:r>
              <a:endParaRPr lang="en-US" b="1" dirty="0"/>
            </a:p>
          </p:txBody>
        </p:sp>
        <p:sp>
          <p:nvSpPr>
            <p:cNvPr id="7" name="TextBox 13"/>
            <p:cNvSpPr txBox="1"/>
            <p:nvPr/>
          </p:nvSpPr>
          <p:spPr>
            <a:xfrm>
              <a:off x="3913195" y="626362"/>
              <a:ext cx="523814" cy="369332"/>
            </a:xfrm>
            <a:prstGeom prst="rect">
              <a:avLst/>
            </a:prstGeom>
            <a:noFill/>
          </p:spPr>
          <p:txBody>
            <a:bodyPr wrap="none" rtlCol="0">
              <a:spAutoFit/>
            </a:bodyPr>
            <a:lstStyle/>
            <a:p>
              <a:r>
                <a:rPr lang="en-US" b="1" dirty="0" smtClean="0"/>
                <a:t>WR</a:t>
              </a:r>
              <a:endParaRPr lang="en-US" b="1" dirty="0"/>
            </a:p>
          </p:txBody>
        </p:sp>
        <p:sp>
          <p:nvSpPr>
            <p:cNvPr id="12" name="TextBox 11"/>
            <p:cNvSpPr txBox="1"/>
            <p:nvPr/>
          </p:nvSpPr>
          <p:spPr>
            <a:xfrm>
              <a:off x="563103" y="6151613"/>
              <a:ext cx="2017001" cy="324363"/>
            </a:xfrm>
            <a:prstGeom prst="rect">
              <a:avLst/>
            </a:prstGeom>
            <a:noFill/>
          </p:spPr>
          <p:txBody>
            <a:bodyPr wrap="square" rtlCol="0">
              <a:spAutoFit/>
            </a:bodyPr>
            <a:lstStyle/>
            <a:p>
              <a:r>
                <a:rPr lang="en-US" sz="1600" b="1" i="1" dirty="0" smtClean="0"/>
                <a:t>A</a:t>
              </a:r>
              <a:r>
                <a:rPr lang="en-US" sz="1600" b="1" dirty="0" smtClean="0"/>
                <a:t> (</a:t>
              </a:r>
              <a:r>
                <a:rPr lang="en-US" sz="1600" b="1" dirty="0" err="1" smtClean="0"/>
                <a:t>μmol</a:t>
              </a:r>
              <a:r>
                <a:rPr lang="en-US" sz="1600" b="1" dirty="0" smtClean="0"/>
                <a:t> CO</a:t>
              </a:r>
              <a:r>
                <a:rPr lang="en-US" sz="1600" b="1" baseline="-25000" dirty="0" smtClean="0"/>
                <a:t>2 </a:t>
              </a:r>
              <a:r>
                <a:rPr lang="en-US" sz="1600" b="1" dirty="0"/>
                <a:t> m</a:t>
              </a:r>
              <a:r>
                <a:rPr lang="en-US" sz="1600" b="1" baseline="30000" dirty="0"/>
                <a:t>-2</a:t>
              </a:r>
              <a:r>
                <a:rPr lang="en-US" sz="1600" b="1" dirty="0"/>
                <a:t> s</a:t>
              </a:r>
              <a:r>
                <a:rPr lang="en-US" sz="1600" b="1" baseline="30000" dirty="0" smtClean="0"/>
                <a:t>-1</a:t>
              </a:r>
              <a:r>
                <a:rPr lang="en-US" sz="1600" b="1" dirty="0" smtClean="0"/>
                <a:t>)</a:t>
              </a:r>
              <a:endParaRPr lang="en-US" sz="1600" b="1" dirty="0"/>
            </a:p>
          </p:txBody>
        </p:sp>
        <p:sp>
          <p:nvSpPr>
            <p:cNvPr id="13" name="TextBox 19"/>
            <p:cNvSpPr txBox="1"/>
            <p:nvPr/>
          </p:nvSpPr>
          <p:spPr>
            <a:xfrm>
              <a:off x="2973023" y="6152423"/>
              <a:ext cx="1476712" cy="324363"/>
            </a:xfrm>
            <a:prstGeom prst="rect">
              <a:avLst/>
            </a:prstGeom>
            <a:noFill/>
          </p:spPr>
          <p:txBody>
            <a:bodyPr wrap="square" rtlCol="0">
              <a:spAutoFit/>
            </a:bodyPr>
            <a:lstStyle/>
            <a:p>
              <a:r>
                <a:rPr lang="en-US" sz="1600" b="1" i="1" dirty="0" err="1" smtClean="0"/>
                <a:t>g</a:t>
              </a:r>
              <a:r>
                <a:rPr lang="en-US" sz="1600" b="1" i="1" baseline="-25000" dirty="0" err="1" smtClean="0"/>
                <a:t>s</a:t>
              </a:r>
              <a:r>
                <a:rPr lang="en-US" sz="1600" b="1" dirty="0" smtClean="0"/>
                <a:t> (</a:t>
              </a:r>
              <a:r>
                <a:rPr lang="en-US" sz="1600" b="1" dirty="0" err="1" smtClean="0"/>
                <a:t>mmol </a:t>
              </a:r>
              <a:r>
                <a:rPr lang="en-US" sz="1600" b="1" dirty="0"/>
                <a:t>m</a:t>
              </a:r>
              <a:r>
                <a:rPr lang="en-US" sz="1600" b="1" baseline="30000" dirty="0"/>
                <a:t>-2</a:t>
              </a:r>
              <a:r>
                <a:rPr lang="en-US" sz="1600" b="1" dirty="0" smtClean="0"/>
                <a:t>s</a:t>
              </a:r>
              <a:r>
                <a:rPr lang="en-US" sz="1600" b="1" baseline="30000" dirty="0" smtClean="0"/>
                <a:t>-1</a:t>
              </a:r>
              <a:r>
                <a:rPr lang="en-US" sz="1600" b="1" dirty="0" smtClean="0"/>
                <a:t>)</a:t>
              </a:r>
              <a:endParaRPr lang="en-US" sz="1600" b="1" baseline="-25000" dirty="0"/>
            </a:p>
          </p:txBody>
        </p:sp>
        <p:pic>
          <p:nvPicPr>
            <p:cNvPr id="16" name="Picture 157"/>
            <p:cNvPicPr>
              <a:picLocks noChangeAspect="1"/>
            </p:cNvPicPr>
            <p:nvPr/>
          </p:nvPicPr>
          <p:blipFill>
            <a:blip r:embed="rId3"/>
            <a:stretch>
              <a:fillRect/>
            </a:stretch>
          </p:blipFill>
          <p:spPr>
            <a:xfrm>
              <a:off x="-25254" y="979795"/>
              <a:ext cx="1361418" cy="5208730"/>
            </a:xfrm>
            <a:prstGeom prst="rect">
              <a:avLst/>
            </a:prstGeom>
          </p:spPr>
        </p:pic>
        <p:pic>
          <p:nvPicPr>
            <p:cNvPr id="17" name="Picture 158"/>
            <p:cNvPicPr>
              <a:picLocks noChangeAspect="1"/>
            </p:cNvPicPr>
            <p:nvPr/>
          </p:nvPicPr>
          <p:blipFill>
            <a:blip r:embed="rId4"/>
            <a:stretch>
              <a:fillRect/>
            </a:stretch>
          </p:blipFill>
          <p:spPr>
            <a:xfrm>
              <a:off x="1103662" y="984449"/>
              <a:ext cx="1362230" cy="5211843"/>
            </a:xfrm>
            <a:prstGeom prst="rect">
              <a:avLst/>
            </a:prstGeom>
          </p:spPr>
        </p:pic>
        <p:pic>
          <p:nvPicPr>
            <p:cNvPr id="18" name="Picture 159"/>
            <p:cNvPicPr>
              <a:picLocks noChangeAspect="1"/>
            </p:cNvPicPr>
            <p:nvPr/>
          </p:nvPicPr>
          <p:blipFill>
            <a:blip r:embed="rId5"/>
            <a:stretch>
              <a:fillRect/>
            </a:stretch>
          </p:blipFill>
          <p:spPr>
            <a:xfrm>
              <a:off x="2230954" y="973929"/>
              <a:ext cx="1366481" cy="5228100"/>
            </a:xfrm>
            <a:prstGeom prst="rect">
              <a:avLst/>
            </a:prstGeom>
          </p:spPr>
        </p:pic>
        <p:pic>
          <p:nvPicPr>
            <p:cNvPr id="19" name="Picture 160"/>
            <p:cNvPicPr>
              <a:picLocks noChangeAspect="1"/>
            </p:cNvPicPr>
            <p:nvPr/>
          </p:nvPicPr>
          <p:blipFill>
            <a:blip r:embed="rId6"/>
            <a:stretch>
              <a:fillRect/>
            </a:stretch>
          </p:blipFill>
          <p:spPr>
            <a:xfrm>
              <a:off x="3324783" y="944894"/>
              <a:ext cx="1397401" cy="5295619"/>
            </a:xfrm>
            <a:prstGeom prst="rect">
              <a:avLst/>
            </a:prstGeom>
          </p:spPr>
        </p:pic>
        <p:cxnSp>
          <p:nvCxnSpPr>
            <p:cNvPr id="22" name="Conector recto 3"/>
            <p:cNvCxnSpPr/>
            <p:nvPr/>
          </p:nvCxnSpPr>
          <p:spPr>
            <a:xfrm>
              <a:off x="466327" y="2338030"/>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Conector recto 3"/>
            <p:cNvCxnSpPr/>
            <p:nvPr/>
          </p:nvCxnSpPr>
          <p:spPr>
            <a:xfrm>
              <a:off x="466327" y="1439004"/>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3"/>
            <p:cNvCxnSpPr/>
            <p:nvPr/>
          </p:nvCxnSpPr>
          <p:spPr>
            <a:xfrm>
              <a:off x="470572" y="1887714"/>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5" name="Conector recto 3"/>
            <p:cNvCxnSpPr/>
            <p:nvPr/>
          </p:nvCxnSpPr>
          <p:spPr>
            <a:xfrm>
              <a:off x="466327" y="2779503"/>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Conector recto 3"/>
            <p:cNvCxnSpPr/>
            <p:nvPr/>
          </p:nvCxnSpPr>
          <p:spPr>
            <a:xfrm>
              <a:off x="466339" y="284013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Conector recto 3"/>
            <p:cNvCxnSpPr/>
            <p:nvPr/>
          </p:nvCxnSpPr>
          <p:spPr>
            <a:xfrm>
              <a:off x="466339" y="3064488"/>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 name="Conector recto 3"/>
            <p:cNvCxnSpPr/>
            <p:nvPr/>
          </p:nvCxnSpPr>
          <p:spPr>
            <a:xfrm>
              <a:off x="466351" y="3178791"/>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Conector recto 3"/>
            <p:cNvCxnSpPr/>
            <p:nvPr/>
          </p:nvCxnSpPr>
          <p:spPr>
            <a:xfrm>
              <a:off x="470596" y="3627501"/>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Conector recto 3"/>
            <p:cNvCxnSpPr/>
            <p:nvPr/>
          </p:nvCxnSpPr>
          <p:spPr>
            <a:xfrm>
              <a:off x="466375" y="4076211"/>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Conector recto 3"/>
            <p:cNvCxnSpPr/>
            <p:nvPr/>
          </p:nvCxnSpPr>
          <p:spPr>
            <a:xfrm>
              <a:off x="466387" y="4524921"/>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Conector recto 3"/>
            <p:cNvCxnSpPr/>
            <p:nvPr/>
          </p:nvCxnSpPr>
          <p:spPr>
            <a:xfrm>
              <a:off x="466474" y="491718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Conector recto 3"/>
            <p:cNvCxnSpPr/>
            <p:nvPr/>
          </p:nvCxnSpPr>
          <p:spPr>
            <a:xfrm>
              <a:off x="466486" y="536589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Conector recto 3"/>
            <p:cNvCxnSpPr/>
            <p:nvPr/>
          </p:nvCxnSpPr>
          <p:spPr>
            <a:xfrm>
              <a:off x="466498" y="581460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Conector recto 3"/>
            <p:cNvCxnSpPr/>
            <p:nvPr/>
          </p:nvCxnSpPr>
          <p:spPr>
            <a:xfrm>
              <a:off x="1586662" y="144033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Conector recto 3"/>
            <p:cNvCxnSpPr/>
            <p:nvPr/>
          </p:nvCxnSpPr>
          <p:spPr>
            <a:xfrm>
              <a:off x="1590907" y="188904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Conector recto 3"/>
            <p:cNvCxnSpPr/>
            <p:nvPr/>
          </p:nvCxnSpPr>
          <p:spPr>
            <a:xfrm>
              <a:off x="1603447" y="2339365"/>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3" name="Conector recto 3"/>
            <p:cNvCxnSpPr/>
            <p:nvPr/>
          </p:nvCxnSpPr>
          <p:spPr>
            <a:xfrm>
              <a:off x="1603447" y="2780838"/>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4" name="Conector recto 3"/>
            <p:cNvCxnSpPr/>
            <p:nvPr/>
          </p:nvCxnSpPr>
          <p:spPr>
            <a:xfrm>
              <a:off x="1598078" y="2846855"/>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 name="Conector recto 3"/>
            <p:cNvCxnSpPr/>
            <p:nvPr/>
          </p:nvCxnSpPr>
          <p:spPr>
            <a:xfrm>
              <a:off x="1598078" y="3071204"/>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 name="Conector recto 3"/>
            <p:cNvCxnSpPr/>
            <p:nvPr/>
          </p:nvCxnSpPr>
          <p:spPr>
            <a:xfrm>
              <a:off x="1603471" y="3180126"/>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 name="Conector recto 3"/>
            <p:cNvCxnSpPr/>
            <p:nvPr/>
          </p:nvCxnSpPr>
          <p:spPr>
            <a:xfrm>
              <a:off x="1602121" y="3628836"/>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 name="Conector recto 3"/>
            <p:cNvCxnSpPr/>
            <p:nvPr/>
          </p:nvCxnSpPr>
          <p:spPr>
            <a:xfrm>
              <a:off x="1603495" y="4077546"/>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Conector recto 3"/>
            <p:cNvCxnSpPr/>
            <p:nvPr/>
          </p:nvCxnSpPr>
          <p:spPr>
            <a:xfrm>
              <a:off x="1603507" y="4526256"/>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Conector recto 3"/>
            <p:cNvCxnSpPr/>
            <p:nvPr/>
          </p:nvCxnSpPr>
          <p:spPr>
            <a:xfrm>
              <a:off x="1603594" y="4918524"/>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Conector recto 3"/>
            <p:cNvCxnSpPr/>
            <p:nvPr/>
          </p:nvCxnSpPr>
          <p:spPr>
            <a:xfrm>
              <a:off x="1603606" y="5367234"/>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Conector recto 3"/>
            <p:cNvCxnSpPr/>
            <p:nvPr/>
          </p:nvCxnSpPr>
          <p:spPr>
            <a:xfrm>
              <a:off x="1603618" y="5815944"/>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Conector recto 3"/>
            <p:cNvCxnSpPr/>
            <p:nvPr/>
          </p:nvCxnSpPr>
          <p:spPr>
            <a:xfrm>
              <a:off x="2729377" y="2340700"/>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Conector recto 3"/>
            <p:cNvCxnSpPr/>
            <p:nvPr/>
          </p:nvCxnSpPr>
          <p:spPr>
            <a:xfrm>
              <a:off x="2729377" y="2782173"/>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Conector recto 3"/>
            <p:cNvCxnSpPr/>
            <p:nvPr/>
          </p:nvCxnSpPr>
          <p:spPr>
            <a:xfrm>
              <a:off x="2729389" y="284280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Conector recto 3"/>
            <p:cNvCxnSpPr/>
            <p:nvPr/>
          </p:nvCxnSpPr>
          <p:spPr>
            <a:xfrm>
              <a:off x="2729389" y="3067158"/>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 name="Conector recto 3"/>
            <p:cNvCxnSpPr/>
            <p:nvPr/>
          </p:nvCxnSpPr>
          <p:spPr>
            <a:xfrm>
              <a:off x="2729401" y="3181461"/>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 name="Conector recto 3"/>
            <p:cNvCxnSpPr/>
            <p:nvPr/>
          </p:nvCxnSpPr>
          <p:spPr>
            <a:xfrm>
              <a:off x="2728051" y="3630171"/>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Conector recto 3"/>
            <p:cNvCxnSpPr/>
            <p:nvPr/>
          </p:nvCxnSpPr>
          <p:spPr>
            <a:xfrm>
              <a:off x="2729425" y="4078881"/>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Conector recto 3"/>
            <p:cNvCxnSpPr/>
            <p:nvPr/>
          </p:nvCxnSpPr>
          <p:spPr>
            <a:xfrm>
              <a:off x="2729437" y="4527591"/>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Conector recto 3"/>
            <p:cNvCxnSpPr/>
            <p:nvPr/>
          </p:nvCxnSpPr>
          <p:spPr>
            <a:xfrm>
              <a:off x="2729524" y="491985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Conector recto 3"/>
            <p:cNvCxnSpPr/>
            <p:nvPr/>
          </p:nvCxnSpPr>
          <p:spPr>
            <a:xfrm>
              <a:off x="2729536" y="536856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Conector recto 3"/>
            <p:cNvCxnSpPr/>
            <p:nvPr/>
          </p:nvCxnSpPr>
          <p:spPr>
            <a:xfrm>
              <a:off x="2729548" y="581727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Conector recto 3"/>
            <p:cNvCxnSpPr/>
            <p:nvPr/>
          </p:nvCxnSpPr>
          <p:spPr>
            <a:xfrm>
              <a:off x="3855307" y="2347630"/>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Conector recto 3"/>
            <p:cNvCxnSpPr/>
            <p:nvPr/>
          </p:nvCxnSpPr>
          <p:spPr>
            <a:xfrm>
              <a:off x="3855307" y="2783508"/>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Conector recto 3"/>
            <p:cNvCxnSpPr/>
            <p:nvPr/>
          </p:nvCxnSpPr>
          <p:spPr>
            <a:xfrm>
              <a:off x="3855319" y="284973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 name="Conector recto 3"/>
            <p:cNvCxnSpPr/>
            <p:nvPr/>
          </p:nvCxnSpPr>
          <p:spPr>
            <a:xfrm>
              <a:off x="3849938" y="3068707"/>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8" name="Conector recto 3"/>
            <p:cNvCxnSpPr/>
            <p:nvPr/>
          </p:nvCxnSpPr>
          <p:spPr>
            <a:xfrm>
              <a:off x="3855331" y="3188391"/>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Conector recto 3"/>
            <p:cNvCxnSpPr/>
            <p:nvPr/>
          </p:nvCxnSpPr>
          <p:spPr>
            <a:xfrm>
              <a:off x="3859576" y="3631506"/>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Conector recto 3"/>
            <p:cNvCxnSpPr/>
            <p:nvPr/>
          </p:nvCxnSpPr>
          <p:spPr>
            <a:xfrm>
              <a:off x="3855355" y="4085811"/>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 name="Conector recto 3"/>
            <p:cNvCxnSpPr/>
            <p:nvPr/>
          </p:nvCxnSpPr>
          <p:spPr>
            <a:xfrm>
              <a:off x="3855367" y="4534521"/>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Conector recto 3"/>
            <p:cNvCxnSpPr/>
            <p:nvPr/>
          </p:nvCxnSpPr>
          <p:spPr>
            <a:xfrm>
              <a:off x="3855454" y="492678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Conector recto 3"/>
            <p:cNvCxnSpPr/>
            <p:nvPr/>
          </p:nvCxnSpPr>
          <p:spPr>
            <a:xfrm>
              <a:off x="3855466" y="537549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4" name="Conector recto 3"/>
            <p:cNvCxnSpPr/>
            <p:nvPr/>
          </p:nvCxnSpPr>
          <p:spPr>
            <a:xfrm>
              <a:off x="3855478" y="582420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7" name="Conector recto 3"/>
            <p:cNvCxnSpPr/>
            <p:nvPr/>
          </p:nvCxnSpPr>
          <p:spPr>
            <a:xfrm>
              <a:off x="2723782" y="1441674"/>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8" name="Conector recto 3"/>
            <p:cNvCxnSpPr/>
            <p:nvPr/>
          </p:nvCxnSpPr>
          <p:spPr>
            <a:xfrm>
              <a:off x="2728027" y="1890384"/>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Conector recto 3"/>
            <p:cNvCxnSpPr/>
            <p:nvPr/>
          </p:nvCxnSpPr>
          <p:spPr>
            <a:xfrm>
              <a:off x="3844117" y="144300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Conector recto 3"/>
            <p:cNvCxnSpPr/>
            <p:nvPr/>
          </p:nvCxnSpPr>
          <p:spPr>
            <a:xfrm>
              <a:off x="3848362" y="1891719"/>
              <a:ext cx="827360" cy="1588"/>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67" name="CuadroTexto 366"/>
            <p:cNvSpPr txBox="1"/>
            <p:nvPr/>
          </p:nvSpPr>
          <p:spPr>
            <a:xfrm>
              <a:off x="1074880" y="2706879"/>
              <a:ext cx="262662" cy="184666"/>
            </a:xfrm>
            <a:prstGeom prst="rect">
              <a:avLst/>
            </a:prstGeom>
            <a:noFill/>
          </p:spPr>
          <p:txBody>
            <a:bodyPr wrap="none" rtlCol="0">
              <a:spAutoFit/>
            </a:bodyPr>
            <a:lstStyle/>
            <a:p>
              <a:r>
                <a:rPr lang="es-ES" sz="600"/>
                <a:t>16</a:t>
              </a:r>
            </a:p>
          </p:txBody>
        </p:sp>
        <p:sp>
          <p:nvSpPr>
            <p:cNvPr id="368" name="CuadroTexto 367"/>
            <p:cNvSpPr txBox="1"/>
            <p:nvPr/>
          </p:nvSpPr>
          <p:spPr>
            <a:xfrm>
              <a:off x="1074880" y="4634175"/>
              <a:ext cx="262662" cy="184666"/>
            </a:xfrm>
            <a:prstGeom prst="rect">
              <a:avLst/>
            </a:prstGeom>
            <a:noFill/>
          </p:spPr>
          <p:txBody>
            <a:bodyPr wrap="none" rtlCol="0">
              <a:spAutoFit/>
            </a:bodyPr>
            <a:lstStyle/>
            <a:p>
              <a:r>
                <a:rPr lang="es-ES" sz="600"/>
                <a:t>22</a:t>
              </a:r>
            </a:p>
          </p:txBody>
        </p:sp>
        <p:sp>
          <p:nvSpPr>
            <p:cNvPr id="369" name="CuadroTexto 368"/>
            <p:cNvSpPr txBox="1"/>
            <p:nvPr/>
          </p:nvSpPr>
          <p:spPr>
            <a:xfrm>
              <a:off x="1074880" y="5841646"/>
              <a:ext cx="262662" cy="184666"/>
            </a:xfrm>
            <a:prstGeom prst="rect">
              <a:avLst/>
            </a:prstGeom>
            <a:noFill/>
          </p:spPr>
          <p:txBody>
            <a:bodyPr wrap="none" rtlCol="0">
              <a:spAutoFit/>
            </a:bodyPr>
            <a:lstStyle/>
            <a:p>
              <a:r>
                <a:rPr lang="es-ES" sz="600"/>
                <a:t>18</a:t>
              </a:r>
            </a:p>
          </p:txBody>
        </p:sp>
        <p:sp>
          <p:nvSpPr>
            <p:cNvPr id="370" name="CuadroTexto 369"/>
            <p:cNvSpPr txBox="1"/>
            <p:nvPr/>
          </p:nvSpPr>
          <p:spPr>
            <a:xfrm>
              <a:off x="1074880" y="2881241"/>
              <a:ext cx="262662" cy="184666"/>
            </a:xfrm>
            <a:prstGeom prst="rect">
              <a:avLst/>
            </a:prstGeom>
            <a:noFill/>
          </p:spPr>
          <p:txBody>
            <a:bodyPr wrap="none" rtlCol="0">
              <a:spAutoFit/>
            </a:bodyPr>
            <a:lstStyle/>
            <a:p>
              <a:r>
                <a:rPr lang="es-ES" sz="600"/>
                <a:t>14</a:t>
              </a:r>
            </a:p>
          </p:txBody>
        </p:sp>
        <p:sp>
          <p:nvSpPr>
            <p:cNvPr id="371" name="CuadroTexto 370"/>
            <p:cNvSpPr txBox="1"/>
            <p:nvPr/>
          </p:nvSpPr>
          <p:spPr>
            <a:xfrm>
              <a:off x="1074880" y="3020155"/>
              <a:ext cx="262662" cy="184666"/>
            </a:xfrm>
            <a:prstGeom prst="rect">
              <a:avLst/>
            </a:prstGeom>
            <a:noFill/>
          </p:spPr>
          <p:txBody>
            <a:bodyPr wrap="none" rtlCol="0">
              <a:spAutoFit/>
            </a:bodyPr>
            <a:lstStyle/>
            <a:p>
              <a:r>
                <a:rPr lang="es-ES" sz="600"/>
                <a:t>17</a:t>
              </a:r>
            </a:p>
          </p:txBody>
        </p:sp>
        <p:sp>
          <p:nvSpPr>
            <p:cNvPr id="372" name="CuadroTexto 371"/>
            <p:cNvSpPr txBox="1"/>
            <p:nvPr/>
          </p:nvSpPr>
          <p:spPr>
            <a:xfrm>
              <a:off x="1074880" y="5047427"/>
              <a:ext cx="223664" cy="184666"/>
            </a:xfrm>
            <a:prstGeom prst="rect">
              <a:avLst/>
            </a:prstGeom>
            <a:noFill/>
          </p:spPr>
          <p:txBody>
            <a:bodyPr wrap="none" rtlCol="0">
              <a:spAutoFit/>
            </a:bodyPr>
            <a:lstStyle/>
            <a:p>
              <a:r>
                <a:rPr lang="es-ES" sz="600"/>
                <a:t>1</a:t>
              </a:r>
            </a:p>
          </p:txBody>
        </p:sp>
        <p:sp>
          <p:nvSpPr>
            <p:cNvPr id="373" name="CuadroTexto 372"/>
            <p:cNvSpPr txBox="1"/>
            <p:nvPr/>
          </p:nvSpPr>
          <p:spPr>
            <a:xfrm>
              <a:off x="1074880" y="4221662"/>
              <a:ext cx="223664" cy="184666"/>
            </a:xfrm>
            <a:prstGeom prst="rect">
              <a:avLst/>
            </a:prstGeom>
            <a:noFill/>
          </p:spPr>
          <p:txBody>
            <a:bodyPr wrap="none" rtlCol="0">
              <a:spAutoFit/>
            </a:bodyPr>
            <a:lstStyle/>
            <a:p>
              <a:r>
                <a:rPr lang="es-ES" sz="600"/>
                <a:t>2</a:t>
              </a:r>
            </a:p>
          </p:txBody>
        </p:sp>
        <p:sp>
          <p:nvSpPr>
            <p:cNvPr id="374" name="CuadroTexto 373"/>
            <p:cNvSpPr txBox="1"/>
            <p:nvPr/>
          </p:nvSpPr>
          <p:spPr>
            <a:xfrm>
              <a:off x="1074880" y="2457800"/>
              <a:ext cx="223664" cy="184666"/>
            </a:xfrm>
            <a:prstGeom prst="rect">
              <a:avLst/>
            </a:prstGeom>
            <a:noFill/>
          </p:spPr>
          <p:txBody>
            <a:bodyPr wrap="none" rtlCol="0">
              <a:spAutoFit/>
            </a:bodyPr>
            <a:lstStyle/>
            <a:p>
              <a:r>
                <a:rPr lang="es-ES" sz="600"/>
                <a:t>3</a:t>
              </a:r>
            </a:p>
          </p:txBody>
        </p:sp>
        <p:sp>
          <p:nvSpPr>
            <p:cNvPr id="375" name="CuadroTexto 374"/>
            <p:cNvSpPr txBox="1"/>
            <p:nvPr/>
          </p:nvSpPr>
          <p:spPr>
            <a:xfrm>
              <a:off x="1074880" y="2007898"/>
              <a:ext cx="223664" cy="184666"/>
            </a:xfrm>
            <a:prstGeom prst="rect">
              <a:avLst/>
            </a:prstGeom>
            <a:noFill/>
          </p:spPr>
          <p:txBody>
            <a:bodyPr wrap="none" rtlCol="0">
              <a:spAutoFit/>
            </a:bodyPr>
            <a:lstStyle/>
            <a:p>
              <a:r>
                <a:rPr lang="es-ES" sz="600"/>
                <a:t>4</a:t>
              </a:r>
            </a:p>
          </p:txBody>
        </p:sp>
        <p:sp>
          <p:nvSpPr>
            <p:cNvPr id="376" name="CuadroTexto 375"/>
            <p:cNvSpPr txBox="1"/>
            <p:nvPr/>
          </p:nvSpPr>
          <p:spPr>
            <a:xfrm>
              <a:off x="1074880" y="5497363"/>
              <a:ext cx="223664" cy="184666"/>
            </a:xfrm>
            <a:prstGeom prst="rect">
              <a:avLst/>
            </a:prstGeom>
            <a:noFill/>
          </p:spPr>
          <p:txBody>
            <a:bodyPr wrap="none" rtlCol="0">
              <a:spAutoFit/>
            </a:bodyPr>
            <a:lstStyle/>
            <a:p>
              <a:r>
                <a:rPr lang="es-ES" sz="600"/>
                <a:t>5</a:t>
              </a:r>
            </a:p>
          </p:txBody>
        </p:sp>
        <p:sp>
          <p:nvSpPr>
            <p:cNvPr id="377" name="CuadroTexto 376"/>
            <p:cNvSpPr txBox="1"/>
            <p:nvPr/>
          </p:nvSpPr>
          <p:spPr>
            <a:xfrm>
              <a:off x="1074880" y="1122179"/>
              <a:ext cx="262662" cy="184666"/>
            </a:xfrm>
            <a:prstGeom prst="rect">
              <a:avLst/>
            </a:prstGeom>
            <a:noFill/>
          </p:spPr>
          <p:txBody>
            <a:bodyPr wrap="none" rtlCol="0">
              <a:spAutoFit/>
            </a:bodyPr>
            <a:lstStyle/>
            <a:p>
              <a:r>
                <a:rPr lang="es-ES" sz="600"/>
                <a:t>11</a:t>
              </a:r>
            </a:p>
          </p:txBody>
        </p:sp>
        <p:sp>
          <p:nvSpPr>
            <p:cNvPr id="378" name="CuadroTexto 377"/>
            <p:cNvSpPr txBox="1"/>
            <p:nvPr/>
          </p:nvSpPr>
          <p:spPr>
            <a:xfrm>
              <a:off x="1074880" y="1560990"/>
              <a:ext cx="223664" cy="184666"/>
            </a:xfrm>
            <a:prstGeom prst="rect">
              <a:avLst/>
            </a:prstGeom>
            <a:noFill/>
          </p:spPr>
          <p:txBody>
            <a:bodyPr wrap="none" rtlCol="0">
              <a:spAutoFit/>
            </a:bodyPr>
            <a:lstStyle/>
            <a:p>
              <a:r>
                <a:rPr lang="es-ES" sz="600"/>
                <a:t>8</a:t>
              </a:r>
            </a:p>
          </p:txBody>
        </p:sp>
        <p:sp>
          <p:nvSpPr>
            <p:cNvPr id="379" name="CuadroTexto 378"/>
            <p:cNvSpPr txBox="1"/>
            <p:nvPr/>
          </p:nvSpPr>
          <p:spPr>
            <a:xfrm>
              <a:off x="1074880" y="3309798"/>
              <a:ext cx="262662" cy="184666"/>
            </a:xfrm>
            <a:prstGeom prst="rect">
              <a:avLst/>
            </a:prstGeom>
            <a:noFill/>
          </p:spPr>
          <p:txBody>
            <a:bodyPr wrap="none" rtlCol="0">
              <a:spAutoFit/>
            </a:bodyPr>
            <a:lstStyle/>
            <a:p>
              <a:r>
                <a:rPr lang="es-ES" sz="600"/>
                <a:t>21</a:t>
              </a:r>
            </a:p>
          </p:txBody>
        </p:sp>
        <p:sp>
          <p:nvSpPr>
            <p:cNvPr id="380" name="CuadroTexto 379"/>
            <p:cNvSpPr txBox="1"/>
            <p:nvPr/>
          </p:nvSpPr>
          <p:spPr>
            <a:xfrm>
              <a:off x="1074880" y="3777520"/>
              <a:ext cx="262662" cy="184666"/>
            </a:xfrm>
            <a:prstGeom prst="rect">
              <a:avLst/>
            </a:prstGeom>
            <a:noFill/>
          </p:spPr>
          <p:txBody>
            <a:bodyPr wrap="none" rtlCol="0">
              <a:spAutoFit/>
            </a:bodyPr>
            <a:lstStyle/>
            <a:p>
              <a:r>
                <a:rPr lang="es-ES" sz="600"/>
                <a:t>19</a:t>
              </a:r>
            </a:p>
          </p:txBody>
        </p:sp>
      </p:grpSp>
      <p:sp>
        <p:nvSpPr>
          <p:cNvPr id="149" name="TextBox 4"/>
          <p:cNvSpPr txBox="1"/>
          <p:nvPr/>
        </p:nvSpPr>
        <p:spPr>
          <a:xfrm>
            <a:off x="5467734" y="5678702"/>
            <a:ext cx="1909318" cy="338554"/>
          </a:xfrm>
          <a:prstGeom prst="rect">
            <a:avLst/>
          </a:prstGeom>
          <a:noFill/>
        </p:spPr>
        <p:txBody>
          <a:bodyPr wrap="square" rtlCol="0">
            <a:spAutoFit/>
          </a:bodyPr>
          <a:lstStyle/>
          <a:p>
            <a:pPr algn="ctr"/>
            <a:r>
              <a:rPr lang="en-US" sz="1600" b="1"/>
              <a:t>δ</a:t>
            </a:r>
            <a:r>
              <a:rPr lang="en-US" sz="1600" b="1" baseline="30000"/>
              <a:t>13</a:t>
            </a:r>
            <a:r>
              <a:rPr lang="en-US" sz="1600" b="1"/>
              <a:t>C</a:t>
            </a:r>
            <a:r>
              <a:rPr lang="es-ES" sz="1600" b="1">
                <a:effectLst/>
              </a:rPr>
              <a:t> </a:t>
            </a:r>
            <a:r>
              <a:rPr lang="en-US" sz="1600" b="1" dirty="0" smtClean="0"/>
              <a:t>‰</a:t>
            </a:r>
            <a:endParaRPr lang="en-US" sz="1600" b="1" dirty="0"/>
          </a:p>
        </p:txBody>
      </p:sp>
      <p:grpSp>
        <p:nvGrpSpPr>
          <p:cNvPr id="110" name="Agrupar 109"/>
          <p:cNvGrpSpPr/>
          <p:nvPr/>
        </p:nvGrpSpPr>
        <p:grpSpPr>
          <a:xfrm>
            <a:off x="4858698" y="763701"/>
            <a:ext cx="2183813" cy="5027825"/>
            <a:chOff x="5008108" y="763701"/>
            <a:chExt cx="2183813" cy="5027825"/>
          </a:xfrm>
        </p:grpSpPr>
        <p:sp>
          <p:nvSpPr>
            <p:cNvPr id="10" name="TextBox 25"/>
            <p:cNvSpPr txBox="1"/>
            <p:nvPr/>
          </p:nvSpPr>
          <p:spPr>
            <a:xfrm>
              <a:off x="6162433" y="763701"/>
              <a:ext cx="607859" cy="369332"/>
            </a:xfrm>
            <a:prstGeom prst="rect">
              <a:avLst/>
            </a:prstGeom>
            <a:noFill/>
          </p:spPr>
          <p:txBody>
            <a:bodyPr wrap="none" rtlCol="0">
              <a:spAutoFit/>
            </a:bodyPr>
            <a:lstStyle/>
            <a:p>
              <a:r>
                <a:rPr lang="en-US" b="1" dirty="0" smtClean="0"/>
                <a:t>WW</a:t>
              </a:r>
              <a:endParaRPr lang="en-US" b="1" dirty="0"/>
            </a:p>
          </p:txBody>
        </p:sp>
        <p:pic>
          <p:nvPicPr>
            <p:cNvPr id="41" name="Imagen 40"/>
            <p:cNvPicPr>
              <a:picLocks noChangeAspect="1"/>
            </p:cNvPicPr>
            <p:nvPr/>
          </p:nvPicPr>
          <p:blipFill>
            <a:blip r:embed="rId7"/>
            <a:stretch>
              <a:fillRect/>
            </a:stretch>
          </p:blipFill>
          <p:spPr>
            <a:xfrm>
              <a:off x="5008108" y="1155949"/>
              <a:ext cx="2183813" cy="4635577"/>
            </a:xfrm>
            <a:prstGeom prst="rect">
              <a:avLst/>
            </a:prstGeom>
          </p:spPr>
        </p:pic>
        <p:cxnSp>
          <p:nvCxnSpPr>
            <p:cNvPr id="112" name="Conector recto 3"/>
            <p:cNvCxnSpPr/>
            <p:nvPr/>
          </p:nvCxnSpPr>
          <p:spPr>
            <a:xfrm flipV="1">
              <a:off x="5732579" y="1540811"/>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2" name="Conector recto 3"/>
            <p:cNvCxnSpPr/>
            <p:nvPr/>
          </p:nvCxnSpPr>
          <p:spPr>
            <a:xfrm flipV="1">
              <a:off x="5742241" y="1914701"/>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3" name="Conector recto 3"/>
            <p:cNvCxnSpPr/>
            <p:nvPr/>
          </p:nvCxnSpPr>
          <p:spPr>
            <a:xfrm flipV="1">
              <a:off x="5737137" y="2293513"/>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4" name="Conector recto 3"/>
            <p:cNvCxnSpPr/>
            <p:nvPr/>
          </p:nvCxnSpPr>
          <p:spPr>
            <a:xfrm flipV="1">
              <a:off x="5736955" y="2662481"/>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5" name="Conector recto 3"/>
            <p:cNvCxnSpPr/>
            <p:nvPr/>
          </p:nvCxnSpPr>
          <p:spPr>
            <a:xfrm flipV="1">
              <a:off x="5746617" y="2755817"/>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6" name="Conector recto 3"/>
            <p:cNvCxnSpPr/>
            <p:nvPr/>
          </p:nvCxnSpPr>
          <p:spPr>
            <a:xfrm flipV="1">
              <a:off x="5746435" y="2942671"/>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7" name="Conector recto 3"/>
            <p:cNvCxnSpPr/>
            <p:nvPr/>
          </p:nvCxnSpPr>
          <p:spPr>
            <a:xfrm flipV="1">
              <a:off x="5741331" y="3129525"/>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8" name="Conector recto 3"/>
            <p:cNvCxnSpPr/>
            <p:nvPr/>
          </p:nvCxnSpPr>
          <p:spPr>
            <a:xfrm flipV="1">
              <a:off x="5741149" y="3503415"/>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9" name="Conector recto 3"/>
            <p:cNvCxnSpPr/>
            <p:nvPr/>
          </p:nvCxnSpPr>
          <p:spPr>
            <a:xfrm flipV="1">
              <a:off x="5736045" y="3877305"/>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0" name="Conector recto 3"/>
            <p:cNvCxnSpPr/>
            <p:nvPr/>
          </p:nvCxnSpPr>
          <p:spPr>
            <a:xfrm flipV="1">
              <a:off x="5740785" y="4246273"/>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1" name="Conector recto 3"/>
            <p:cNvCxnSpPr/>
            <p:nvPr/>
          </p:nvCxnSpPr>
          <p:spPr>
            <a:xfrm flipV="1">
              <a:off x="5740603" y="4526645"/>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2" name="Conector recto 3"/>
            <p:cNvCxnSpPr/>
            <p:nvPr/>
          </p:nvCxnSpPr>
          <p:spPr>
            <a:xfrm flipV="1">
              <a:off x="5740421" y="4905457"/>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3" name="Conector recto 3"/>
            <p:cNvCxnSpPr/>
            <p:nvPr/>
          </p:nvCxnSpPr>
          <p:spPr>
            <a:xfrm flipV="1">
              <a:off x="5740239" y="5279347"/>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24" name="Agrupar 123"/>
          <p:cNvGrpSpPr/>
          <p:nvPr/>
        </p:nvGrpSpPr>
        <p:grpSpPr>
          <a:xfrm>
            <a:off x="6770636" y="765207"/>
            <a:ext cx="2493321" cy="5268705"/>
            <a:chOff x="6770636" y="765207"/>
            <a:chExt cx="2493321" cy="5268705"/>
          </a:xfrm>
        </p:grpSpPr>
        <p:grpSp>
          <p:nvGrpSpPr>
            <p:cNvPr id="123" name="Agrupar 122"/>
            <p:cNvGrpSpPr/>
            <p:nvPr/>
          </p:nvGrpSpPr>
          <p:grpSpPr>
            <a:xfrm>
              <a:off x="6770636" y="765207"/>
              <a:ext cx="2493321" cy="5268705"/>
              <a:chOff x="6770636" y="765207"/>
              <a:chExt cx="2493321" cy="5268705"/>
            </a:xfrm>
          </p:grpSpPr>
          <p:sp>
            <p:nvSpPr>
              <p:cNvPr id="11" name="TextBox 26"/>
              <p:cNvSpPr txBox="1"/>
              <p:nvPr/>
            </p:nvSpPr>
            <p:spPr>
              <a:xfrm>
                <a:off x="7952144" y="765207"/>
                <a:ext cx="523814" cy="369332"/>
              </a:xfrm>
              <a:prstGeom prst="rect">
                <a:avLst/>
              </a:prstGeom>
              <a:noFill/>
            </p:spPr>
            <p:txBody>
              <a:bodyPr wrap="none" rtlCol="0">
                <a:spAutoFit/>
              </a:bodyPr>
              <a:lstStyle/>
              <a:p>
                <a:r>
                  <a:rPr lang="en-US" b="1" dirty="0" smtClean="0"/>
                  <a:t>WR</a:t>
                </a:r>
                <a:endParaRPr lang="en-US" b="1" dirty="0"/>
              </a:p>
            </p:txBody>
          </p:sp>
          <p:pic>
            <p:nvPicPr>
              <p:cNvPr id="113" name="Imagen 112"/>
              <p:cNvPicPr>
                <a:picLocks noChangeAspect="1"/>
              </p:cNvPicPr>
              <p:nvPr/>
            </p:nvPicPr>
            <p:blipFill>
              <a:blip r:embed="rId8"/>
              <a:stretch>
                <a:fillRect/>
              </a:stretch>
            </p:blipFill>
            <p:spPr>
              <a:xfrm>
                <a:off x="6770636" y="1155949"/>
                <a:ext cx="2184572" cy="4637190"/>
              </a:xfrm>
              <a:prstGeom prst="rect">
                <a:avLst/>
              </a:prstGeom>
            </p:spPr>
          </p:pic>
          <p:sp>
            <p:nvSpPr>
              <p:cNvPr id="166" name="TextBox 4"/>
              <p:cNvSpPr txBox="1"/>
              <p:nvPr/>
            </p:nvSpPr>
            <p:spPr>
              <a:xfrm>
                <a:off x="7354639" y="5695358"/>
                <a:ext cx="1909318" cy="338554"/>
              </a:xfrm>
              <a:prstGeom prst="rect">
                <a:avLst/>
              </a:prstGeom>
              <a:noFill/>
            </p:spPr>
            <p:txBody>
              <a:bodyPr wrap="square" rtlCol="0">
                <a:spAutoFit/>
              </a:bodyPr>
              <a:lstStyle/>
              <a:p>
                <a:pPr algn="ctr"/>
                <a:r>
                  <a:rPr lang="en-US" sz="1600" b="1"/>
                  <a:t>δ</a:t>
                </a:r>
                <a:r>
                  <a:rPr lang="en-US" sz="1600" b="1" baseline="30000"/>
                  <a:t>13</a:t>
                </a:r>
                <a:r>
                  <a:rPr lang="en-US" sz="1600" b="1"/>
                  <a:t>C</a:t>
                </a:r>
                <a:r>
                  <a:rPr lang="es-ES" sz="1600" b="1">
                    <a:effectLst/>
                  </a:rPr>
                  <a:t> </a:t>
                </a:r>
                <a:r>
                  <a:rPr lang="en-US" sz="1600" b="1" dirty="0" smtClean="0"/>
                  <a:t>‰</a:t>
                </a:r>
                <a:endParaRPr lang="en-US" sz="1600" b="1" dirty="0"/>
              </a:p>
            </p:txBody>
          </p:sp>
        </p:grpSp>
        <p:cxnSp>
          <p:nvCxnSpPr>
            <p:cNvPr id="168" name="Conector recto 3"/>
            <p:cNvCxnSpPr/>
            <p:nvPr/>
          </p:nvCxnSpPr>
          <p:spPr>
            <a:xfrm flipV="1">
              <a:off x="7501991" y="1543850"/>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9" name="Conector recto 3"/>
            <p:cNvCxnSpPr/>
            <p:nvPr/>
          </p:nvCxnSpPr>
          <p:spPr>
            <a:xfrm flipV="1">
              <a:off x="7506924" y="1915072"/>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3" name="Conector recto 3"/>
            <p:cNvCxnSpPr/>
            <p:nvPr/>
          </p:nvCxnSpPr>
          <p:spPr>
            <a:xfrm flipV="1">
              <a:off x="7507100" y="2291051"/>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4" name="Conector recto 3"/>
            <p:cNvCxnSpPr/>
            <p:nvPr/>
          </p:nvCxnSpPr>
          <p:spPr>
            <a:xfrm flipV="1">
              <a:off x="7502519" y="2662273"/>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5" name="Conector recto 3"/>
            <p:cNvCxnSpPr/>
            <p:nvPr/>
          </p:nvCxnSpPr>
          <p:spPr>
            <a:xfrm flipV="1">
              <a:off x="7502695" y="2752832"/>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6" name="Conector recto 3"/>
            <p:cNvCxnSpPr/>
            <p:nvPr/>
          </p:nvCxnSpPr>
          <p:spPr>
            <a:xfrm flipV="1">
              <a:off x="7507628" y="2938531"/>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7" name="Conector recto 3"/>
            <p:cNvCxnSpPr/>
            <p:nvPr/>
          </p:nvCxnSpPr>
          <p:spPr>
            <a:xfrm flipV="1">
              <a:off x="7507804" y="3128987"/>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8" name="Conector recto 3"/>
            <p:cNvCxnSpPr/>
            <p:nvPr/>
          </p:nvCxnSpPr>
          <p:spPr>
            <a:xfrm flipV="1">
              <a:off x="7498466" y="3504966"/>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9" name="Conector recto 3"/>
            <p:cNvCxnSpPr/>
            <p:nvPr/>
          </p:nvCxnSpPr>
          <p:spPr>
            <a:xfrm flipV="1">
              <a:off x="7503399" y="3876188"/>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0" name="Conector recto 3"/>
            <p:cNvCxnSpPr/>
            <p:nvPr/>
          </p:nvCxnSpPr>
          <p:spPr>
            <a:xfrm flipV="1">
              <a:off x="7508332" y="4247410"/>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1" name="Conector recto 3"/>
            <p:cNvCxnSpPr/>
            <p:nvPr/>
          </p:nvCxnSpPr>
          <p:spPr>
            <a:xfrm flipV="1">
              <a:off x="7503751" y="4528249"/>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2" name="Conector recto 3"/>
            <p:cNvCxnSpPr/>
            <p:nvPr/>
          </p:nvCxnSpPr>
          <p:spPr>
            <a:xfrm flipV="1">
              <a:off x="7503927" y="4904228"/>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93" name="Conector recto 3"/>
            <p:cNvCxnSpPr/>
            <p:nvPr/>
          </p:nvCxnSpPr>
          <p:spPr>
            <a:xfrm flipV="1">
              <a:off x="7499346" y="5275450"/>
              <a:ext cx="1409844" cy="7796"/>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115" name="CuadroTexto 114"/>
          <p:cNvSpPr txBox="1"/>
          <p:nvPr/>
        </p:nvSpPr>
        <p:spPr>
          <a:xfrm>
            <a:off x="133117" y="454"/>
            <a:ext cx="785867" cy="369332"/>
          </a:xfrm>
          <a:prstGeom prst="rect">
            <a:avLst/>
          </a:prstGeom>
          <a:noFill/>
        </p:spPr>
        <p:txBody>
          <a:bodyPr wrap="none" rtlCol="0">
            <a:spAutoFit/>
          </a:bodyPr>
          <a:lstStyle/>
          <a:p>
            <a:r>
              <a:rPr lang="es-ES" dirty="0" smtClean="0"/>
              <a:t>Fig. S6</a:t>
            </a:r>
            <a:endParaRPr lang="es-ES" dirty="0"/>
          </a:p>
        </p:txBody>
      </p:sp>
    </p:spTree>
    <p:extLst>
      <p:ext uri="{BB962C8B-B14F-4D97-AF65-F5344CB8AC3E}">
        <p14:creationId xmlns:p14="http://schemas.microsoft.com/office/powerpoint/2010/main" val="12334239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uadroTexto 31"/>
          <p:cNvSpPr txBox="1"/>
          <p:nvPr/>
        </p:nvSpPr>
        <p:spPr>
          <a:xfrm>
            <a:off x="71809" y="-6578"/>
            <a:ext cx="785867" cy="369332"/>
          </a:xfrm>
          <a:prstGeom prst="rect">
            <a:avLst/>
          </a:prstGeom>
          <a:noFill/>
        </p:spPr>
        <p:txBody>
          <a:bodyPr wrap="none" rtlCol="0">
            <a:spAutoFit/>
          </a:bodyPr>
          <a:lstStyle/>
          <a:p>
            <a:r>
              <a:rPr lang="es-ES" dirty="0" smtClean="0"/>
              <a:t>Fig. S7</a:t>
            </a:r>
            <a:endParaRPr lang="es-ES" dirty="0"/>
          </a:p>
        </p:txBody>
      </p:sp>
      <p:sp>
        <p:nvSpPr>
          <p:cNvPr id="147" name="TextBox 25"/>
          <p:cNvSpPr txBox="1"/>
          <p:nvPr/>
        </p:nvSpPr>
        <p:spPr>
          <a:xfrm>
            <a:off x="5757052" y="658673"/>
            <a:ext cx="607859" cy="369332"/>
          </a:xfrm>
          <a:prstGeom prst="rect">
            <a:avLst/>
          </a:prstGeom>
          <a:noFill/>
        </p:spPr>
        <p:txBody>
          <a:bodyPr wrap="none" rtlCol="0">
            <a:spAutoFit/>
          </a:bodyPr>
          <a:lstStyle/>
          <a:p>
            <a:r>
              <a:rPr lang="en-US" b="1" dirty="0" smtClean="0"/>
              <a:t>WW</a:t>
            </a:r>
            <a:endParaRPr lang="en-US" b="1" dirty="0"/>
          </a:p>
        </p:txBody>
      </p:sp>
      <p:sp>
        <p:nvSpPr>
          <p:cNvPr id="152" name="TextBox 4"/>
          <p:cNvSpPr txBox="1"/>
          <p:nvPr/>
        </p:nvSpPr>
        <p:spPr>
          <a:xfrm>
            <a:off x="5171121" y="5313932"/>
            <a:ext cx="1909318" cy="338554"/>
          </a:xfrm>
          <a:prstGeom prst="rect">
            <a:avLst/>
          </a:prstGeom>
          <a:noFill/>
        </p:spPr>
        <p:txBody>
          <a:bodyPr wrap="square" rtlCol="0">
            <a:spAutoFit/>
          </a:bodyPr>
          <a:lstStyle/>
          <a:p>
            <a:pPr algn="ctr"/>
            <a:r>
              <a:rPr lang="en-US" sz="1600" b="1"/>
              <a:t>δ</a:t>
            </a:r>
            <a:r>
              <a:rPr lang="en-US" sz="1600" b="1" baseline="30000"/>
              <a:t>13</a:t>
            </a:r>
            <a:r>
              <a:rPr lang="en-US" sz="1600" b="1"/>
              <a:t>C</a:t>
            </a:r>
            <a:r>
              <a:rPr lang="es-ES" sz="1600" b="1">
                <a:effectLst/>
              </a:rPr>
              <a:t> </a:t>
            </a:r>
            <a:r>
              <a:rPr lang="en-US" sz="1600" b="1" dirty="0" smtClean="0"/>
              <a:t>‰</a:t>
            </a:r>
            <a:endParaRPr lang="en-US" sz="1600" b="1" dirty="0"/>
          </a:p>
        </p:txBody>
      </p:sp>
      <p:grpSp>
        <p:nvGrpSpPr>
          <p:cNvPr id="2" name="Agrupar 1"/>
          <p:cNvGrpSpPr>
            <a:grpSpLocks noChangeAspect="1"/>
          </p:cNvGrpSpPr>
          <p:nvPr/>
        </p:nvGrpSpPr>
        <p:grpSpPr>
          <a:xfrm>
            <a:off x="-2761" y="256237"/>
            <a:ext cx="4898376" cy="6427734"/>
            <a:chOff x="8094" y="468853"/>
            <a:chExt cx="4621399" cy="6064280"/>
          </a:xfrm>
        </p:grpSpPr>
        <p:sp>
          <p:nvSpPr>
            <p:cNvPr id="133" name="TextBox 7"/>
            <p:cNvSpPr txBox="1"/>
            <p:nvPr/>
          </p:nvSpPr>
          <p:spPr>
            <a:xfrm>
              <a:off x="513769" y="477320"/>
              <a:ext cx="607859" cy="369332"/>
            </a:xfrm>
            <a:prstGeom prst="rect">
              <a:avLst/>
            </a:prstGeom>
            <a:noFill/>
          </p:spPr>
          <p:txBody>
            <a:bodyPr wrap="none" rtlCol="0">
              <a:spAutoFit/>
            </a:bodyPr>
            <a:lstStyle/>
            <a:p>
              <a:r>
                <a:rPr lang="en-US" b="1" dirty="0" smtClean="0"/>
                <a:t>WW</a:t>
              </a:r>
              <a:endParaRPr lang="en-US" b="1" dirty="0"/>
            </a:p>
          </p:txBody>
        </p:sp>
        <p:sp>
          <p:nvSpPr>
            <p:cNvPr id="134" name="TextBox 9"/>
            <p:cNvSpPr txBox="1"/>
            <p:nvPr/>
          </p:nvSpPr>
          <p:spPr>
            <a:xfrm>
              <a:off x="1750211" y="477320"/>
              <a:ext cx="523814" cy="369332"/>
            </a:xfrm>
            <a:prstGeom prst="rect">
              <a:avLst/>
            </a:prstGeom>
            <a:noFill/>
          </p:spPr>
          <p:txBody>
            <a:bodyPr wrap="none" rtlCol="0">
              <a:spAutoFit/>
            </a:bodyPr>
            <a:lstStyle/>
            <a:p>
              <a:r>
                <a:rPr lang="en-US" b="1" dirty="0" smtClean="0"/>
                <a:t>WR</a:t>
              </a:r>
              <a:endParaRPr lang="en-US" b="1" dirty="0"/>
            </a:p>
          </p:txBody>
        </p:sp>
        <p:sp>
          <p:nvSpPr>
            <p:cNvPr id="135" name="TextBox 12"/>
            <p:cNvSpPr txBox="1"/>
            <p:nvPr/>
          </p:nvSpPr>
          <p:spPr>
            <a:xfrm>
              <a:off x="2829839" y="477320"/>
              <a:ext cx="607859" cy="369332"/>
            </a:xfrm>
            <a:prstGeom prst="rect">
              <a:avLst/>
            </a:prstGeom>
            <a:noFill/>
          </p:spPr>
          <p:txBody>
            <a:bodyPr wrap="none" rtlCol="0">
              <a:spAutoFit/>
            </a:bodyPr>
            <a:lstStyle/>
            <a:p>
              <a:r>
                <a:rPr lang="en-US" b="1" dirty="0" smtClean="0"/>
                <a:t>WW</a:t>
              </a:r>
              <a:endParaRPr lang="en-US" b="1" dirty="0"/>
            </a:p>
          </p:txBody>
        </p:sp>
        <p:sp>
          <p:nvSpPr>
            <p:cNvPr id="136" name="TextBox 13"/>
            <p:cNvSpPr txBox="1"/>
            <p:nvPr/>
          </p:nvSpPr>
          <p:spPr>
            <a:xfrm>
              <a:off x="3945360" y="468853"/>
              <a:ext cx="523814" cy="369332"/>
            </a:xfrm>
            <a:prstGeom prst="rect">
              <a:avLst/>
            </a:prstGeom>
            <a:noFill/>
          </p:spPr>
          <p:txBody>
            <a:bodyPr wrap="none" rtlCol="0">
              <a:spAutoFit/>
            </a:bodyPr>
            <a:lstStyle/>
            <a:p>
              <a:r>
                <a:rPr lang="en-US" b="1" dirty="0" smtClean="0"/>
                <a:t>WR</a:t>
              </a:r>
              <a:endParaRPr lang="en-US" b="1" dirty="0"/>
            </a:p>
          </p:txBody>
        </p:sp>
        <p:pic>
          <p:nvPicPr>
            <p:cNvPr id="137" name="Picture 15"/>
            <p:cNvPicPr>
              <a:picLocks noChangeAspect="1"/>
            </p:cNvPicPr>
            <p:nvPr/>
          </p:nvPicPr>
          <p:blipFill>
            <a:blip r:embed="rId3"/>
            <a:stretch>
              <a:fillRect/>
            </a:stretch>
          </p:blipFill>
          <p:spPr>
            <a:xfrm>
              <a:off x="1064426" y="800010"/>
              <a:ext cx="1328455" cy="5461424"/>
            </a:xfrm>
            <a:prstGeom prst="rect">
              <a:avLst/>
            </a:prstGeom>
          </p:spPr>
        </p:pic>
        <p:pic>
          <p:nvPicPr>
            <p:cNvPr id="138" name="Picture 8"/>
            <p:cNvPicPr>
              <a:picLocks noChangeAspect="1"/>
            </p:cNvPicPr>
            <p:nvPr/>
          </p:nvPicPr>
          <p:blipFill>
            <a:blip r:embed="rId4"/>
            <a:stretch>
              <a:fillRect/>
            </a:stretch>
          </p:blipFill>
          <p:spPr>
            <a:xfrm>
              <a:off x="8094" y="835084"/>
              <a:ext cx="1299803" cy="5392482"/>
            </a:xfrm>
            <a:prstGeom prst="rect">
              <a:avLst/>
            </a:prstGeom>
          </p:spPr>
        </p:pic>
        <p:pic>
          <p:nvPicPr>
            <p:cNvPr id="139" name="Picture 11"/>
            <p:cNvPicPr>
              <a:picLocks noChangeAspect="1"/>
            </p:cNvPicPr>
            <p:nvPr/>
          </p:nvPicPr>
          <p:blipFill>
            <a:blip r:embed="rId5"/>
            <a:stretch>
              <a:fillRect/>
            </a:stretch>
          </p:blipFill>
          <p:spPr>
            <a:xfrm>
              <a:off x="2222724" y="818996"/>
              <a:ext cx="1309498" cy="5408569"/>
            </a:xfrm>
            <a:prstGeom prst="rect">
              <a:avLst/>
            </a:prstGeom>
          </p:spPr>
        </p:pic>
        <p:pic>
          <p:nvPicPr>
            <p:cNvPr id="140" name="Picture 14"/>
            <p:cNvPicPr>
              <a:picLocks noChangeAspect="1"/>
            </p:cNvPicPr>
            <p:nvPr/>
          </p:nvPicPr>
          <p:blipFill>
            <a:blip r:embed="rId6"/>
            <a:stretch>
              <a:fillRect/>
            </a:stretch>
          </p:blipFill>
          <p:spPr>
            <a:xfrm>
              <a:off x="3297227" y="791935"/>
              <a:ext cx="1332266" cy="5469499"/>
            </a:xfrm>
            <a:prstGeom prst="rect">
              <a:avLst/>
            </a:prstGeom>
          </p:spPr>
        </p:pic>
        <p:sp>
          <p:nvSpPr>
            <p:cNvPr id="149" name="TextBox 11"/>
            <p:cNvSpPr txBox="1"/>
            <p:nvPr/>
          </p:nvSpPr>
          <p:spPr>
            <a:xfrm>
              <a:off x="635095" y="6213722"/>
              <a:ext cx="1891800" cy="319411"/>
            </a:xfrm>
            <a:prstGeom prst="rect">
              <a:avLst/>
            </a:prstGeom>
            <a:noFill/>
          </p:spPr>
          <p:txBody>
            <a:bodyPr wrap="square" rtlCol="0">
              <a:spAutoFit/>
            </a:bodyPr>
            <a:lstStyle/>
            <a:p>
              <a:r>
                <a:rPr lang="en-US" sz="1600" b="1" i="1" dirty="0" smtClean="0"/>
                <a:t>A</a:t>
              </a:r>
              <a:r>
                <a:rPr lang="en-US" sz="1600" b="1" dirty="0" smtClean="0"/>
                <a:t> (</a:t>
              </a:r>
              <a:r>
                <a:rPr lang="en-US" sz="1600" b="1" dirty="0" err="1" smtClean="0"/>
                <a:t>μmol</a:t>
              </a:r>
              <a:r>
                <a:rPr lang="en-US" sz="1600" b="1" dirty="0" smtClean="0"/>
                <a:t> CO</a:t>
              </a:r>
              <a:r>
                <a:rPr lang="en-US" sz="1600" b="1" baseline="-25000" dirty="0" smtClean="0"/>
                <a:t>2 </a:t>
              </a:r>
              <a:r>
                <a:rPr lang="en-US" sz="1600" b="1" dirty="0" smtClean="0"/>
                <a:t> </a:t>
              </a:r>
              <a:r>
                <a:rPr lang="en-US" sz="1600" b="1" dirty="0"/>
                <a:t>m</a:t>
              </a:r>
              <a:r>
                <a:rPr lang="en-US" sz="1600" b="1" baseline="30000" dirty="0"/>
                <a:t>-2</a:t>
              </a:r>
              <a:r>
                <a:rPr lang="en-US" sz="1600" b="1" dirty="0" smtClean="0"/>
                <a:t>s</a:t>
              </a:r>
              <a:r>
                <a:rPr lang="en-US" sz="1600" b="1" baseline="30000" dirty="0" smtClean="0"/>
                <a:t>-1</a:t>
              </a:r>
              <a:r>
                <a:rPr lang="en-US" sz="1600" b="1" dirty="0" smtClean="0"/>
                <a:t>)</a:t>
              </a:r>
              <a:endParaRPr lang="en-US" sz="1600" b="1" dirty="0"/>
            </a:p>
          </p:txBody>
        </p:sp>
        <p:sp>
          <p:nvSpPr>
            <p:cNvPr id="150" name="TextBox 19"/>
            <p:cNvSpPr txBox="1"/>
            <p:nvPr/>
          </p:nvSpPr>
          <p:spPr>
            <a:xfrm>
              <a:off x="2953595" y="6213722"/>
              <a:ext cx="1476712" cy="319411"/>
            </a:xfrm>
            <a:prstGeom prst="rect">
              <a:avLst/>
            </a:prstGeom>
            <a:noFill/>
          </p:spPr>
          <p:txBody>
            <a:bodyPr wrap="square" rtlCol="0">
              <a:spAutoFit/>
            </a:bodyPr>
            <a:lstStyle/>
            <a:p>
              <a:r>
                <a:rPr lang="en-US" sz="1600" b="1" i="1" dirty="0" err="1" smtClean="0"/>
                <a:t>g</a:t>
              </a:r>
              <a:r>
                <a:rPr lang="en-US" sz="1600" b="1" i="1" baseline="-25000" dirty="0" err="1" smtClean="0"/>
                <a:t>s</a:t>
              </a:r>
              <a:r>
                <a:rPr lang="en-US" sz="1600" b="1" dirty="0" smtClean="0"/>
                <a:t> (</a:t>
              </a:r>
              <a:r>
                <a:rPr lang="en-US" sz="1600" b="1" dirty="0" err="1" smtClean="0"/>
                <a:t>mmol</a:t>
              </a:r>
              <a:r>
                <a:rPr lang="en-US" sz="1600" b="1" dirty="0" smtClean="0"/>
                <a:t> </a:t>
              </a:r>
              <a:r>
                <a:rPr lang="en-US" sz="1600" b="1" dirty="0"/>
                <a:t>m</a:t>
              </a:r>
              <a:r>
                <a:rPr lang="en-US" sz="1600" b="1" baseline="30000" dirty="0"/>
                <a:t>-2</a:t>
              </a:r>
              <a:r>
                <a:rPr lang="en-US" sz="1600" b="1" dirty="0" smtClean="0"/>
                <a:t>s</a:t>
              </a:r>
              <a:r>
                <a:rPr lang="en-US" sz="1600" b="1" baseline="30000" dirty="0" smtClean="0"/>
                <a:t>-1</a:t>
              </a:r>
              <a:r>
                <a:rPr lang="en-US" sz="1600" b="1" dirty="0" smtClean="0"/>
                <a:t>)</a:t>
              </a:r>
              <a:endParaRPr lang="en-US" sz="1600" b="1" baseline="-25000" dirty="0"/>
            </a:p>
          </p:txBody>
        </p:sp>
        <p:cxnSp>
          <p:nvCxnSpPr>
            <p:cNvPr id="5" name="Conector recto 4"/>
            <p:cNvCxnSpPr/>
            <p:nvPr/>
          </p:nvCxnSpPr>
          <p:spPr>
            <a:xfrm>
              <a:off x="468103" y="1269567"/>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 name="Conector recto 5"/>
            <p:cNvCxnSpPr/>
            <p:nvPr/>
          </p:nvCxnSpPr>
          <p:spPr>
            <a:xfrm>
              <a:off x="473103" y="1691962"/>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p:nvCxnSpPr>
          <p:spPr>
            <a:xfrm>
              <a:off x="478103" y="2114357"/>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 name="Conector recto 7"/>
            <p:cNvCxnSpPr/>
            <p:nvPr/>
          </p:nvCxnSpPr>
          <p:spPr>
            <a:xfrm>
              <a:off x="473103" y="2481753"/>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 name="Conector recto 8"/>
            <p:cNvCxnSpPr/>
            <p:nvPr/>
          </p:nvCxnSpPr>
          <p:spPr>
            <a:xfrm>
              <a:off x="488769" y="2904148"/>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Conector recto 9"/>
            <p:cNvCxnSpPr/>
            <p:nvPr/>
          </p:nvCxnSpPr>
          <p:spPr>
            <a:xfrm>
              <a:off x="473103" y="3756536"/>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p:nvCxnSpPr>
          <p:spPr>
            <a:xfrm>
              <a:off x="483769" y="3329148"/>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 name="Conector recto 11"/>
            <p:cNvCxnSpPr/>
            <p:nvPr/>
          </p:nvCxnSpPr>
          <p:spPr>
            <a:xfrm>
              <a:off x="473103" y="3970141"/>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 name="Conector recto 12"/>
            <p:cNvCxnSpPr/>
            <p:nvPr/>
          </p:nvCxnSpPr>
          <p:spPr>
            <a:xfrm>
              <a:off x="478103" y="4282538"/>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p:nvCxnSpPr>
          <p:spPr>
            <a:xfrm>
              <a:off x="493769" y="4704933"/>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 name="Conector recto 14"/>
            <p:cNvCxnSpPr/>
            <p:nvPr/>
          </p:nvCxnSpPr>
          <p:spPr>
            <a:xfrm>
              <a:off x="498769" y="5127328"/>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p:nvCxnSpPr>
          <p:spPr>
            <a:xfrm>
              <a:off x="496169" y="5189728"/>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 name="Conector recto 16"/>
            <p:cNvCxnSpPr/>
            <p:nvPr/>
          </p:nvCxnSpPr>
          <p:spPr>
            <a:xfrm>
              <a:off x="493769" y="5612123"/>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 name="Conector recto 17"/>
            <p:cNvCxnSpPr/>
            <p:nvPr/>
          </p:nvCxnSpPr>
          <p:spPr>
            <a:xfrm>
              <a:off x="493103" y="5664525"/>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9" name="CuadroTexto 18"/>
            <p:cNvSpPr txBox="1"/>
            <p:nvPr/>
          </p:nvSpPr>
          <p:spPr>
            <a:xfrm>
              <a:off x="1026094" y="919376"/>
              <a:ext cx="223664" cy="184666"/>
            </a:xfrm>
            <a:prstGeom prst="rect">
              <a:avLst/>
            </a:prstGeom>
            <a:noFill/>
          </p:spPr>
          <p:txBody>
            <a:bodyPr wrap="none" rtlCol="0">
              <a:spAutoFit/>
            </a:bodyPr>
            <a:lstStyle/>
            <a:p>
              <a:r>
                <a:rPr lang="es-ES" sz="600"/>
                <a:t>9</a:t>
              </a:r>
            </a:p>
          </p:txBody>
        </p:sp>
        <p:sp>
          <p:nvSpPr>
            <p:cNvPr id="20" name="CuadroTexto 19"/>
            <p:cNvSpPr txBox="1"/>
            <p:nvPr/>
          </p:nvSpPr>
          <p:spPr>
            <a:xfrm>
              <a:off x="1026093" y="1396770"/>
              <a:ext cx="262662" cy="184666"/>
            </a:xfrm>
            <a:prstGeom prst="rect">
              <a:avLst/>
            </a:prstGeom>
            <a:noFill/>
          </p:spPr>
          <p:txBody>
            <a:bodyPr wrap="none" rtlCol="0">
              <a:spAutoFit/>
            </a:bodyPr>
            <a:lstStyle/>
            <a:p>
              <a:r>
                <a:rPr lang="es-ES" sz="600"/>
                <a:t>12</a:t>
              </a:r>
            </a:p>
          </p:txBody>
        </p:sp>
        <p:sp>
          <p:nvSpPr>
            <p:cNvPr id="21" name="CuadroTexto 20"/>
            <p:cNvSpPr txBox="1"/>
            <p:nvPr/>
          </p:nvSpPr>
          <p:spPr>
            <a:xfrm>
              <a:off x="1040095" y="1771089"/>
              <a:ext cx="223664" cy="184666"/>
            </a:xfrm>
            <a:prstGeom prst="rect">
              <a:avLst/>
            </a:prstGeom>
            <a:noFill/>
          </p:spPr>
          <p:txBody>
            <a:bodyPr wrap="none" rtlCol="0">
              <a:spAutoFit/>
            </a:bodyPr>
            <a:lstStyle/>
            <a:p>
              <a:r>
                <a:rPr lang="es-ES" sz="600"/>
                <a:t>6</a:t>
              </a:r>
            </a:p>
          </p:txBody>
        </p:sp>
        <p:sp>
          <p:nvSpPr>
            <p:cNvPr id="22" name="CuadroTexto 21"/>
            <p:cNvSpPr txBox="1"/>
            <p:nvPr/>
          </p:nvSpPr>
          <p:spPr>
            <a:xfrm>
              <a:off x="1016704" y="2184159"/>
              <a:ext cx="262662" cy="184666"/>
            </a:xfrm>
            <a:prstGeom prst="rect">
              <a:avLst/>
            </a:prstGeom>
            <a:noFill/>
          </p:spPr>
          <p:txBody>
            <a:bodyPr wrap="none" rtlCol="0">
              <a:spAutoFit/>
            </a:bodyPr>
            <a:lstStyle/>
            <a:p>
              <a:r>
                <a:rPr lang="es-ES" sz="600"/>
                <a:t>16</a:t>
              </a:r>
            </a:p>
          </p:txBody>
        </p:sp>
        <p:sp>
          <p:nvSpPr>
            <p:cNvPr id="23" name="CuadroTexto 22"/>
            <p:cNvSpPr txBox="1"/>
            <p:nvPr/>
          </p:nvSpPr>
          <p:spPr>
            <a:xfrm>
              <a:off x="1043097" y="2584151"/>
              <a:ext cx="223664" cy="184666"/>
            </a:xfrm>
            <a:prstGeom prst="rect">
              <a:avLst/>
            </a:prstGeom>
            <a:noFill/>
          </p:spPr>
          <p:txBody>
            <a:bodyPr wrap="none" rtlCol="0">
              <a:spAutoFit/>
            </a:bodyPr>
            <a:lstStyle/>
            <a:p>
              <a:r>
                <a:rPr lang="es-ES" sz="600"/>
                <a:t>7</a:t>
              </a:r>
            </a:p>
          </p:txBody>
        </p:sp>
        <p:sp>
          <p:nvSpPr>
            <p:cNvPr id="24" name="CuadroTexto 23"/>
            <p:cNvSpPr txBox="1"/>
            <p:nvPr/>
          </p:nvSpPr>
          <p:spPr>
            <a:xfrm>
              <a:off x="1024841" y="3016995"/>
              <a:ext cx="262662" cy="184666"/>
            </a:xfrm>
            <a:prstGeom prst="rect">
              <a:avLst/>
            </a:prstGeom>
            <a:noFill/>
          </p:spPr>
          <p:txBody>
            <a:bodyPr wrap="none" rtlCol="0">
              <a:spAutoFit/>
            </a:bodyPr>
            <a:lstStyle/>
            <a:p>
              <a:r>
                <a:rPr lang="es-ES" sz="600"/>
                <a:t>10</a:t>
              </a:r>
            </a:p>
          </p:txBody>
        </p:sp>
        <p:sp>
          <p:nvSpPr>
            <p:cNvPr id="25" name="CuadroTexto 24"/>
            <p:cNvSpPr txBox="1"/>
            <p:nvPr/>
          </p:nvSpPr>
          <p:spPr>
            <a:xfrm>
              <a:off x="1027297" y="3428451"/>
              <a:ext cx="262662" cy="184666"/>
            </a:xfrm>
            <a:prstGeom prst="rect">
              <a:avLst/>
            </a:prstGeom>
            <a:noFill/>
          </p:spPr>
          <p:txBody>
            <a:bodyPr wrap="none" rtlCol="0">
              <a:spAutoFit/>
            </a:bodyPr>
            <a:lstStyle/>
            <a:p>
              <a:r>
                <a:rPr lang="es-ES" sz="600"/>
                <a:t>23</a:t>
              </a:r>
            </a:p>
          </p:txBody>
        </p:sp>
        <p:sp>
          <p:nvSpPr>
            <p:cNvPr id="26" name="CuadroTexto 25"/>
            <p:cNvSpPr txBox="1"/>
            <p:nvPr/>
          </p:nvSpPr>
          <p:spPr>
            <a:xfrm>
              <a:off x="1023624" y="3754697"/>
              <a:ext cx="262662" cy="184666"/>
            </a:xfrm>
            <a:prstGeom prst="rect">
              <a:avLst/>
            </a:prstGeom>
            <a:noFill/>
          </p:spPr>
          <p:txBody>
            <a:bodyPr wrap="none" rtlCol="0">
              <a:spAutoFit/>
            </a:bodyPr>
            <a:lstStyle/>
            <a:p>
              <a:r>
                <a:rPr lang="es-ES" sz="600"/>
                <a:t>14</a:t>
              </a:r>
            </a:p>
          </p:txBody>
        </p:sp>
        <p:sp>
          <p:nvSpPr>
            <p:cNvPr id="27" name="CuadroTexto 26"/>
            <p:cNvSpPr txBox="1"/>
            <p:nvPr/>
          </p:nvSpPr>
          <p:spPr>
            <a:xfrm>
              <a:off x="1016704" y="4019819"/>
              <a:ext cx="262662" cy="184666"/>
            </a:xfrm>
            <a:prstGeom prst="rect">
              <a:avLst/>
            </a:prstGeom>
            <a:noFill/>
          </p:spPr>
          <p:txBody>
            <a:bodyPr wrap="none" rtlCol="0">
              <a:spAutoFit/>
            </a:bodyPr>
            <a:lstStyle/>
            <a:p>
              <a:r>
                <a:rPr lang="es-ES" sz="600"/>
                <a:t>17</a:t>
              </a:r>
            </a:p>
          </p:txBody>
        </p:sp>
        <p:sp>
          <p:nvSpPr>
            <p:cNvPr id="28" name="CuadroTexto 27"/>
            <p:cNvSpPr txBox="1"/>
            <p:nvPr/>
          </p:nvSpPr>
          <p:spPr>
            <a:xfrm>
              <a:off x="1019236" y="4367663"/>
              <a:ext cx="262662" cy="184666"/>
            </a:xfrm>
            <a:prstGeom prst="rect">
              <a:avLst/>
            </a:prstGeom>
            <a:noFill/>
          </p:spPr>
          <p:txBody>
            <a:bodyPr wrap="none" rtlCol="0">
              <a:spAutoFit/>
            </a:bodyPr>
            <a:lstStyle/>
            <a:p>
              <a:r>
                <a:rPr lang="es-ES" sz="600"/>
                <a:t>24</a:t>
              </a:r>
            </a:p>
          </p:txBody>
        </p:sp>
        <p:sp>
          <p:nvSpPr>
            <p:cNvPr id="29" name="CuadroTexto 28"/>
            <p:cNvSpPr txBox="1"/>
            <p:nvPr/>
          </p:nvSpPr>
          <p:spPr>
            <a:xfrm>
              <a:off x="1014426" y="4790057"/>
              <a:ext cx="262662" cy="184666"/>
            </a:xfrm>
            <a:prstGeom prst="rect">
              <a:avLst/>
            </a:prstGeom>
            <a:noFill/>
          </p:spPr>
          <p:txBody>
            <a:bodyPr wrap="none" rtlCol="0">
              <a:spAutoFit/>
            </a:bodyPr>
            <a:lstStyle/>
            <a:p>
              <a:r>
                <a:rPr lang="es-ES" sz="600"/>
                <a:t>13</a:t>
              </a:r>
            </a:p>
          </p:txBody>
        </p:sp>
        <p:sp>
          <p:nvSpPr>
            <p:cNvPr id="30" name="CuadroTexto 29"/>
            <p:cNvSpPr txBox="1"/>
            <p:nvPr/>
          </p:nvSpPr>
          <p:spPr>
            <a:xfrm>
              <a:off x="1019290" y="5059606"/>
              <a:ext cx="262662" cy="184666"/>
            </a:xfrm>
            <a:prstGeom prst="rect">
              <a:avLst/>
            </a:prstGeom>
            <a:noFill/>
          </p:spPr>
          <p:txBody>
            <a:bodyPr wrap="none" rtlCol="0">
              <a:spAutoFit/>
            </a:bodyPr>
            <a:lstStyle/>
            <a:p>
              <a:r>
                <a:rPr lang="es-ES" sz="600"/>
                <a:t>22</a:t>
              </a:r>
            </a:p>
          </p:txBody>
        </p:sp>
        <p:sp>
          <p:nvSpPr>
            <p:cNvPr id="31" name="CuadroTexto 30"/>
            <p:cNvSpPr txBox="1"/>
            <p:nvPr/>
          </p:nvSpPr>
          <p:spPr>
            <a:xfrm>
              <a:off x="1016690" y="5252006"/>
              <a:ext cx="262662" cy="184666"/>
            </a:xfrm>
            <a:prstGeom prst="rect">
              <a:avLst/>
            </a:prstGeom>
            <a:noFill/>
          </p:spPr>
          <p:txBody>
            <a:bodyPr wrap="none" rtlCol="0">
              <a:spAutoFit/>
            </a:bodyPr>
            <a:lstStyle/>
            <a:p>
              <a:r>
                <a:rPr lang="es-ES" sz="600"/>
                <a:t>15</a:t>
              </a:r>
            </a:p>
          </p:txBody>
        </p:sp>
        <p:sp>
          <p:nvSpPr>
            <p:cNvPr id="33" name="CuadroTexto 32"/>
            <p:cNvSpPr txBox="1"/>
            <p:nvPr/>
          </p:nvSpPr>
          <p:spPr>
            <a:xfrm>
              <a:off x="1020095" y="5539790"/>
              <a:ext cx="262662" cy="184666"/>
            </a:xfrm>
            <a:prstGeom prst="rect">
              <a:avLst/>
            </a:prstGeom>
            <a:noFill/>
          </p:spPr>
          <p:txBody>
            <a:bodyPr wrap="none" rtlCol="0">
              <a:spAutoFit/>
            </a:bodyPr>
            <a:lstStyle/>
            <a:p>
              <a:r>
                <a:rPr lang="es-ES" sz="600"/>
                <a:t>18</a:t>
              </a:r>
            </a:p>
          </p:txBody>
        </p:sp>
        <p:sp>
          <p:nvSpPr>
            <p:cNvPr id="34" name="CuadroTexto 33"/>
            <p:cNvSpPr txBox="1"/>
            <p:nvPr/>
          </p:nvSpPr>
          <p:spPr>
            <a:xfrm>
              <a:off x="1012096" y="5786995"/>
              <a:ext cx="262662" cy="184666"/>
            </a:xfrm>
            <a:prstGeom prst="rect">
              <a:avLst/>
            </a:prstGeom>
            <a:noFill/>
          </p:spPr>
          <p:txBody>
            <a:bodyPr wrap="none" rtlCol="0">
              <a:spAutoFit/>
            </a:bodyPr>
            <a:lstStyle/>
            <a:p>
              <a:r>
                <a:rPr lang="es-ES" sz="600"/>
                <a:t>20</a:t>
              </a:r>
            </a:p>
          </p:txBody>
        </p:sp>
        <p:cxnSp>
          <p:nvCxnSpPr>
            <p:cNvPr id="35" name="Conector recto 34"/>
            <p:cNvCxnSpPr/>
            <p:nvPr/>
          </p:nvCxnSpPr>
          <p:spPr>
            <a:xfrm>
              <a:off x="1554619" y="1266281"/>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Conector recto 35"/>
            <p:cNvCxnSpPr/>
            <p:nvPr/>
          </p:nvCxnSpPr>
          <p:spPr>
            <a:xfrm>
              <a:off x="1559619" y="1688676"/>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 name="Conector recto 36"/>
            <p:cNvCxnSpPr/>
            <p:nvPr/>
          </p:nvCxnSpPr>
          <p:spPr>
            <a:xfrm>
              <a:off x="1564619" y="2111071"/>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Conector recto 37"/>
            <p:cNvCxnSpPr/>
            <p:nvPr/>
          </p:nvCxnSpPr>
          <p:spPr>
            <a:xfrm>
              <a:off x="1559619" y="2478467"/>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Conector recto 38"/>
            <p:cNvCxnSpPr/>
            <p:nvPr/>
          </p:nvCxnSpPr>
          <p:spPr>
            <a:xfrm>
              <a:off x="1575285" y="2900862"/>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0" name="Conector recto 39"/>
            <p:cNvCxnSpPr/>
            <p:nvPr/>
          </p:nvCxnSpPr>
          <p:spPr>
            <a:xfrm>
              <a:off x="1559619" y="3753250"/>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1" name="Conector recto 40"/>
            <p:cNvCxnSpPr/>
            <p:nvPr/>
          </p:nvCxnSpPr>
          <p:spPr>
            <a:xfrm>
              <a:off x="1570285" y="3325862"/>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2" name="Conector recto 41"/>
            <p:cNvCxnSpPr/>
            <p:nvPr/>
          </p:nvCxnSpPr>
          <p:spPr>
            <a:xfrm>
              <a:off x="1564619" y="4279252"/>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3" name="Conector recto 42"/>
            <p:cNvCxnSpPr/>
            <p:nvPr/>
          </p:nvCxnSpPr>
          <p:spPr>
            <a:xfrm>
              <a:off x="1580285" y="4701647"/>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4" name="Conector recto 43"/>
            <p:cNvCxnSpPr/>
            <p:nvPr/>
          </p:nvCxnSpPr>
          <p:spPr>
            <a:xfrm>
              <a:off x="1585285" y="5124042"/>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 name="Conector recto 44"/>
            <p:cNvCxnSpPr/>
            <p:nvPr/>
          </p:nvCxnSpPr>
          <p:spPr>
            <a:xfrm>
              <a:off x="1582685" y="5186442"/>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 name="Conector recto 45"/>
            <p:cNvCxnSpPr/>
            <p:nvPr/>
          </p:nvCxnSpPr>
          <p:spPr>
            <a:xfrm>
              <a:off x="1580285" y="5608837"/>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 name="Conector recto 46"/>
            <p:cNvCxnSpPr/>
            <p:nvPr/>
          </p:nvCxnSpPr>
          <p:spPr>
            <a:xfrm>
              <a:off x="1579619" y="5661239"/>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 name="Conector recto 47"/>
            <p:cNvCxnSpPr/>
            <p:nvPr/>
          </p:nvCxnSpPr>
          <p:spPr>
            <a:xfrm>
              <a:off x="2698493" y="1262995"/>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Conector recto 48"/>
            <p:cNvCxnSpPr/>
            <p:nvPr/>
          </p:nvCxnSpPr>
          <p:spPr>
            <a:xfrm>
              <a:off x="2703493" y="1685390"/>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Conector recto 49"/>
            <p:cNvCxnSpPr/>
            <p:nvPr/>
          </p:nvCxnSpPr>
          <p:spPr>
            <a:xfrm>
              <a:off x="2708493" y="2107785"/>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1" name="Conector recto 50"/>
            <p:cNvCxnSpPr/>
            <p:nvPr/>
          </p:nvCxnSpPr>
          <p:spPr>
            <a:xfrm>
              <a:off x="2703493" y="2475181"/>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2" name="Conector recto 51"/>
            <p:cNvCxnSpPr/>
            <p:nvPr/>
          </p:nvCxnSpPr>
          <p:spPr>
            <a:xfrm>
              <a:off x="2719159" y="2897576"/>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3" name="Conector recto 52"/>
            <p:cNvCxnSpPr/>
            <p:nvPr/>
          </p:nvCxnSpPr>
          <p:spPr>
            <a:xfrm>
              <a:off x="2703493" y="3749964"/>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Conector recto 53"/>
            <p:cNvCxnSpPr/>
            <p:nvPr/>
          </p:nvCxnSpPr>
          <p:spPr>
            <a:xfrm>
              <a:off x="2714159" y="3322576"/>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Conector recto 54"/>
            <p:cNvCxnSpPr/>
            <p:nvPr/>
          </p:nvCxnSpPr>
          <p:spPr>
            <a:xfrm>
              <a:off x="2708493" y="4275966"/>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Conector recto 55"/>
            <p:cNvCxnSpPr/>
            <p:nvPr/>
          </p:nvCxnSpPr>
          <p:spPr>
            <a:xfrm>
              <a:off x="2724159" y="4698361"/>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7" name="Conector recto 56"/>
            <p:cNvCxnSpPr/>
            <p:nvPr/>
          </p:nvCxnSpPr>
          <p:spPr>
            <a:xfrm>
              <a:off x="2729159" y="5120756"/>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 name="Conector recto 57"/>
            <p:cNvCxnSpPr/>
            <p:nvPr/>
          </p:nvCxnSpPr>
          <p:spPr>
            <a:xfrm>
              <a:off x="2726559" y="5183156"/>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9" name="Conector recto 58"/>
            <p:cNvCxnSpPr/>
            <p:nvPr/>
          </p:nvCxnSpPr>
          <p:spPr>
            <a:xfrm>
              <a:off x="2724159" y="5605551"/>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0" name="Conector recto 59"/>
            <p:cNvCxnSpPr/>
            <p:nvPr/>
          </p:nvCxnSpPr>
          <p:spPr>
            <a:xfrm>
              <a:off x="2723493" y="5657953"/>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1" name="Conector recto 60"/>
            <p:cNvCxnSpPr/>
            <p:nvPr/>
          </p:nvCxnSpPr>
          <p:spPr>
            <a:xfrm>
              <a:off x="3801397" y="1259709"/>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2" name="Conector recto 61"/>
            <p:cNvCxnSpPr/>
            <p:nvPr/>
          </p:nvCxnSpPr>
          <p:spPr>
            <a:xfrm>
              <a:off x="3806397" y="1682104"/>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3" name="Conector recto 62"/>
            <p:cNvCxnSpPr/>
            <p:nvPr/>
          </p:nvCxnSpPr>
          <p:spPr>
            <a:xfrm>
              <a:off x="3811397" y="2104499"/>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Conector recto 63"/>
            <p:cNvCxnSpPr/>
            <p:nvPr/>
          </p:nvCxnSpPr>
          <p:spPr>
            <a:xfrm>
              <a:off x="3806397" y="2471895"/>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Conector recto 64"/>
            <p:cNvCxnSpPr/>
            <p:nvPr/>
          </p:nvCxnSpPr>
          <p:spPr>
            <a:xfrm>
              <a:off x="3822063" y="2894290"/>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Conector recto 65"/>
            <p:cNvCxnSpPr/>
            <p:nvPr/>
          </p:nvCxnSpPr>
          <p:spPr>
            <a:xfrm>
              <a:off x="3806397" y="3746678"/>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 name="Conector recto 66"/>
            <p:cNvCxnSpPr/>
            <p:nvPr/>
          </p:nvCxnSpPr>
          <p:spPr>
            <a:xfrm>
              <a:off x="3817063" y="3319290"/>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8" name="Conector recto 67"/>
            <p:cNvCxnSpPr/>
            <p:nvPr/>
          </p:nvCxnSpPr>
          <p:spPr>
            <a:xfrm>
              <a:off x="3811397" y="4272680"/>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Conector recto 68"/>
            <p:cNvCxnSpPr/>
            <p:nvPr/>
          </p:nvCxnSpPr>
          <p:spPr>
            <a:xfrm>
              <a:off x="3827063" y="4695075"/>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Conector recto 69"/>
            <p:cNvCxnSpPr/>
            <p:nvPr/>
          </p:nvCxnSpPr>
          <p:spPr>
            <a:xfrm>
              <a:off x="3832063" y="5117470"/>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 name="Conector recto 70"/>
            <p:cNvCxnSpPr/>
            <p:nvPr/>
          </p:nvCxnSpPr>
          <p:spPr>
            <a:xfrm>
              <a:off x="3829463" y="5179870"/>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Conector recto 71"/>
            <p:cNvCxnSpPr/>
            <p:nvPr/>
          </p:nvCxnSpPr>
          <p:spPr>
            <a:xfrm>
              <a:off x="3827063" y="5602265"/>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Conector recto 72"/>
            <p:cNvCxnSpPr/>
            <p:nvPr/>
          </p:nvCxnSpPr>
          <p:spPr>
            <a:xfrm>
              <a:off x="3826397" y="5654667"/>
              <a:ext cx="773516"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0" name="Conector recto 99"/>
            <p:cNvCxnSpPr/>
            <p:nvPr/>
          </p:nvCxnSpPr>
          <p:spPr>
            <a:xfrm>
              <a:off x="1554619" y="3970141"/>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Conector recto 100"/>
            <p:cNvCxnSpPr/>
            <p:nvPr/>
          </p:nvCxnSpPr>
          <p:spPr>
            <a:xfrm>
              <a:off x="2691915" y="3961947"/>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2" name="Conector recto 101"/>
            <p:cNvCxnSpPr/>
            <p:nvPr/>
          </p:nvCxnSpPr>
          <p:spPr>
            <a:xfrm>
              <a:off x="3811160" y="3963082"/>
              <a:ext cx="794182"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pic>
        <p:nvPicPr>
          <p:cNvPr id="154" name="Imagen 153"/>
          <p:cNvPicPr>
            <a:picLocks noChangeAspect="1"/>
          </p:cNvPicPr>
          <p:nvPr/>
        </p:nvPicPr>
        <p:blipFill>
          <a:blip r:embed="rId7"/>
          <a:stretch>
            <a:fillRect/>
          </a:stretch>
        </p:blipFill>
        <p:spPr>
          <a:xfrm>
            <a:off x="4737334" y="1054871"/>
            <a:ext cx="2043990" cy="4359688"/>
          </a:xfrm>
          <a:prstGeom prst="rect">
            <a:avLst/>
          </a:prstGeom>
        </p:spPr>
      </p:pic>
      <p:cxnSp>
        <p:nvCxnSpPr>
          <p:cNvPr id="117" name="Conector recto 116"/>
          <p:cNvCxnSpPr/>
          <p:nvPr/>
        </p:nvCxnSpPr>
        <p:spPr>
          <a:xfrm>
            <a:off x="5451396" y="1416016"/>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7" name="Conector recto 156"/>
          <p:cNvCxnSpPr/>
          <p:nvPr/>
        </p:nvCxnSpPr>
        <p:spPr>
          <a:xfrm>
            <a:off x="5443092" y="1759302"/>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8" name="Conector recto 157"/>
          <p:cNvCxnSpPr/>
          <p:nvPr/>
        </p:nvCxnSpPr>
        <p:spPr>
          <a:xfrm>
            <a:off x="5434788" y="2103510"/>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9" name="Conector recto 158"/>
          <p:cNvCxnSpPr/>
          <p:nvPr/>
        </p:nvCxnSpPr>
        <p:spPr>
          <a:xfrm>
            <a:off x="5436852" y="2359590"/>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0" name="Conector recto 159"/>
          <p:cNvCxnSpPr/>
          <p:nvPr/>
        </p:nvCxnSpPr>
        <p:spPr>
          <a:xfrm>
            <a:off x="5433732" y="2703798"/>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1" name="Conector recto 160"/>
          <p:cNvCxnSpPr/>
          <p:nvPr/>
        </p:nvCxnSpPr>
        <p:spPr>
          <a:xfrm>
            <a:off x="5440980" y="3048006"/>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2" name="Conector recto 161"/>
          <p:cNvCxnSpPr/>
          <p:nvPr/>
        </p:nvCxnSpPr>
        <p:spPr>
          <a:xfrm>
            <a:off x="5448228" y="3397398"/>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3" name="Conector recto 162"/>
          <p:cNvCxnSpPr/>
          <p:nvPr/>
        </p:nvCxnSpPr>
        <p:spPr>
          <a:xfrm>
            <a:off x="5439924" y="3570534"/>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4" name="Conector recto 163"/>
          <p:cNvCxnSpPr/>
          <p:nvPr/>
        </p:nvCxnSpPr>
        <p:spPr>
          <a:xfrm>
            <a:off x="5447172" y="3738486"/>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5" name="Conector recto 164"/>
          <p:cNvCxnSpPr/>
          <p:nvPr/>
        </p:nvCxnSpPr>
        <p:spPr>
          <a:xfrm>
            <a:off x="5438868" y="4082694"/>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6" name="Conector recto 165"/>
          <p:cNvCxnSpPr/>
          <p:nvPr/>
        </p:nvCxnSpPr>
        <p:spPr>
          <a:xfrm>
            <a:off x="5440932" y="4338774"/>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7" name="Conector recto 166"/>
          <p:cNvCxnSpPr/>
          <p:nvPr/>
        </p:nvCxnSpPr>
        <p:spPr>
          <a:xfrm>
            <a:off x="5453364" y="4428966"/>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8" name="Conector recto 167"/>
          <p:cNvCxnSpPr/>
          <p:nvPr/>
        </p:nvCxnSpPr>
        <p:spPr>
          <a:xfrm>
            <a:off x="5450244" y="4773174"/>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9" name="Conector recto 168"/>
          <p:cNvCxnSpPr/>
          <p:nvPr/>
        </p:nvCxnSpPr>
        <p:spPr>
          <a:xfrm>
            <a:off x="5441940" y="4858182"/>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86" name="Agrupar 185"/>
          <p:cNvGrpSpPr/>
          <p:nvPr/>
        </p:nvGrpSpPr>
        <p:grpSpPr>
          <a:xfrm>
            <a:off x="6663398" y="658853"/>
            <a:ext cx="2284379" cy="4998962"/>
            <a:chOff x="6663398" y="658853"/>
            <a:chExt cx="2284379" cy="4998962"/>
          </a:xfrm>
        </p:grpSpPr>
        <p:sp>
          <p:nvSpPr>
            <p:cNvPr id="148" name="TextBox 26"/>
            <p:cNvSpPr txBox="1"/>
            <p:nvPr/>
          </p:nvSpPr>
          <p:spPr>
            <a:xfrm>
              <a:off x="7754557" y="658853"/>
              <a:ext cx="523814" cy="369332"/>
            </a:xfrm>
            <a:prstGeom prst="rect">
              <a:avLst/>
            </a:prstGeom>
            <a:noFill/>
          </p:spPr>
          <p:txBody>
            <a:bodyPr wrap="none" rtlCol="0">
              <a:spAutoFit/>
            </a:bodyPr>
            <a:lstStyle/>
            <a:p>
              <a:r>
                <a:rPr lang="en-US" b="1" dirty="0" smtClean="0"/>
                <a:t>WR</a:t>
              </a:r>
              <a:endParaRPr lang="en-US" b="1" dirty="0"/>
            </a:p>
          </p:txBody>
        </p:sp>
        <p:pic>
          <p:nvPicPr>
            <p:cNvPr id="170" name="Imagen 169"/>
            <p:cNvPicPr>
              <a:picLocks noChangeAspect="1"/>
            </p:cNvPicPr>
            <p:nvPr/>
          </p:nvPicPr>
          <p:blipFill>
            <a:blip r:embed="rId8"/>
            <a:stretch>
              <a:fillRect/>
            </a:stretch>
          </p:blipFill>
          <p:spPr>
            <a:xfrm>
              <a:off x="6663398" y="1071814"/>
              <a:ext cx="2006377" cy="4364325"/>
            </a:xfrm>
            <a:prstGeom prst="rect">
              <a:avLst/>
            </a:prstGeom>
          </p:spPr>
        </p:pic>
        <p:sp>
          <p:nvSpPr>
            <p:cNvPr id="171" name="TextBox 4"/>
            <p:cNvSpPr txBox="1"/>
            <p:nvPr/>
          </p:nvSpPr>
          <p:spPr>
            <a:xfrm>
              <a:off x="7038459" y="5319261"/>
              <a:ext cx="1909318" cy="338554"/>
            </a:xfrm>
            <a:prstGeom prst="rect">
              <a:avLst/>
            </a:prstGeom>
            <a:noFill/>
          </p:spPr>
          <p:txBody>
            <a:bodyPr wrap="square" rtlCol="0">
              <a:spAutoFit/>
            </a:bodyPr>
            <a:lstStyle/>
            <a:p>
              <a:pPr algn="ctr"/>
              <a:r>
                <a:rPr lang="en-US" sz="1600" b="1"/>
                <a:t>δ</a:t>
              </a:r>
              <a:r>
                <a:rPr lang="en-US" sz="1600" b="1" baseline="30000"/>
                <a:t>13</a:t>
              </a:r>
              <a:r>
                <a:rPr lang="en-US" sz="1600" b="1"/>
                <a:t>C</a:t>
              </a:r>
              <a:r>
                <a:rPr lang="es-ES" sz="1600" b="1">
                  <a:effectLst/>
                </a:rPr>
                <a:t> </a:t>
              </a:r>
              <a:r>
                <a:rPr lang="en-US" sz="1600" b="1" dirty="0" smtClean="0"/>
                <a:t>‰</a:t>
              </a:r>
              <a:endParaRPr lang="en-US" sz="1600" b="1" dirty="0"/>
            </a:p>
          </p:txBody>
        </p:sp>
        <p:cxnSp>
          <p:nvCxnSpPr>
            <p:cNvPr id="172" name="Conector recto 171"/>
            <p:cNvCxnSpPr/>
            <p:nvPr/>
          </p:nvCxnSpPr>
          <p:spPr>
            <a:xfrm>
              <a:off x="7355478" y="1423508"/>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3" name="Conector recto 172"/>
            <p:cNvCxnSpPr/>
            <p:nvPr/>
          </p:nvCxnSpPr>
          <p:spPr>
            <a:xfrm>
              <a:off x="7358708" y="1763436"/>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4" name="Conector recto 173"/>
            <p:cNvCxnSpPr/>
            <p:nvPr/>
          </p:nvCxnSpPr>
          <p:spPr>
            <a:xfrm>
              <a:off x="7357676" y="2103364"/>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5" name="Conector recto 174"/>
            <p:cNvCxnSpPr/>
            <p:nvPr/>
          </p:nvCxnSpPr>
          <p:spPr>
            <a:xfrm>
              <a:off x="7352382" y="2353790"/>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6" name="Conector recto 175"/>
            <p:cNvCxnSpPr/>
            <p:nvPr/>
          </p:nvCxnSpPr>
          <p:spPr>
            <a:xfrm>
              <a:off x="7347088" y="2689456"/>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7" name="Conector recto 176"/>
            <p:cNvCxnSpPr/>
            <p:nvPr/>
          </p:nvCxnSpPr>
          <p:spPr>
            <a:xfrm>
              <a:off x="7350318" y="3029384"/>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8" name="Conector recto 177"/>
            <p:cNvCxnSpPr/>
            <p:nvPr/>
          </p:nvCxnSpPr>
          <p:spPr>
            <a:xfrm>
              <a:off x="7345024" y="3369312"/>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9" name="Conector recto 178"/>
            <p:cNvCxnSpPr/>
            <p:nvPr/>
          </p:nvCxnSpPr>
          <p:spPr>
            <a:xfrm>
              <a:off x="7348254" y="3538760"/>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0" name="Conector recto 179"/>
            <p:cNvCxnSpPr/>
            <p:nvPr/>
          </p:nvCxnSpPr>
          <p:spPr>
            <a:xfrm>
              <a:off x="7360008" y="3708208"/>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1" name="Conector recto 180"/>
            <p:cNvCxnSpPr/>
            <p:nvPr/>
          </p:nvCxnSpPr>
          <p:spPr>
            <a:xfrm>
              <a:off x="7350452" y="4043874"/>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2" name="Conector recto 181"/>
            <p:cNvCxnSpPr/>
            <p:nvPr/>
          </p:nvCxnSpPr>
          <p:spPr>
            <a:xfrm>
              <a:off x="7349420" y="4379540"/>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3" name="Conector recto 182"/>
            <p:cNvCxnSpPr/>
            <p:nvPr/>
          </p:nvCxnSpPr>
          <p:spPr>
            <a:xfrm>
              <a:off x="7356912" y="4468010"/>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4" name="Conector recto 183"/>
            <p:cNvCxnSpPr/>
            <p:nvPr/>
          </p:nvCxnSpPr>
          <p:spPr>
            <a:xfrm>
              <a:off x="7355880" y="4807938"/>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85" name="Conector recto 184"/>
            <p:cNvCxnSpPr/>
            <p:nvPr/>
          </p:nvCxnSpPr>
          <p:spPr>
            <a:xfrm>
              <a:off x="7350586" y="4892146"/>
              <a:ext cx="1304008" cy="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66499974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Agrupar 13"/>
          <p:cNvGrpSpPr/>
          <p:nvPr/>
        </p:nvGrpSpPr>
        <p:grpSpPr>
          <a:xfrm>
            <a:off x="166246" y="-61917"/>
            <a:ext cx="6097463" cy="6851614"/>
            <a:chOff x="166246" y="-61917"/>
            <a:chExt cx="6097463" cy="6851614"/>
          </a:xfrm>
        </p:grpSpPr>
        <p:pic>
          <p:nvPicPr>
            <p:cNvPr id="13" name="Imagen 12"/>
            <p:cNvPicPr>
              <a:picLocks noChangeAspect="1"/>
            </p:cNvPicPr>
            <p:nvPr/>
          </p:nvPicPr>
          <p:blipFill>
            <a:blip r:embed="rId3"/>
            <a:stretch>
              <a:fillRect/>
            </a:stretch>
          </p:blipFill>
          <p:spPr>
            <a:xfrm>
              <a:off x="522395" y="2691535"/>
              <a:ext cx="2525601" cy="1923952"/>
            </a:xfrm>
            <a:prstGeom prst="rect">
              <a:avLst/>
            </a:prstGeom>
          </p:spPr>
        </p:pic>
        <p:sp>
          <p:nvSpPr>
            <p:cNvPr id="4" name="CuadroTexto 3"/>
            <p:cNvSpPr txBox="1"/>
            <p:nvPr/>
          </p:nvSpPr>
          <p:spPr>
            <a:xfrm>
              <a:off x="166246" y="-61917"/>
              <a:ext cx="787395" cy="369332"/>
            </a:xfrm>
            <a:prstGeom prst="rect">
              <a:avLst/>
            </a:prstGeom>
            <a:noFill/>
          </p:spPr>
          <p:txBody>
            <a:bodyPr wrap="none" rtlCol="0">
              <a:spAutoFit/>
            </a:bodyPr>
            <a:lstStyle/>
            <a:p>
              <a:r>
                <a:rPr lang="es-ES" dirty="0" smtClean="0"/>
                <a:t>Fig. S8</a:t>
              </a:r>
              <a:endParaRPr lang="es-ES" dirty="0"/>
            </a:p>
          </p:txBody>
        </p:sp>
        <p:pic>
          <p:nvPicPr>
            <p:cNvPr id="5" name="Imagen 4"/>
            <p:cNvPicPr>
              <a:picLocks noChangeAspect="1"/>
            </p:cNvPicPr>
            <p:nvPr/>
          </p:nvPicPr>
          <p:blipFill>
            <a:blip r:embed="rId4"/>
            <a:stretch>
              <a:fillRect/>
            </a:stretch>
          </p:blipFill>
          <p:spPr>
            <a:xfrm>
              <a:off x="449380" y="479675"/>
              <a:ext cx="2549769" cy="1912327"/>
            </a:xfrm>
            <a:prstGeom prst="rect">
              <a:avLst/>
            </a:prstGeom>
          </p:spPr>
        </p:pic>
        <p:sp>
          <p:nvSpPr>
            <p:cNvPr id="6" name="CuadroTexto 5"/>
            <p:cNvSpPr txBox="1"/>
            <p:nvPr/>
          </p:nvSpPr>
          <p:spPr>
            <a:xfrm>
              <a:off x="1360953" y="2196622"/>
              <a:ext cx="1161947" cy="307777"/>
            </a:xfrm>
            <a:prstGeom prst="rect">
              <a:avLst/>
            </a:prstGeom>
            <a:noFill/>
          </p:spPr>
          <p:txBody>
            <a:bodyPr wrap="none" rtlCol="0">
              <a:spAutoFit/>
            </a:bodyPr>
            <a:lstStyle/>
            <a:p>
              <a:r>
                <a:rPr lang="es-ES" sz="1400" b="1" dirty="0" err="1" smtClean="0"/>
                <a:t>Temperature</a:t>
              </a:r>
              <a:endParaRPr lang="es-ES" sz="1400" b="1" dirty="0"/>
            </a:p>
          </p:txBody>
        </p:sp>
        <p:sp>
          <p:nvSpPr>
            <p:cNvPr id="7" name="TextBox 19"/>
            <p:cNvSpPr txBox="1"/>
            <p:nvPr/>
          </p:nvSpPr>
          <p:spPr>
            <a:xfrm rot="16200000">
              <a:off x="-428684" y="926273"/>
              <a:ext cx="1552657" cy="307777"/>
            </a:xfrm>
            <a:prstGeom prst="rect">
              <a:avLst/>
            </a:prstGeom>
            <a:noFill/>
          </p:spPr>
          <p:txBody>
            <a:bodyPr wrap="square" rtlCol="0">
              <a:spAutoFit/>
            </a:bodyPr>
            <a:lstStyle/>
            <a:p>
              <a:r>
                <a:rPr lang="en-US" sz="1400" b="1" i="1" dirty="0" err="1" smtClean="0"/>
                <a:t>g</a:t>
              </a:r>
              <a:r>
                <a:rPr lang="en-US" sz="1400" b="1" i="1" baseline="-25000" dirty="0" err="1" smtClean="0"/>
                <a:t>s</a:t>
              </a:r>
              <a:r>
                <a:rPr lang="en-US" sz="1400" b="1" dirty="0" smtClean="0"/>
                <a:t> (</a:t>
              </a:r>
              <a:r>
                <a:rPr lang="en-US" sz="1400" b="1" dirty="0" err="1" smtClean="0"/>
                <a:t>mmol</a:t>
              </a:r>
              <a:r>
                <a:rPr lang="en-US" sz="1400" b="1" dirty="0" smtClean="0"/>
                <a:t> m</a:t>
              </a:r>
              <a:r>
                <a:rPr lang="en-US" sz="1400" b="1" baseline="30000" dirty="0" smtClean="0"/>
                <a:t>-2</a:t>
              </a:r>
              <a:r>
                <a:rPr lang="en-US" sz="1400" b="1" dirty="0" smtClean="0"/>
                <a:t>s</a:t>
              </a:r>
              <a:r>
                <a:rPr lang="en-US" sz="1400" b="1" baseline="30000" dirty="0" smtClean="0"/>
                <a:t>-1</a:t>
              </a:r>
              <a:r>
                <a:rPr lang="en-US" sz="1400" b="1" dirty="0" smtClean="0"/>
                <a:t>)</a:t>
              </a:r>
              <a:endParaRPr lang="en-US" sz="1400" b="1" baseline="-25000" dirty="0"/>
            </a:p>
          </p:txBody>
        </p:sp>
        <p:sp>
          <p:nvSpPr>
            <p:cNvPr id="8" name="CuadroTexto 7"/>
            <p:cNvSpPr txBox="1"/>
            <p:nvPr/>
          </p:nvSpPr>
          <p:spPr>
            <a:xfrm>
              <a:off x="2874942" y="291974"/>
              <a:ext cx="312906" cy="276999"/>
            </a:xfrm>
            <a:prstGeom prst="rect">
              <a:avLst/>
            </a:prstGeom>
            <a:noFill/>
          </p:spPr>
          <p:txBody>
            <a:bodyPr wrap="none" rtlCol="0">
              <a:spAutoFit/>
            </a:bodyPr>
            <a:lstStyle/>
            <a:p>
              <a:r>
                <a:rPr lang="es-ES" sz="1200" b="1" dirty="0"/>
                <a:t>a)</a:t>
              </a:r>
            </a:p>
          </p:txBody>
        </p:sp>
        <p:sp>
          <p:nvSpPr>
            <p:cNvPr id="9" name="CuadroTexto 8"/>
            <p:cNvSpPr txBox="1"/>
            <p:nvPr/>
          </p:nvSpPr>
          <p:spPr>
            <a:xfrm>
              <a:off x="935893" y="360016"/>
              <a:ext cx="1370406" cy="261610"/>
            </a:xfrm>
            <a:prstGeom prst="rect">
              <a:avLst/>
            </a:prstGeom>
            <a:noFill/>
          </p:spPr>
          <p:txBody>
            <a:bodyPr wrap="none" rtlCol="0">
              <a:spAutoFit/>
            </a:bodyPr>
            <a:lstStyle/>
            <a:p>
              <a:r>
                <a:rPr lang="es-ES" sz="1100" i="1" dirty="0" smtClean="0"/>
                <a:t>R</a:t>
              </a:r>
              <a:r>
                <a:rPr lang="es-ES" sz="1100" i="1" baseline="30000" dirty="0" smtClean="0"/>
                <a:t>2</a:t>
              </a:r>
              <a:r>
                <a:rPr lang="es-ES" sz="1100" dirty="0" smtClean="0"/>
                <a:t> = 0.219; </a:t>
              </a:r>
              <a:r>
                <a:rPr lang="es-ES" sz="1100" i="1" dirty="0" smtClean="0"/>
                <a:t>P </a:t>
              </a:r>
              <a:r>
                <a:rPr lang="es-ES" sz="1100" dirty="0"/>
                <a:t>= 0.078</a:t>
              </a:r>
            </a:p>
          </p:txBody>
        </p:sp>
        <p:sp>
          <p:nvSpPr>
            <p:cNvPr id="10" name="CuadroTexto 9"/>
            <p:cNvSpPr txBox="1"/>
            <p:nvPr/>
          </p:nvSpPr>
          <p:spPr>
            <a:xfrm>
              <a:off x="1360438" y="4439645"/>
              <a:ext cx="1142924" cy="307777"/>
            </a:xfrm>
            <a:prstGeom prst="rect">
              <a:avLst/>
            </a:prstGeom>
            <a:noFill/>
          </p:spPr>
          <p:txBody>
            <a:bodyPr wrap="none" rtlCol="0">
              <a:spAutoFit/>
            </a:bodyPr>
            <a:lstStyle/>
            <a:p>
              <a:r>
                <a:rPr lang="es-ES" sz="1400" b="1" dirty="0" err="1" smtClean="0"/>
                <a:t>Precipitation</a:t>
              </a:r>
              <a:endParaRPr lang="es-ES" sz="1400" b="1" dirty="0"/>
            </a:p>
          </p:txBody>
        </p:sp>
        <p:sp>
          <p:nvSpPr>
            <p:cNvPr id="11" name="CuadroTexto 10"/>
            <p:cNvSpPr txBox="1"/>
            <p:nvPr/>
          </p:nvSpPr>
          <p:spPr>
            <a:xfrm>
              <a:off x="965730" y="2544511"/>
              <a:ext cx="1330800" cy="261610"/>
            </a:xfrm>
            <a:prstGeom prst="rect">
              <a:avLst/>
            </a:prstGeom>
            <a:noFill/>
          </p:spPr>
          <p:txBody>
            <a:bodyPr wrap="none" rtlCol="0">
              <a:spAutoFit/>
            </a:bodyPr>
            <a:lstStyle/>
            <a:p>
              <a:r>
                <a:rPr lang="es-ES" sz="1100" i="1" dirty="0" smtClean="0">
                  <a:solidFill>
                    <a:srgbClr val="000000"/>
                  </a:solidFill>
                </a:rPr>
                <a:t>R</a:t>
              </a:r>
              <a:r>
                <a:rPr lang="es-ES" sz="1100" i="1" baseline="30000" dirty="0" smtClean="0">
                  <a:solidFill>
                    <a:srgbClr val="000000"/>
                  </a:solidFill>
                </a:rPr>
                <a:t>2</a:t>
              </a:r>
              <a:r>
                <a:rPr lang="es-ES" sz="1100" dirty="0" smtClean="0">
                  <a:solidFill>
                    <a:srgbClr val="000000"/>
                  </a:solidFill>
                </a:rPr>
                <a:t> = 0.209; </a:t>
              </a:r>
              <a:r>
                <a:rPr lang="es-ES" sz="1100" i="1" dirty="0" smtClean="0">
                  <a:solidFill>
                    <a:srgbClr val="000000"/>
                  </a:solidFill>
                </a:rPr>
                <a:t>P </a:t>
              </a:r>
              <a:r>
                <a:rPr lang="es-ES" sz="1100" dirty="0">
                  <a:solidFill>
                    <a:srgbClr val="000000"/>
                  </a:solidFill>
                </a:rPr>
                <a:t> </a:t>
              </a:r>
              <a:r>
                <a:rPr lang="es-ES" sz="1100" dirty="0" smtClean="0">
                  <a:solidFill>
                    <a:srgbClr val="000000"/>
                  </a:solidFill>
                </a:rPr>
                <a:t>= 0.08 </a:t>
              </a:r>
              <a:endParaRPr lang="es-ES" sz="1100" dirty="0">
                <a:solidFill>
                  <a:srgbClr val="000000"/>
                </a:solidFill>
              </a:endParaRPr>
            </a:p>
          </p:txBody>
        </p:sp>
        <p:sp>
          <p:nvSpPr>
            <p:cNvPr id="12" name="CuadroTexto 11"/>
            <p:cNvSpPr txBox="1"/>
            <p:nvPr/>
          </p:nvSpPr>
          <p:spPr>
            <a:xfrm rot="16200000">
              <a:off x="-490050" y="3291700"/>
              <a:ext cx="1790382" cy="307777"/>
            </a:xfrm>
            <a:prstGeom prst="rect">
              <a:avLst/>
            </a:prstGeom>
            <a:noFill/>
          </p:spPr>
          <p:txBody>
            <a:bodyPr wrap="none" rtlCol="0">
              <a:spAutoFit/>
            </a:bodyPr>
            <a:lstStyle/>
            <a:p>
              <a:r>
                <a:rPr lang="es-ES" sz="1400" b="1" dirty="0" smtClean="0"/>
                <a:t> (</a:t>
              </a:r>
              <a:r>
                <a:rPr lang="es-ES" sz="1400" b="1" i="1" dirty="0" smtClean="0"/>
                <a:t>A</a:t>
              </a:r>
              <a:r>
                <a:rPr lang="es-ES" sz="1400" b="1" dirty="0" smtClean="0"/>
                <a:t>)</a:t>
              </a:r>
              <a:r>
                <a:rPr lang="es-ES" sz="1400" dirty="0" smtClean="0"/>
                <a:t>(</a:t>
              </a:r>
              <a:r>
                <a:rPr lang="en-US" sz="1400" b="1" dirty="0" err="1" smtClean="0"/>
                <a:t>μmol</a:t>
              </a:r>
              <a:r>
                <a:rPr lang="en-US" sz="1400" b="1" dirty="0" smtClean="0"/>
                <a:t> CO</a:t>
              </a:r>
              <a:r>
                <a:rPr lang="en-US" sz="1400" b="1" baseline="-25000" dirty="0" smtClean="0"/>
                <a:t>2 </a:t>
              </a:r>
              <a:r>
                <a:rPr lang="en-US" sz="1400" b="1" dirty="0" smtClean="0"/>
                <a:t> m</a:t>
              </a:r>
              <a:r>
                <a:rPr lang="en-US" sz="1400" b="1" baseline="30000" dirty="0" smtClean="0"/>
                <a:t>-2</a:t>
              </a:r>
              <a:r>
                <a:rPr lang="en-US" sz="1400" b="1" dirty="0" smtClean="0"/>
                <a:t>s</a:t>
              </a:r>
              <a:r>
                <a:rPr lang="en-US" sz="1400" b="1" baseline="30000" dirty="0" smtClean="0"/>
                <a:t>-1</a:t>
              </a:r>
              <a:r>
                <a:rPr lang="en-US" sz="1400" b="1" dirty="0" smtClean="0"/>
                <a:t>)</a:t>
              </a:r>
              <a:endParaRPr lang="es-ES" sz="1400" dirty="0"/>
            </a:p>
          </p:txBody>
        </p:sp>
        <p:sp>
          <p:nvSpPr>
            <p:cNvPr id="15" name="CuadroTexto 14"/>
            <p:cNvSpPr txBox="1"/>
            <p:nvPr/>
          </p:nvSpPr>
          <p:spPr>
            <a:xfrm>
              <a:off x="4158470" y="4488490"/>
              <a:ext cx="1161947" cy="307777"/>
            </a:xfrm>
            <a:prstGeom prst="rect">
              <a:avLst/>
            </a:prstGeom>
            <a:noFill/>
          </p:spPr>
          <p:txBody>
            <a:bodyPr wrap="none" rtlCol="0">
              <a:spAutoFit/>
            </a:bodyPr>
            <a:lstStyle/>
            <a:p>
              <a:r>
                <a:rPr lang="es-ES" sz="1400" b="1" dirty="0" err="1" smtClean="0"/>
                <a:t>Temperature</a:t>
              </a:r>
              <a:endParaRPr lang="es-ES" sz="1400" b="1" dirty="0"/>
            </a:p>
          </p:txBody>
        </p:sp>
        <p:pic>
          <p:nvPicPr>
            <p:cNvPr id="16" name="Imagen 15"/>
            <p:cNvPicPr>
              <a:picLocks noChangeAspect="1"/>
            </p:cNvPicPr>
            <p:nvPr/>
          </p:nvPicPr>
          <p:blipFill>
            <a:blip r:embed="rId5"/>
            <a:stretch>
              <a:fillRect/>
            </a:stretch>
          </p:blipFill>
          <p:spPr>
            <a:xfrm>
              <a:off x="3327432" y="2697071"/>
              <a:ext cx="2543939" cy="1943830"/>
            </a:xfrm>
            <a:prstGeom prst="rect">
              <a:avLst/>
            </a:prstGeom>
          </p:spPr>
        </p:pic>
        <p:sp>
          <p:nvSpPr>
            <p:cNvPr id="17" name="CuadroTexto 16"/>
            <p:cNvSpPr txBox="1"/>
            <p:nvPr/>
          </p:nvSpPr>
          <p:spPr>
            <a:xfrm>
              <a:off x="4074632" y="2570499"/>
              <a:ext cx="1333706" cy="261610"/>
            </a:xfrm>
            <a:prstGeom prst="rect">
              <a:avLst/>
            </a:prstGeom>
            <a:noFill/>
          </p:spPr>
          <p:txBody>
            <a:bodyPr wrap="none" rtlCol="0">
              <a:spAutoFit/>
            </a:bodyPr>
            <a:lstStyle/>
            <a:p>
              <a:r>
                <a:rPr lang="es-ES" sz="1100" i="1" dirty="0" smtClean="0"/>
                <a:t>R</a:t>
              </a:r>
              <a:r>
                <a:rPr lang="es-ES" sz="1100" i="1" baseline="30000" dirty="0" smtClean="0"/>
                <a:t>2</a:t>
              </a:r>
              <a:r>
                <a:rPr lang="es-ES" sz="1100" dirty="0" smtClean="0"/>
                <a:t> = 0.218; </a:t>
              </a:r>
              <a:r>
                <a:rPr lang="es-ES" sz="1100" i="1" dirty="0" smtClean="0"/>
                <a:t>P </a:t>
              </a:r>
              <a:r>
                <a:rPr lang="es-ES" sz="1100" dirty="0"/>
                <a:t> </a:t>
              </a:r>
              <a:r>
                <a:rPr lang="es-ES" sz="1100" dirty="0" smtClean="0"/>
                <a:t>= 0.07 </a:t>
              </a:r>
              <a:endParaRPr lang="es-ES" sz="1100" dirty="0"/>
            </a:p>
          </p:txBody>
        </p:sp>
        <p:pic>
          <p:nvPicPr>
            <p:cNvPr id="18" name="Imagen 17"/>
            <p:cNvPicPr>
              <a:picLocks noChangeAspect="1"/>
            </p:cNvPicPr>
            <p:nvPr/>
          </p:nvPicPr>
          <p:blipFill>
            <a:blip r:embed="rId6"/>
            <a:stretch>
              <a:fillRect/>
            </a:stretch>
          </p:blipFill>
          <p:spPr>
            <a:xfrm>
              <a:off x="3351503" y="408464"/>
              <a:ext cx="2558879" cy="1981355"/>
            </a:xfrm>
            <a:prstGeom prst="rect">
              <a:avLst/>
            </a:prstGeom>
          </p:spPr>
        </p:pic>
        <p:sp>
          <p:nvSpPr>
            <p:cNvPr id="19" name="CuadroTexto 18"/>
            <p:cNvSpPr txBox="1"/>
            <p:nvPr/>
          </p:nvSpPr>
          <p:spPr>
            <a:xfrm>
              <a:off x="4031989" y="347818"/>
              <a:ext cx="1330800" cy="261610"/>
            </a:xfrm>
            <a:prstGeom prst="rect">
              <a:avLst/>
            </a:prstGeom>
            <a:noFill/>
          </p:spPr>
          <p:txBody>
            <a:bodyPr wrap="none" rtlCol="0">
              <a:spAutoFit/>
            </a:bodyPr>
            <a:lstStyle/>
            <a:p>
              <a:r>
                <a:rPr lang="es-ES" sz="1100" i="1" dirty="0" smtClean="0"/>
                <a:t>R</a:t>
              </a:r>
              <a:r>
                <a:rPr lang="es-ES" sz="1100" i="1" baseline="30000" dirty="0" smtClean="0"/>
                <a:t>2</a:t>
              </a:r>
              <a:r>
                <a:rPr lang="es-ES" sz="1100" dirty="0" smtClean="0"/>
                <a:t> = 0.334; </a:t>
              </a:r>
              <a:r>
                <a:rPr lang="es-ES" sz="1100" i="1" dirty="0" smtClean="0"/>
                <a:t>P </a:t>
              </a:r>
              <a:r>
                <a:rPr lang="es-ES" sz="1100" dirty="0"/>
                <a:t> </a:t>
              </a:r>
              <a:r>
                <a:rPr lang="es-ES" sz="1100" dirty="0" smtClean="0"/>
                <a:t>= 0.06 </a:t>
              </a:r>
              <a:endParaRPr lang="es-ES" sz="1100" dirty="0"/>
            </a:p>
          </p:txBody>
        </p:sp>
        <p:sp>
          <p:nvSpPr>
            <p:cNvPr id="20" name="CuadroTexto 19"/>
            <p:cNvSpPr txBox="1"/>
            <p:nvPr/>
          </p:nvSpPr>
          <p:spPr>
            <a:xfrm>
              <a:off x="3876901" y="2210025"/>
              <a:ext cx="2118714" cy="307777"/>
            </a:xfrm>
            <a:prstGeom prst="rect">
              <a:avLst/>
            </a:prstGeom>
            <a:noFill/>
          </p:spPr>
          <p:txBody>
            <a:bodyPr wrap="none" rtlCol="0">
              <a:spAutoFit/>
            </a:bodyPr>
            <a:lstStyle/>
            <a:p>
              <a:r>
                <a:rPr lang="es-ES" sz="1400" b="1" dirty="0" err="1" smtClean="0"/>
                <a:t>Soil moisture deficit (mm) </a:t>
              </a:r>
              <a:endParaRPr lang="es-ES" sz="1400" b="1" dirty="0"/>
            </a:p>
          </p:txBody>
        </p:sp>
        <p:sp>
          <p:nvSpPr>
            <p:cNvPr id="21" name="CuadroTexto 20"/>
            <p:cNvSpPr txBox="1"/>
            <p:nvPr/>
          </p:nvSpPr>
          <p:spPr>
            <a:xfrm rot="16200000">
              <a:off x="2427008" y="1003970"/>
              <a:ext cx="1790382" cy="307777"/>
            </a:xfrm>
            <a:prstGeom prst="rect">
              <a:avLst/>
            </a:prstGeom>
            <a:noFill/>
          </p:spPr>
          <p:txBody>
            <a:bodyPr wrap="none" rtlCol="0">
              <a:spAutoFit/>
            </a:bodyPr>
            <a:lstStyle/>
            <a:p>
              <a:r>
                <a:rPr lang="es-ES" sz="1400" b="1" dirty="0" smtClean="0"/>
                <a:t> (</a:t>
              </a:r>
              <a:r>
                <a:rPr lang="es-ES" sz="1400" b="1" i="1" dirty="0" smtClean="0"/>
                <a:t>A</a:t>
              </a:r>
              <a:r>
                <a:rPr lang="es-ES" sz="1400" b="1" dirty="0" smtClean="0"/>
                <a:t>)</a:t>
              </a:r>
              <a:r>
                <a:rPr lang="es-ES" sz="1400" dirty="0" smtClean="0"/>
                <a:t>(</a:t>
              </a:r>
              <a:r>
                <a:rPr lang="en-US" sz="1400" b="1" dirty="0" err="1" smtClean="0"/>
                <a:t>μmol</a:t>
              </a:r>
              <a:r>
                <a:rPr lang="en-US" sz="1400" b="1" dirty="0" smtClean="0"/>
                <a:t> CO</a:t>
              </a:r>
              <a:r>
                <a:rPr lang="en-US" sz="1400" b="1" baseline="-25000" dirty="0" smtClean="0"/>
                <a:t>2 </a:t>
              </a:r>
              <a:r>
                <a:rPr lang="en-US" sz="1400" b="1" dirty="0" smtClean="0"/>
                <a:t> m</a:t>
              </a:r>
              <a:r>
                <a:rPr lang="en-US" sz="1400" b="1" baseline="30000" dirty="0" smtClean="0"/>
                <a:t>-2</a:t>
              </a:r>
              <a:r>
                <a:rPr lang="en-US" sz="1400" b="1" dirty="0" smtClean="0"/>
                <a:t>s</a:t>
              </a:r>
              <a:r>
                <a:rPr lang="en-US" sz="1400" b="1" baseline="30000" dirty="0" smtClean="0"/>
                <a:t>-1</a:t>
              </a:r>
              <a:r>
                <a:rPr lang="en-US" sz="1400" b="1" dirty="0" smtClean="0"/>
                <a:t>)</a:t>
              </a:r>
              <a:endParaRPr lang="es-ES" sz="1400" dirty="0"/>
            </a:p>
          </p:txBody>
        </p:sp>
        <p:sp>
          <p:nvSpPr>
            <p:cNvPr id="22" name="CuadroTexto 21"/>
            <p:cNvSpPr txBox="1"/>
            <p:nvPr/>
          </p:nvSpPr>
          <p:spPr>
            <a:xfrm rot="16200000">
              <a:off x="2427009" y="3291701"/>
              <a:ext cx="1790382" cy="307777"/>
            </a:xfrm>
            <a:prstGeom prst="rect">
              <a:avLst/>
            </a:prstGeom>
            <a:noFill/>
          </p:spPr>
          <p:txBody>
            <a:bodyPr wrap="none" rtlCol="0">
              <a:spAutoFit/>
            </a:bodyPr>
            <a:lstStyle/>
            <a:p>
              <a:r>
                <a:rPr lang="es-ES" sz="1400" b="1" dirty="0" smtClean="0"/>
                <a:t> (</a:t>
              </a:r>
              <a:r>
                <a:rPr lang="es-ES" sz="1400" b="1" i="1" dirty="0" smtClean="0"/>
                <a:t>A</a:t>
              </a:r>
              <a:r>
                <a:rPr lang="es-ES" sz="1400" b="1" dirty="0" smtClean="0"/>
                <a:t>)</a:t>
              </a:r>
              <a:r>
                <a:rPr lang="es-ES" sz="1400" dirty="0" smtClean="0"/>
                <a:t>(</a:t>
              </a:r>
              <a:r>
                <a:rPr lang="en-US" sz="1400" b="1" dirty="0" err="1" smtClean="0"/>
                <a:t>μmol</a:t>
              </a:r>
              <a:r>
                <a:rPr lang="en-US" sz="1400" b="1" dirty="0" smtClean="0"/>
                <a:t> CO</a:t>
              </a:r>
              <a:r>
                <a:rPr lang="en-US" sz="1400" b="1" baseline="-25000" dirty="0" smtClean="0"/>
                <a:t>2 </a:t>
              </a:r>
              <a:r>
                <a:rPr lang="en-US" sz="1400" b="1" dirty="0" smtClean="0"/>
                <a:t> m</a:t>
              </a:r>
              <a:r>
                <a:rPr lang="en-US" sz="1400" b="1" baseline="30000" dirty="0" smtClean="0"/>
                <a:t>-2</a:t>
              </a:r>
              <a:r>
                <a:rPr lang="en-US" sz="1400" b="1" dirty="0" smtClean="0"/>
                <a:t>s</a:t>
              </a:r>
              <a:r>
                <a:rPr lang="en-US" sz="1400" b="1" baseline="30000" dirty="0" smtClean="0"/>
                <a:t>-1</a:t>
              </a:r>
              <a:r>
                <a:rPr lang="en-US" sz="1400" b="1" dirty="0" smtClean="0"/>
                <a:t>)</a:t>
              </a:r>
              <a:endParaRPr lang="es-ES" sz="1400" dirty="0"/>
            </a:p>
          </p:txBody>
        </p:sp>
        <p:pic>
          <p:nvPicPr>
            <p:cNvPr id="23" name="Imagen 22"/>
            <p:cNvPicPr>
              <a:picLocks noChangeAspect="1"/>
            </p:cNvPicPr>
            <p:nvPr/>
          </p:nvPicPr>
          <p:blipFill>
            <a:blip r:embed="rId7"/>
            <a:stretch>
              <a:fillRect/>
            </a:stretch>
          </p:blipFill>
          <p:spPr>
            <a:xfrm>
              <a:off x="476873" y="4784885"/>
              <a:ext cx="2532047" cy="1919764"/>
            </a:xfrm>
            <a:prstGeom prst="rect">
              <a:avLst/>
            </a:prstGeom>
          </p:spPr>
        </p:pic>
        <p:sp>
          <p:nvSpPr>
            <p:cNvPr id="24" name="CuadroTexto 23"/>
            <p:cNvSpPr txBox="1"/>
            <p:nvPr/>
          </p:nvSpPr>
          <p:spPr>
            <a:xfrm>
              <a:off x="1360157" y="6481920"/>
              <a:ext cx="1142924" cy="307777"/>
            </a:xfrm>
            <a:prstGeom prst="rect">
              <a:avLst/>
            </a:prstGeom>
            <a:noFill/>
          </p:spPr>
          <p:txBody>
            <a:bodyPr wrap="none" rtlCol="0">
              <a:spAutoFit/>
            </a:bodyPr>
            <a:lstStyle/>
            <a:p>
              <a:r>
                <a:rPr lang="es-ES" sz="1400" b="1" dirty="0" err="1" smtClean="0"/>
                <a:t>Precipitation</a:t>
              </a:r>
              <a:endParaRPr lang="es-ES" sz="1400" b="1" dirty="0"/>
            </a:p>
          </p:txBody>
        </p:sp>
        <p:sp>
          <p:nvSpPr>
            <p:cNvPr id="25" name="TextBox 4"/>
            <p:cNvSpPr txBox="1"/>
            <p:nvPr/>
          </p:nvSpPr>
          <p:spPr>
            <a:xfrm rot="16200000">
              <a:off x="-811670" y="5372830"/>
              <a:ext cx="2414474" cy="307777"/>
            </a:xfrm>
            <a:prstGeom prst="rect">
              <a:avLst/>
            </a:prstGeom>
            <a:noFill/>
          </p:spPr>
          <p:txBody>
            <a:bodyPr wrap="square" rtlCol="0">
              <a:spAutoFit/>
            </a:bodyPr>
            <a:lstStyle/>
            <a:p>
              <a:pPr algn="ctr"/>
              <a:r>
                <a:rPr lang="en-US" sz="1400" b="1" dirty="0" smtClean="0"/>
                <a:t>Flowering time</a:t>
              </a:r>
              <a:endParaRPr lang="en-US" sz="1400" b="1" dirty="0"/>
            </a:p>
          </p:txBody>
        </p:sp>
        <p:sp>
          <p:nvSpPr>
            <p:cNvPr id="26" name="CuadroTexto 25"/>
            <p:cNvSpPr txBox="1"/>
            <p:nvPr/>
          </p:nvSpPr>
          <p:spPr>
            <a:xfrm>
              <a:off x="946999" y="4844427"/>
              <a:ext cx="1259304" cy="261610"/>
            </a:xfrm>
            <a:prstGeom prst="rect">
              <a:avLst/>
            </a:prstGeom>
            <a:noFill/>
          </p:spPr>
          <p:txBody>
            <a:bodyPr wrap="none" rtlCol="0">
              <a:spAutoFit/>
            </a:bodyPr>
            <a:lstStyle/>
            <a:p>
              <a:r>
                <a:rPr lang="es-ES" sz="1100" i="1" dirty="0" smtClean="0"/>
                <a:t>R</a:t>
              </a:r>
              <a:r>
                <a:rPr lang="es-ES" sz="1100" i="1" baseline="30000" dirty="0" smtClean="0"/>
                <a:t>2</a:t>
              </a:r>
              <a:r>
                <a:rPr lang="es-ES" sz="1100" dirty="0" smtClean="0"/>
                <a:t> = 0.22; </a:t>
              </a:r>
              <a:r>
                <a:rPr lang="es-ES" sz="1100" i="1" dirty="0" smtClean="0"/>
                <a:t>P </a:t>
              </a:r>
              <a:r>
                <a:rPr lang="es-ES" sz="1100" dirty="0"/>
                <a:t> </a:t>
              </a:r>
              <a:r>
                <a:rPr lang="es-ES" sz="1100" dirty="0" smtClean="0"/>
                <a:t>= 0.09 </a:t>
              </a:r>
              <a:endParaRPr lang="es-ES" sz="1100" dirty="0"/>
            </a:p>
          </p:txBody>
        </p:sp>
        <p:sp>
          <p:nvSpPr>
            <p:cNvPr id="27" name="CuadroTexto 26"/>
            <p:cNvSpPr txBox="1"/>
            <p:nvPr/>
          </p:nvSpPr>
          <p:spPr>
            <a:xfrm>
              <a:off x="5920146" y="301743"/>
              <a:ext cx="315185" cy="276999"/>
            </a:xfrm>
            <a:prstGeom prst="rect">
              <a:avLst/>
            </a:prstGeom>
            <a:noFill/>
          </p:spPr>
          <p:txBody>
            <a:bodyPr wrap="none" rtlCol="0">
              <a:spAutoFit/>
            </a:bodyPr>
            <a:lstStyle/>
            <a:p>
              <a:r>
                <a:rPr lang="es-ES" sz="1200" b="1" dirty="0"/>
                <a:t>b)</a:t>
              </a:r>
            </a:p>
          </p:txBody>
        </p:sp>
        <p:sp>
          <p:nvSpPr>
            <p:cNvPr id="28" name="CuadroTexto 27"/>
            <p:cNvSpPr txBox="1"/>
            <p:nvPr/>
          </p:nvSpPr>
          <p:spPr>
            <a:xfrm>
              <a:off x="2877751" y="2558571"/>
              <a:ext cx="300082" cy="276999"/>
            </a:xfrm>
            <a:prstGeom prst="rect">
              <a:avLst/>
            </a:prstGeom>
            <a:noFill/>
          </p:spPr>
          <p:txBody>
            <a:bodyPr wrap="none" rtlCol="0">
              <a:spAutoFit/>
            </a:bodyPr>
            <a:lstStyle/>
            <a:p>
              <a:r>
                <a:rPr lang="es-ES" sz="1200" b="1" dirty="0"/>
                <a:t>c)</a:t>
              </a:r>
            </a:p>
          </p:txBody>
        </p:sp>
        <p:sp>
          <p:nvSpPr>
            <p:cNvPr id="29" name="CuadroTexto 28"/>
            <p:cNvSpPr txBox="1"/>
            <p:nvPr/>
          </p:nvSpPr>
          <p:spPr>
            <a:xfrm>
              <a:off x="5948524" y="2545695"/>
              <a:ext cx="315185" cy="276999"/>
            </a:xfrm>
            <a:prstGeom prst="rect">
              <a:avLst/>
            </a:prstGeom>
            <a:noFill/>
          </p:spPr>
          <p:txBody>
            <a:bodyPr wrap="none" rtlCol="0">
              <a:spAutoFit/>
            </a:bodyPr>
            <a:lstStyle/>
            <a:p>
              <a:r>
                <a:rPr lang="es-ES" sz="1200" b="1" dirty="0"/>
                <a:t>d)</a:t>
              </a:r>
            </a:p>
          </p:txBody>
        </p:sp>
        <p:sp>
          <p:nvSpPr>
            <p:cNvPr id="30" name="CuadroTexto 29"/>
            <p:cNvSpPr txBox="1"/>
            <p:nvPr/>
          </p:nvSpPr>
          <p:spPr>
            <a:xfrm>
              <a:off x="2874549" y="4791383"/>
              <a:ext cx="312906" cy="276999"/>
            </a:xfrm>
            <a:prstGeom prst="rect">
              <a:avLst/>
            </a:prstGeom>
            <a:noFill/>
          </p:spPr>
          <p:txBody>
            <a:bodyPr wrap="none" rtlCol="0">
              <a:spAutoFit/>
            </a:bodyPr>
            <a:lstStyle/>
            <a:p>
              <a:r>
                <a:rPr lang="es-ES" sz="1200" b="1" dirty="0"/>
                <a:t>e)</a:t>
              </a:r>
            </a:p>
          </p:txBody>
        </p:sp>
      </p:grpSp>
    </p:spTree>
    <p:extLst>
      <p:ext uri="{BB962C8B-B14F-4D97-AF65-F5344CB8AC3E}">
        <p14:creationId xmlns:p14="http://schemas.microsoft.com/office/powerpoint/2010/main" val="284408133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36939" y="123694"/>
            <a:ext cx="785867" cy="369332"/>
          </a:xfrm>
          <a:prstGeom prst="rect">
            <a:avLst/>
          </a:prstGeom>
          <a:noFill/>
        </p:spPr>
        <p:txBody>
          <a:bodyPr wrap="none" rtlCol="0">
            <a:spAutoFit/>
          </a:bodyPr>
          <a:lstStyle/>
          <a:p>
            <a:r>
              <a:rPr lang="es-ES" dirty="0" smtClean="0"/>
              <a:t>Fig. S9</a:t>
            </a:r>
            <a:endParaRPr lang="es-ES" dirty="0"/>
          </a:p>
        </p:txBody>
      </p:sp>
      <p:grpSp>
        <p:nvGrpSpPr>
          <p:cNvPr id="5" name="Agrupar 4"/>
          <p:cNvGrpSpPr/>
          <p:nvPr/>
        </p:nvGrpSpPr>
        <p:grpSpPr>
          <a:xfrm>
            <a:off x="107272" y="641333"/>
            <a:ext cx="8907344" cy="2790509"/>
            <a:chOff x="107272" y="641333"/>
            <a:chExt cx="8907344" cy="2790509"/>
          </a:xfrm>
        </p:grpSpPr>
        <p:sp>
          <p:nvSpPr>
            <p:cNvPr id="7" name="CuadroTexto 6"/>
            <p:cNvSpPr txBox="1"/>
            <p:nvPr/>
          </p:nvSpPr>
          <p:spPr>
            <a:xfrm rot="16200000">
              <a:off x="-589409" y="1625804"/>
              <a:ext cx="1701139" cy="307777"/>
            </a:xfrm>
            <a:prstGeom prst="rect">
              <a:avLst/>
            </a:prstGeom>
            <a:noFill/>
          </p:spPr>
          <p:txBody>
            <a:bodyPr wrap="none" rtlCol="0">
              <a:spAutoFit/>
            </a:bodyPr>
            <a:lstStyle/>
            <a:p>
              <a:r>
                <a:rPr lang="es-ES" sz="1400" b="1" dirty="0" smtClean="0"/>
                <a:t>(</a:t>
              </a:r>
              <a:r>
                <a:rPr lang="es-ES" sz="1400" b="1" i="1" dirty="0" smtClean="0"/>
                <a:t>A</a:t>
              </a:r>
              <a:r>
                <a:rPr lang="es-ES" sz="1400" b="1" dirty="0" smtClean="0"/>
                <a:t>)</a:t>
              </a:r>
              <a:r>
                <a:rPr lang="es-ES" sz="1400" dirty="0" smtClean="0"/>
                <a:t>(</a:t>
              </a:r>
              <a:r>
                <a:rPr lang="en-US" sz="1400" b="1" dirty="0" err="1" smtClean="0"/>
                <a:t>μmol</a:t>
              </a:r>
              <a:r>
                <a:rPr lang="en-US" sz="1400" b="1" dirty="0" smtClean="0"/>
                <a:t> CO</a:t>
              </a:r>
              <a:r>
                <a:rPr lang="en-US" sz="1400" b="1" baseline="-25000" dirty="0" smtClean="0"/>
                <a:t>2 </a:t>
              </a:r>
              <a:r>
                <a:rPr lang="en-US" sz="1400" b="1" dirty="0"/>
                <a:t>m</a:t>
              </a:r>
              <a:r>
                <a:rPr lang="en-US" sz="1400" b="1" baseline="30000" dirty="0"/>
                <a:t>-2</a:t>
              </a:r>
              <a:r>
                <a:rPr lang="en-US" sz="1400" b="1" dirty="0" smtClean="0"/>
                <a:t> s</a:t>
              </a:r>
              <a:r>
                <a:rPr lang="en-US" sz="1400" b="1" baseline="30000" dirty="0" smtClean="0"/>
                <a:t>-1</a:t>
              </a:r>
              <a:r>
                <a:rPr lang="en-US" sz="1400" b="1" dirty="0" smtClean="0"/>
                <a:t>)</a:t>
              </a:r>
              <a:endParaRPr lang="es-ES" sz="1400" dirty="0"/>
            </a:p>
          </p:txBody>
        </p:sp>
        <p:sp>
          <p:nvSpPr>
            <p:cNvPr id="8" name="TextBox 19"/>
            <p:cNvSpPr txBox="1"/>
            <p:nvPr/>
          </p:nvSpPr>
          <p:spPr>
            <a:xfrm>
              <a:off x="1038603" y="2683766"/>
              <a:ext cx="1504044" cy="307777"/>
            </a:xfrm>
            <a:prstGeom prst="rect">
              <a:avLst/>
            </a:prstGeom>
            <a:noFill/>
          </p:spPr>
          <p:txBody>
            <a:bodyPr wrap="square" rtlCol="0">
              <a:spAutoFit/>
            </a:bodyPr>
            <a:lstStyle/>
            <a:p>
              <a:r>
                <a:rPr lang="en-US" sz="1400" b="1" i="1" dirty="0" err="1" smtClean="0"/>
                <a:t>g</a:t>
              </a:r>
              <a:r>
                <a:rPr lang="en-US" sz="1400" b="1" i="1" baseline="-25000" dirty="0" err="1" smtClean="0"/>
                <a:t>s</a:t>
              </a:r>
              <a:r>
                <a:rPr lang="en-US" sz="1400" b="1" dirty="0" smtClean="0"/>
                <a:t> (</a:t>
              </a:r>
              <a:r>
                <a:rPr lang="en-US" sz="1400" b="1" dirty="0" err="1" smtClean="0"/>
                <a:t>mmol</a:t>
              </a:r>
              <a:r>
                <a:rPr lang="en-US" sz="1400" b="1" dirty="0" smtClean="0"/>
                <a:t> </a:t>
              </a:r>
              <a:r>
                <a:rPr lang="en-US" sz="1400" b="1" dirty="0"/>
                <a:t>m</a:t>
              </a:r>
              <a:r>
                <a:rPr lang="en-US" sz="1400" b="1" baseline="30000" dirty="0"/>
                <a:t>-2</a:t>
              </a:r>
              <a:r>
                <a:rPr lang="en-US" sz="1400" b="1" dirty="0" smtClean="0"/>
                <a:t>s</a:t>
              </a:r>
              <a:r>
                <a:rPr lang="en-US" sz="1400" b="1" baseline="30000" dirty="0" smtClean="0"/>
                <a:t>-1</a:t>
              </a:r>
              <a:r>
                <a:rPr lang="en-US" sz="1400" b="1" dirty="0" smtClean="0"/>
                <a:t>)</a:t>
              </a:r>
              <a:endParaRPr lang="en-US" sz="1400" b="1" baseline="-25000" dirty="0"/>
            </a:p>
          </p:txBody>
        </p:sp>
        <p:pic>
          <p:nvPicPr>
            <p:cNvPr id="9" name="Imagen 8"/>
            <p:cNvPicPr>
              <a:picLocks noChangeAspect="1"/>
            </p:cNvPicPr>
            <p:nvPr/>
          </p:nvPicPr>
          <p:blipFill>
            <a:blip r:embed="rId3"/>
            <a:stretch>
              <a:fillRect/>
            </a:stretch>
          </p:blipFill>
          <p:spPr>
            <a:xfrm>
              <a:off x="176786" y="958755"/>
              <a:ext cx="2678580" cy="1966051"/>
            </a:xfrm>
            <a:prstGeom prst="rect">
              <a:avLst/>
            </a:prstGeom>
          </p:spPr>
        </p:pic>
        <p:sp>
          <p:nvSpPr>
            <p:cNvPr id="10" name="CuadroTexto 9"/>
            <p:cNvSpPr txBox="1"/>
            <p:nvPr/>
          </p:nvSpPr>
          <p:spPr>
            <a:xfrm>
              <a:off x="664396" y="641333"/>
              <a:ext cx="1441902" cy="430887"/>
            </a:xfrm>
            <a:prstGeom prst="rect">
              <a:avLst/>
            </a:prstGeom>
            <a:noFill/>
          </p:spPr>
          <p:txBody>
            <a:bodyPr wrap="none" rtlCol="0">
              <a:spAutoFit/>
            </a:bodyPr>
            <a:lstStyle/>
            <a:p>
              <a:r>
                <a:rPr lang="es-ES" sz="1100" i="1" dirty="0" smtClean="0">
                  <a:solidFill>
                    <a:srgbClr val="008000"/>
                  </a:solidFill>
                </a:rPr>
                <a:t>R</a:t>
              </a:r>
              <a:r>
                <a:rPr lang="es-ES" sz="1100" i="1" baseline="30000" dirty="0" smtClean="0">
                  <a:solidFill>
                    <a:srgbClr val="008000"/>
                  </a:solidFill>
                </a:rPr>
                <a:t>2</a:t>
              </a:r>
              <a:r>
                <a:rPr lang="es-ES" sz="1100" dirty="0" smtClean="0">
                  <a:solidFill>
                    <a:srgbClr val="008000"/>
                  </a:solidFill>
                </a:rPr>
                <a:t> = 0.808; </a:t>
              </a:r>
              <a:r>
                <a:rPr lang="es-ES" sz="1100" i="1" dirty="0" smtClean="0">
                  <a:solidFill>
                    <a:srgbClr val="008000"/>
                  </a:solidFill>
                </a:rPr>
                <a:t>P </a:t>
              </a:r>
              <a:r>
                <a:rPr lang="es-ES" sz="1100" dirty="0">
                  <a:solidFill>
                    <a:srgbClr val="008000"/>
                  </a:solidFill>
                </a:rPr>
                <a:t> </a:t>
              </a:r>
              <a:r>
                <a:rPr lang="es-ES" sz="1100" dirty="0" smtClean="0">
                  <a:solidFill>
                    <a:srgbClr val="008000"/>
                  </a:solidFill>
                </a:rPr>
                <a:t>&lt;0.0001</a:t>
              </a:r>
            </a:p>
            <a:p>
              <a:r>
                <a:rPr lang="es-ES" sz="1100" i="1" dirty="0" smtClean="0">
                  <a:solidFill>
                    <a:srgbClr val="800000"/>
                  </a:solidFill>
                </a:rPr>
                <a:t>R</a:t>
              </a:r>
              <a:r>
                <a:rPr lang="es-ES" sz="1100" i="1" baseline="30000" dirty="0" smtClean="0">
                  <a:solidFill>
                    <a:srgbClr val="800000"/>
                  </a:solidFill>
                </a:rPr>
                <a:t>2</a:t>
              </a:r>
              <a:r>
                <a:rPr lang="es-ES" sz="1100" dirty="0" smtClean="0">
                  <a:solidFill>
                    <a:srgbClr val="800000"/>
                  </a:solidFill>
                </a:rPr>
                <a:t> = 0.706; </a:t>
              </a:r>
              <a:r>
                <a:rPr lang="es-ES" sz="1100" i="1" dirty="0" smtClean="0">
                  <a:solidFill>
                    <a:srgbClr val="800000"/>
                  </a:solidFill>
                </a:rPr>
                <a:t>P</a:t>
              </a:r>
              <a:r>
                <a:rPr lang="es-ES" sz="1100" dirty="0" smtClean="0">
                  <a:solidFill>
                    <a:srgbClr val="800000"/>
                  </a:solidFill>
                </a:rPr>
                <a:t> </a:t>
              </a:r>
              <a:r>
                <a:rPr lang="es-ES" sz="1100" dirty="0">
                  <a:solidFill>
                    <a:srgbClr val="800000"/>
                  </a:solidFill>
                </a:rPr>
                <a:t>&lt;</a:t>
              </a:r>
              <a:r>
                <a:rPr lang="es-ES" sz="1100" dirty="0" smtClean="0">
                  <a:solidFill>
                    <a:srgbClr val="800000"/>
                  </a:solidFill>
                </a:rPr>
                <a:t> 0.0001</a:t>
              </a:r>
              <a:endParaRPr lang="es-ES" sz="1100" dirty="0">
                <a:solidFill>
                  <a:srgbClr val="800000"/>
                </a:solidFill>
              </a:endParaRPr>
            </a:p>
          </p:txBody>
        </p:sp>
        <p:pic>
          <p:nvPicPr>
            <p:cNvPr id="11" name="Imagen 10"/>
            <p:cNvPicPr>
              <a:picLocks noChangeAspect="1"/>
            </p:cNvPicPr>
            <p:nvPr/>
          </p:nvPicPr>
          <p:blipFill>
            <a:blip r:embed="rId4"/>
            <a:stretch>
              <a:fillRect/>
            </a:stretch>
          </p:blipFill>
          <p:spPr>
            <a:xfrm>
              <a:off x="2923936" y="800286"/>
              <a:ext cx="2878993" cy="2177329"/>
            </a:xfrm>
            <a:prstGeom prst="rect">
              <a:avLst/>
            </a:prstGeom>
          </p:spPr>
        </p:pic>
        <p:sp>
          <p:nvSpPr>
            <p:cNvPr id="12" name="CuadroTexto 11"/>
            <p:cNvSpPr txBox="1"/>
            <p:nvPr/>
          </p:nvSpPr>
          <p:spPr>
            <a:xfrm>
              <a:off x="4138334" y="641333"/>
              <a:ext cx="1441902" cy="430887"/>
            </a:xfrm>
            <a:prstGeom prst="rect">
              <a:avLst/>
            </a:prstGeom>
            <a:noFill/>
          </p:spPr>
          <p:txBody>
            <a:bodyPr wrap="none" rtlCol="0">
              <a:spAutoFit/>
            </a:bodyPr>
            <a:lstStyle/>
            <a:p>
              <a:r>
                <a:rPr lang="es-ES" sz="1100" i="1" dirty="0" smtClean="0">
                  <a:solidFill>
                    <a:srgbClr val="008000"/>
                  </a:solidFill>
                </a:rPr>
                <a:t>R</a:t>
              </a:r>
              <a:r>
                <a:rPr lang="es-ES" sz="1100" i="1" baseline="30000" dirty="0" smtClean="0">
                  <a:solidFill>
                    <a:srgbClr val="008000"/>
                  </a:solidFill>
                </a:rPr>
                <a:t>2</a:t>
              </a:r>
              <a:r>
                <a:rPr lang="es-ES" sz="1100" dirty="0" smtClean="0">
                  <a:solidFill>
                    <a:srgbClr val="008000"/>
                  </a:solidFill>
                </a:rPr>
                <a:t> = 0.329; </a:t>
              </a:r>
              <a:r>
                <a:rPr lang="es-ES" sz="1100" i="1" dirty="0" smtClean="0">
                  <a:solidFill>
                    <a:srgbClr val="008000"/>
                  </a:solidFill>
                </a:rPr>
                <a:t>P </a:t>
              </a:r>
              <a:r>
                <a:rPr lang="es-ES" sz="1100" dirty="0" smtClean="0">
                  <a:solidFill>
                    <a:srgbClr val="008000"/>
                  </a:solidFill>
                </a:rPr>
                <a:t>= 0.006</a:t>
              </a:r>
            </a:p>
            <a:p>
              <a:r>
                <a:rPr lang="es-ES" sz="1100" i="1" dirty="0" smtClean="0">
                  <a:solidFill>
                    <a:srgbClr val="800000"/>
                  </a:solidFill>
                </a:rPr>
                <a:t>R</a:t>
              </a:r>
              <a:r>
                <a:rPr lang="es-ES" sz="1100" i="1" baseline="30000" dirty="0" smtClean="0">
                  <a:solidFill>
                    <a:srgbClr val="800000"/>
                  </a:solidFill>
                </a:rPr>
                <a:t>2</a:t>
              </a:r>
              <a:r>
                <a:rPr lang="es-ES" sz="1100" dirty="0" smtClean="0">
                  <a:solidFill>
                    <a:srgbClr val="800000"/>
                  </a:solidFill>
                </a:rPr>
                <a:t> = 0.308; </a:t>
              </a:r>
              <a:r>
                <a:rPr lang="es-ES" sz="1100" i="1" dirty="0" smtClean="0">
                  <a:solidFill>
                    <a:srgbClr val="800000"/>
                  </a:solidFill>
                </a:rPr>
                <a:t>P</a:t>
              </a:r>
              <a:r>
                <a:rPr lang="es-ES" sz="1100" dirty="0" smtClean="0">
                  <a:solidFill>
                    <a:srgbClr val="800000"/>
                  </a:solidFill>
                </a:rPr>
                <a:t> &lt; 0.0001</a:t>
              </a:r>
              <a:endParaRPr lang="es-ES" sz="1100" dirty="0">
                <a:solidFill>
                  <a:srgbClr val="800000"/>
                </a:solidFill>
              </a:endParaRPr>
            </a:p>
          </p:txBody>
        </p:sp>
        <p:sp>
          <p:nvSpPr>
            <p:cNvPr id="13" name="CuadroTexto 12"/>
            <p:cNvSpPr txBox="1"/>
            <p:nvPr/>
          </p:nvSpPr>
          <p:spPr>
            <a:xfrm rot="16200000">
              <a:off x="2158685" y="1641217"/>
              <a:ext cx="1701139" cy="307777"/>
            </a:xfrm>
            <a:prstGeom prst="rect">
              <a:avLst/>
            </a:prstGeom>
            <a:noFill/>
          </p:spPr>
          <p:txBody>
            <a:bodyPr wrap="none" rtlCol="0">
              <a:spAutoFit/>
            </a:bodyPr>
            <a:lstStyle/>
            <a:p>
              <a:r>
                <a:rPr lang="es-ES" sz="1400" b="1" dirty="0" smtClean="0"/>
                <a:t>(</a:t>
              </a:r>
              <a:r>
                <a:rPr lang="es-ES" sz="1400" b="1" i="1" dirty="0" smtClean="0"/>
                <a:t>A</a:t>
              </a:r>
              <a:r>
                <a:rPr lang="es-ES" sz="1400" b="1" dirty="0" smtClean="0"/>
                <a:t>)</a:t>
              </a:r>
              <a:r>
                <a:rPr lang="es-ES" sz="1400" dirty="0" smtClean="0"/>
                <a:t>(</a:t>
              </a:r>
              <a:r>
                <a:rPr lang="en-US" sz="1400" b="1" dirty="0" err="1" smtClean="0"/>
                <a:t>μmol</a:t>
              </a:r>
              <a:r>
                <a:rPr lang="en-US" sz="1400" b="1" dirty="0" smtClean="0"/>
                <a:t> CO</a:t>
              </a:r>
              <a:r>
                <a:rPr lang="en-US" sz="1400" b="1" baseline="-25000" dirty="0" smtClean="0"/>
                <a:t>2 </a:t>
              </a:r>
              <a:r>
                <a:rPr lang="en-US" sz="1400" b="1" dirty="0"/>
                <a:t>m</a:t>
              </a:r>
              <a:r>
                <a:rPr lang="en-US" sz="1400" b="1" baseline="30000" dirty="0"/>
                <a:t>-2</a:t>
              </a:r>
              <a:r>
                <a:rPr lang="en-US" sz="1400" b="1" dirty="0" smtClean="0"/>
                <a:t> s</a:t>
              </a:r>
              <a:r>
                <a:rPr lang="en-US" sz="1400" b="1" baseline="30000" dirty="0" smtClean="0"/>
                <a:t>-1</a:t>
              </a:r>
              <a:r>
                <a:rPr lang="en-US" sz="1400" b="1" dirty="0" smtClean="0"/>
                <a:t>)</a:t>
              </a:r>
              <a:endParaRPr lang="es-ES" sz="1400" dirty="0"/>
            </a:p>
          </p:txBody>
        </p:sp>
        <p:sp>
          <p:nvSpPr>
            <p:cNvPr id="14" name="TextBox 19"/>
            <p:cNvSpPr txBox="1"/>
            <p:nvPr/>
          </p:nvSpPr>
          <p:spPr>
            <a:xfrm>
              <a:off x="3926382" y="2694461"/>
              <a:ext cx="1349000" cy="307777"/>
            </a:xfrm>
            <a:prstGeom prst="rect">
              <a:avLst/>
            </a:prstGeom>
            <a:noFill/>
          </p:spPr>
          <p:txBody>
            <a:bodyPr wrap="square" rtlCol="0">
              <a:spAutoFit/>
            </a:bodyPr>
            <a:lstStyle/>
            <a:p>
              <a:r>
                <a:rPr lang="en-US" sz="1400" b="1" dirty="0" smtClean="0"/>
                <a:t>Flowering time</a:t>
              </a:r>
              <a:endParaRPr lang="en-US" sz="1400" b="1" baseline="-25000" dirty="0"/>
            </a:p>
          </p:txBody>
        </p:sp>
        <p:pic>
          <p:nvPicPr>
            <p:cNvPr id="15" name="Imagen 14"/>
            <p:cNvPicPr>
              <a:picLocks noChangeAspect="1"/>
            </p:cNvPicPr>
            <p:nvPr/>
          </p:nvPicPr>
          <p:blipFill>
            <a:blip r:embed="rId5"/>
            <a:stretch>
              <a:fillRect/>
            </a:stretch>
          </p:blipFill>
          <p:spPr>
            <a:xfrm>
              <a:off x="5814692" y="855741"/>
              <a:ext cx="2920351" cy="2123250"/>
            </a:xfrm>
            <a:prstGeom prst="rect">
              <a:avLst/>
            </a:prstGeom>
          </p:spPr>
        </p:pic>
        <p:sp>
          <p:nvSpPr>
            <p:cNvPr id="16" name="TextBox 19"/>
            <p:cNvSpPr txBox="1"/>
            <p:nvPr/>
          </p:nvSpPr>
          <p:spPr>
            <a:xfrm>
              <a:off x="6911862" y="2694461"/>
              <a:ext cx="1349000" cy="307777"/>
            </a:xfrm>
            <a:prstGeom prst="rect">
              <a:avLst/>
            </a:prstGeom>
            <a:noFill/>
          </p:spPr>
          <p:txBody>
            <a:bodyPr wrap="square" rtlCol="0">
              <a:spAutoFit/>
            </a:bodyPr>
            <a:lstStyle/>
            <a:p>
              <a:r>
                <a:rPr lang="en-US" sz="1400" b="1" dirty="0" smtClean="0"/>
                <a:t>Flowering time</a:t>
              </a:r>
              <a:endParaRPr lang="en-US" sz="1400" b="1" baseline="-25000" dirty="0"/>
            </a:p>
          </p:txBody>
        </p:sp>
        <p:sp>
          <p:nvSpPr>
            <p:cNvPr id="17" name="TextBox 19"/>
            <p:cNvSpPr txBox="1"/>
            <p:nvPr/>
          </p:nvSpPr>
          <p:spPr>
            <a:xfrm rot="16200000">
              <a:off x="5116499" y="1439451"/>
              <a:ext cx="1586107" cy="307777"/>
            </a:xfrm>
            <a:prstGeom prst="rect">
              <a:avLst/>
            </a:prstGeom>
            <a:noFill/>
          </p:spPr>
          <p:txBody>
            <a:bodyPr wrap="square" rtlCol="0">
              <a:spAutoFit/>
            </a:bodyPr>
            <a:lstStyle/>
            <a:p>
              <a:r>
                <a:rPr lang="en-US" sz="1400" b="1" i="1" dirty="0" err="1" smtClean="0"/>
                <a:t>g</a:t>
              </a:r>
              <a:r>
                <a:rPr lang="en-US" sz="1400" b="1" i="1" baseline="-25000" dirty="0" err="1" smtClean="0"/>
                <a:t>s</a:t>
              </a:r>
              <a:r>
                <a:rPr lang="en-US" sz="1400" b="1" dirty="0" smtClean="0"/>
                <a:t> (</a:t>
              </a:r>
              <a:r>
                <a:rPr lang="en-US" sz="1400" b="1" dirty="0" err="1" smtClean="0"/>
                <a:t>mmol </a:t>
              </a:r>
              <a:r>
                <a:rPr lang="en-US" sz="1400" b="1" dirty="0"/>
                <a:t>m</a:t>
              </a:r>
              <a:r>
                <a:rPr lang="en-US" sz="1400" b="1" baseline="30000" dirty="0"/>
                <a:t>-2</a:t>
              </a:r>
              <a:r>
                <a:rPr lang="en-US" sz="1400" b="1" dirty="0" smtClean="0"/>
                <a:t> s</a:t>
              </a:r>
              <a:r>
                <a:rPr lang="en-US" sz="1400" b="1" baseline="30000" dirty="0" smtClean="0"/>
                <a:t>-1</a:t>
              </a:r>
              <a:r>
                <a:rPr lang="en-US" sz="1400" b="1" dirty="0" smtClean="0"/>
                <a:t>)</a:t>
              </a:r>
              <a:endParaRPr lang="en-US" sz="1400" b="1" baseline="-25000" dirty="0"/>
            </a:p>
          </p:txBody>
        </p:sp>
        <p:sp>
          <p:nvSpPr>
            <p:cNvPr id="18" name="CuadroTexto 17"/>
            <p:cNvSpPr txBox="1"/>
            <p:nvPr/>
          </p:nvSpPr>
          <p:spPr>
            <a:xfrm>
              <a:off x="7224758" y="641333"/>
              <a:ext cx="1441902" cy="430887"/>
            </a:xfrm>
            <a:prstGeom prst="rect">
              <a:avLst/>
            </a:prstGeom>
            <a:noFill/>
          </p:spPr>
          <p:txBody>
            <a:bodyPr wrap="none" rtlCol="0">
              <a:spAutoFit/>
            </a:bodyPr>
            <a:lstStyle/>
            <a:p>
              <a:r>
                <a:rPr lang="es-ES" sz="1100" i="1" dirty="0" smtClean="0">
                  <a:solidFill>
                    <a:srgbClr val="008000"/>
                  </a:solidFill>
                </a:rPr>
                <a:t>R</a:t>
              </a:r>
              <a:r>
                <a:rPr lang="es-ES" sz="1100" i="1" baseline="30000" dirty="0" smtClean="0">
                  <a:solidFill>
                    <a:srgbClr val="008000"/>
                  </a:solidFill>
                </a:rPr>
                <a:t>2</a:t>
              </a:r>
              <a:r>
                <a:rPr lang="es-ES" sz="1100" dirty="0" smtClean="0">
                  <a:solidFill>
                    <a:srgbClr val="008000"/>
                  </a:solidFill>
                </a:rPr>
                <a:t> = 0.410; </a:t>
              </a:r>
              <a:r>
                <a:rPr lang="es-ES" sz="1100" i="1" dirty="0" smtClean="0">
                  <a:solidFill>
                    <a:srgbClr val="008000"/>
                  </a:solidFill>
                </a:rPr>
                <a:t>P </a:t>
              </a:r>
              <a:r>
                <a:rPr lang="es-ES" sz="1100" dirty="0" smtClean="0">
                  <a:solidFill>
                    <a:srgbClr val="008000"/>
                  </a:solidFill>
                </a:rPr>
                <a:t>= 0.0012</a:t>
              </a:r>
            </a:p>
            <a:p>
              <a:r>
                <a:rPr lang="es-ES" sz="1100" i="1" dirty="0" smtClean="0">
                  <a:solidFill>
                    <a:srgbClr val="800000"/>
                  </a:solidFill>
                </a:rPr>
                <a:t>R</a:t>
              </a:r>
              <a:r>
                <a:rPr lang="es-ES" sz="1100" i="1" baseline="30000" dirty="0" smtClean="0">
                  <a:solidFill>
                    <a:srgbClr val="800000"/>
                  </a:solidFill>
                </a:rPr>
                <a:t>2</a:t>
              </a:r>
              <a:r>
                <a:rPr lang="es-ES" sz="1100" dirty="0" smtClean="0">
                  <a:solidFill>
                    <a:srgbClr val="800000"/>
                  </a:solidFill>
                </a:rPr>
                <a:t> = 0.376; </a:t>
              </a:r>
              <a:r>
                <a:rPr lang="es-ES" sz="1100" i="1" dirty="0" smtClean="0">
                  <a:solidFill>
                    <a:srgbClr val="800000"/>
                  </a:solidFill>
                </a:rPr>
                <a:t>P</a:t>
              </a:r>
              <a:r>
                <a:rPr lang="es-ES" sz="1100" dirty="0" smtClean="0">
                  <a:solidFill>
                    <a:srgbClr val="800000"/>
                  </a:solidFill>
                </a:rPr>
                <a:t> &lt; 0.0001</a:t>
              </a:r>
              <a:endParaRPr lang="es-ES" sz="1100" dirty="0">
                <a:solidFill>
                  <a:srgbClr val="800000"/>
                </a:solidFill>
              </a:endParaRPr>
            </a:p>
          </p:txBody>
        </p:sp>
        <p:sp>
          <p:nvSpPr>
            <p:cNvPr id="19" name="CuadroTexto 18"/>
            <p:cNvSpPr txBox="1"/>
            <p:nvPr/>
          </p:nvSpPr>
          <p:spPr>
            <a:xfrm>
              <a:off x="2611030" y="681756"/>
              <a:ext cx="312906" cy="276999"/>
            </a:xfrm>
            <a:prstGeom prst="rect">
              <a:avLst/>
            </a:prstGeom>
            <a:noFill/>
          </p:spPr>
          <p:txBody>
            <a:bodyPr wrap="none" rtlCol="0">
              <a:spAutoFit/>
            </a:bodyPr>
            <a:lstStyle/>
            <a:p>
              <a:r>
                <a:rPr lang="es-ES" sz="1200" b="1" dirty="0" smtClean="0"/>
                <a:t>a)</a:t>
              </a:r>
              <a:endParaRPr lang="es-ES" sz="1200" b="1" dirty="0"/>
            </a:p>
          </p:txBody>
        </p:sp>
        <p:sp>
          <p:nvSpPr>
            <p:cNvPr id="20" name="CuadroTexto 19"/>
            <p:cNvSpPr txBox="1"/>
            <p:nvPr/>
          </p:nvSpPr>
          <p:spPr>
            <a:xfrm>
              <a:off x="5580236" y="681756"/>
              <a:ext cx="315185" cy="276999"/>
            </a:xfrm>
            <a:prstGeom prst="rect">
              <a:avLst/>
            </a:prstGeom>
            <a:noFill/>
          </p:spPr>
          <p:txBody>
            <a:bodyPr wrap="none" rtlCol="0">
              <a:spAutoFit/>
            </a:bodyPr>
            <a:lstStyle/>
            <a:p>
              <a:r>
                <a:rPr lang="es-ES" sz="1200" b="1" dirty="0"/>
                <a:t>b</a:t>
              </a:r>
              <a:r>
                <a:rPr lang="es-ES" sz="1200" b="1" dirty="0" smtClean="0"/>
                <a:t>)</a:t>
              </a:r>
              <a:endParaRPr lang="es-ES" sz="1200" b="1" dirty="0"/>
            </a:p>
          </p:txBody>
        </p:sp>
        <p:sp>
          <p:nvSpPr>
            <p:cNvPr id="21" name="CuadroTexto 20"/>
            <p:cNvSpPr txBox="1"/>
            <p:nvPr/>
          </p:nvSpPr>
          <p:spPr>
            <a:xfrm>
              <a:off x="8714534" y="681756"/>
              <a:ext cx="300082" cy="276999"/>
            </a:xfrm>
            <a:prstGeom prst="rect">
              <a:avLst/>
            </a:prstGeom>
            <a:noFill/>
          </p:spPr>
          <p:txBody>
            <a:bodyPr wrap="none" rtlCol="0">
              <a:spAutoFit/>
            </a:bodyPr>
            <a:lstStyle/>
            <a:p>
              <a:r>
                <a:rPr lang="es-ES" sz="1200" b="1" dirty="0"/>
                <a:t>c</a:t>
              </a:r>
              <a:r>
                <a:rPr lang="es-ES" sz="1200" b="1" dirty="0" smtClean="0"/>
                <a:t>)</a:t>
              </a:r>
              <a:endParaRPr lang="es-ES" sz="1200" b="1" dirty="0"/>
            </a:p>
          </p:txBody>
        </p:sp>
        <p:sp>
          <p:nvSpPr>
            <p:cNvPr id="29" name="CuadroTexto 28"/>
            <p:cNvSpPr txBox="1"/>
            <p:nvPr/>
          </p:nvSpPr>
          <p:spPr>
            <a:xfrm>
              <a:off x="2607524" y="3154843"/>
              <a:ext cx="315185" cy="276999"/>
            </a:xfrm>
            <a:prstGeom prst="rect">
              <a:avLst/>
            </a:prstGeom>
            <a:noFill/>
          </p:spPr>
          <p:txBody>
            <a:bodyPr wrap="none" rtlCol="0">
              <a:spAutoFit/>
            </a:bodyPr>
            <a:lstStyle/>
            <a:p>
              <a:r>
                <a:rPr lang="es-ES" sz="1200" b="1" dirty="0" smtClean="0"/>
                <a:t>d)</a:t>
              </a:r>
              <a:endParaRPr lang="es-ES" sz="1200" b="1" dirty="0"/>
            </a:p>
          </p:txBody>
        </p:sp>
      </p:grpSp>
    </p:spTree>
    <p:extLst>
      <p:ext uri="{BB962C8B-B14F-4D97-AF65-F5344CB8AC3E}">
        <p14:creationId xmlns:p14="http://schemas.microsoft.com/office/powerpoint/2010/main" val="197008318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9880</TotalTime>
  <Words>1091</Words>
  <Application>Microsoft Macintosh PowerPoint</Application>
  <PresentationFormat>Presentación en pantalla (4:3)</PresentationFormat>
  <Paragraphs>171</Paragraphs>
  <Slides>9</Slides>
  <Notes>9</Notes>
  <HiddenSlides>0</HiddenSlides>
  <MMClips>0</MMClips>
  <ScaleCrop>false</ScaleCrop>
  <HeadingPairs>
    <vt:vector size="4" baseType="variant">
      <vt:variant>
        <vt:lpstr>Tema</vt:lpstr>
      </vt:variant>
      <vt:variant>
        <vt:i4>1</vt:i4>
      </vt:variant>
      <vt:variant>
        <vt:lpstr>Títulos de diapositiva</vt:lpstr>
      </vt:variant>
      <vt:variant>
        <vt:i4>9</vt:i4>
      </vt:variant>
    </vt:vector>
  </HeadingPairs>
  <TitlesOfParts>
    <vt:vector size="10"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UNIVERSIDAD DE JAÉN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Antonio José Manzaneda Ávila</dc:creator>
  <cp:lastModifiedBy>Antonio José Manzaneda Ávila</cp:lastModifiedBy>
  <cp:revision>193</cp:revision>
  <cp:lastPrinted>2013-03-13T11:59:44Z</cp:lastPrinted>
  <dcterms:created xsi:type="dcterms:W3CDTF">2013-02-28T19:24:47Z</dcterms:created>
  <dcterms:modified xsi:type="dcterms:W3CDTF">2015-05-30T11:47:13Z</dcterms:modified>
</cp:coreProperties>
</file>