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5" r:id="rId2"/>
    <p:sldId id="256" r:id="rId3"/>
    <p:sldId id="263" r:id="rId4"/>
    <p:sldId id="272" r:id="rId5"/>
    <p:sldId id="257" r:id="rId6"/>
    <p:sldId id="259" r:id="rId7"/>
    <p:sldId id="276" r:id="rId8"/>
    <p:sldId id="277" r:id="rId9"/>
    <p:sldId id="260" r:id="rId10"/>
    <p:sldId id="261" r:id="rId11"/>
    <p:sldId id="262" r:id="rId12"/>
    <p:sldId id="279" r:id="rId13"/>
    <p:sldId id="264" r:id="rId14"/>
    <p:sldId id="271" r:id="rId15"/>
    <p:sldId id="278" r:id="rId16"/>
    <p:sldId id="265" r:id="rId17"/>
    <p:sldId id="266" r:id="rId18"/>
    <p:sldId id="267" r:id="rId19"/>
    <p:sldId id="268"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642" autoAdjust="0"/>
  </p:normalViewPr>
  <p:slideViewPr>
    <p:cSldViewPr>
      <p:cViewPr varScale="1">
        <p:scale>
          <a:sx n="71" d="100"/>
          <a:sy n="71" d="100"/>
        </p:scale>
        <p:origin x="-1776"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62F413-FFC1-4A49-978A-4199BE4DE5C8}" type="datetimeFigureOut">
              <a:rPr lang="en-US" smtClean="0"/>
              <a:t>5/20/2015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5CF551-1E4E-4DE7-8A2D-1D28C3E5DF86}" type="slidenum">
              <a:rPr lang="en-US" smtClean="0"/>
              <a:t>‹#›</a:t>
            </a:fld>
            <a:endParaRPr lang="en-US"/>
          </a:p>
        </p:txBody>
      </p:sp>
    </p:spTree>
    <p:extLst>
      <p:ext uri="{BB962C8B-B14F-4D97-AF65-F5344CB8AC3E}">
        <p14:creationId xmlns:p14="http://schemas.microsoft.com/office/powerpoint/2010/main" val="4054246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a:t>
            </a:fld>
            <a:endParaRPr lang="en-US"/>
          </a:p>
        </p:txBody>
      </p:sp>
    </p:spTree>
    <p:extLst>
      <p:ext uri="{BB962C8B-B14F-4D97-AF65-F5344CB8AC3E}">
        <p14:creationId xmlns:p14="http://schemas.microsoft.com/office/powerpoint/2010/main" val="755869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10</a:t>
            </a:fld>
            <a:endParaRPr lang="en-US"/>
          </a:p>
        </p:txBody>
      </p:sp>
    </p:spTree>
    <p:extLst>
      <p:ext uri="{BB962C8B-B14F-4D97-AF65-F5344CB8AC3E}">
        <p14:creationId xmlns:p14="http://schemas.microsoft.com/office/powerpoint/2010/main" val="3167528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11</a:t>
            </a:fld>
            <a:endParaRPr lang="en-US"/>
          </a:p>
        </p:txBody>
      </p:sp>
    </p:spTree>
    <p:extLst>
      <p:ext uri="{BB962C8B-B14F-4D97-AF65-F5344CB8AC3E}">
        <p14:creationId xmlns:p14="http://schemas.microsoft.com/office/powerpoint/2010/main" val="2031432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13</a:t>
            </a:fld>
            <a:endParaRPr lang="en-US"/>
          </a:p>
        </p:txBody>
      </p:sp>
    </p:spTree>
    <p:extLst>
      <p:ext uri="{BB962C8B-B14F-4D97-AF65-F5344CB8AC3E}">
        <p14:creationId xmlns:p14="http://schemas.microsoft.com/office/powerpoint/2010/main" val="3950542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14</a:t>
            </a:fld>
            <a:endParaRPr lang="en-US"/>
          </a:p>
        </p:txBody>
      </p:sp>
    </p:spTree>
    <p:extLst>
      <p:ext uri="{BB962C8B-B14F-4D97-AF65-F5344CB8AC3E}">
        <p14:creationId xmlns:p14="http://schemas.microsoft.com/office/powerpoint/2010/main" val="247432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16</a:t>
            </a:fld>
            <a:endParaRPr lang="en-US"/>
          </a:p>
        </p:txBody>
      </p:sp>
    </p:spTree>
    <p:extLst>
      <p:ext uri="{BB962C8B-B14F-4D97-AF65-F5344CB8AC3E}">
        <p14:creationId xmlns:p14="http://schemas.microsoft.com/office/powerpoint/2010/main" val="1536616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645CF551-1E4E-4DE7-8A2D-1D28C3E5DF86}" type="slidenum">
              <a:rPr lang="en-US" smtClean="0"/>
              <a:t>17</a:t>
            </a:fld>
            <a:endParaRPr lang="en-US"/>
          </a:p>
        </p:txBody>
      </p:sp>
    </p:spTree>
    <p:extLst>
      <p:ext uri="{BB962C8B-B14F-4D97-AF65-F5344CB8AC3E}">
        <p14:creationId xmlns:p14="http://schemas.microsoft.com/office/powerpoint/2010/main" val="3550087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18</a:t>
            </a:fld>
            <a:endParaRPr lang="en-US"/>
          </a:p>
        </p:txBody>
      </p:sp>
    </p:spTree>
    <p:extLst>
      <p:ext uri="{BB962C8B-B14F-4D97-AF65-F5344CB8AC3E}">
        <p14:creationId xmlns:p14="http://schemas.microsoft.com/office/powerpoint/2010/main" val="242688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19</a:t>
            </a:fld>
            <a:endParaRPr lang="en-US"/>
          </a:p>
        </p:txBody>
      </p:sp>
    </p:spTree>
    <p:extLst>
      <p:ext uri="{BB962C8B-B14F-4D97-AF65-F5344CB8AC3E}">
        <p14:creationId xmlns:p14="http://schemas.microsoft.com/office/powerpoint/2010/main" val="3132778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2</a:t>
            </a:fld>
            <a:endParaRPr lang="en-US"/>
          </a:p>
        </p:txBody>
      </p:sp>
    </p:spTree>
    <p:extLst>
      <p:ext uri="{BB962C8B-B14F-4D97-AF65-F5344CB8AC3E}">
        <p14:creationId xmlns:p14="http://schemas.microsoft.com/office/powerpoint/2010/main" val="570369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3</a:t>
            </a:fld>
            <a:endParaRPr lang="en-US"/>
          </a:p>
        </p:txBody>
      </p:sp>
    </p:spTree>
    <p:extLst>
      <p:ext uri="{BB962C8B-B14F-4D97-AF65-F5344CB8AC3E}">
        <p14:creationId xmlns:p14="http://schemas.microsoft.com/office/powerpoint/2010/main" val="2372975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45CF551-1E4E-4DE7-8A2D-1D28C3E5DF86}" type="slidenum">
              <a:rPr lang="en-US" smtClean="0"/>
              <a:t>4</a:t>
            </a:fld>
            <a:endParaRPr lang="en-US"/>
          </a:p>
        </p:txBody>
      </p:sp>
    </p:spTree>
    <p:extLst>
      <p:ext uri="{BB962C8B-B14F-4D97-AF65-F5344CB8AC3E}">
        <p14:creationId xmlns:p14="http://schemas.microsoft.com/office/powerpoint/2010/main" val="4132608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5</a:t>
            </a:fld>
            <a:endParaRPr lang="en-US"/>
          </a:p>
        </p:txBody>
      </p:sp>
    </p:spTree>
    <p:extLst>
      <p:ext uri="{BB962C8B-B14F-4D97-AF65-F5344CB8AC3E}">
        <p14:creationId xmlns:p14="http://schemas.microsoft.com/office/powerpoint/2010/main" val="476311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6</a:t>
            </a:fld>
            <a:endParaRPr lang="en-US"/>
          </a:p>
        </p:txBody>
      </p:sp>
    </p:spTree>
    <p:extLst>
      <p:ext uri="{BB962C8B-B14F-4D97-AF65-F5344CB8AC3E}">
        <p14:creationId xmlns:p14="http://schemas.microsoft.com/office/powerpoint/2010/main" val="1103286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7</a:t>
            </a:fld>
            <a:endParaRPr lang="en-US"/>
          </a:p>
        </p:txBody>
      </p:sp>
    </p:spTree>
    <p:extLst>
      <p:ext uri="{BB962C8B-B14F-4D97-AF65-F5344CB8AC3E}">
        <p14:creationId xmlns:p14="http://schemas.microsoft.com/office/powerpoint/2010/main" val="68512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8</a:t>
            </a:fld>
            <a:endParaRPr lang="en-US"/>
          </a:p>
        </p:txBody>
      </p:sp>
    </p:spTree>
    <p:extLst>
      <p:ext uri="{BB962C8B-B14F-4D97-AF65-F5344CB8AC3E}">
        <p14:creationId xmlns:p14="http://schemas.microsoft.com/office/powerpoint/2010/main" val="3903796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F551-1E4E-4DE7-8A2D-1D28C3E5DF86}" type="slidenum">
              <a:rPr lang="en-US" smtClean="0"/>
              <a:t>9</a:t>
            </a:fld>
            <a:endParaRPr lang="en-US"/>
          </a:p>
        </p:txBody>
      </p:sp>
    </p:spTree>
    <p:extLst>
      <p:ext uri="{BB962C8B-B14F-4D97-AF65-F5344CB8AC3E}">
        <p14:creationId xmlns:p14="http://schemas.microsoft.com/office/powerpoint/2010/main" val="599000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F8BE34-E13D-4607-B1D7-483579F46365}"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50834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F8BE34-E13D-4607-B1D7-483579F46365}"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932325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F8BE34-E13D-4607-B1D7-483579F46365}"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4152716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F8BE34-E13D-4607-B1D7-483579F46365}"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2751096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F8BE34-E13D-4607-B1D7-483579F46365}"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2213090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F8BE34-E13D-4607-B1D7-483579F46365}" type="datetimeFigureOut">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1550376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F8BE34-E13D-4607-B1D7-483579F46365}" type="datetimeFigureOut">
              <a:rPr lang="en-US" smtClean="0"/>
              <a:t>5/20/2015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1725922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F8BE34-E13D-4607-B1D7-483579F46365}" type="datetimeFigureOut">
              <a:rPr lang="en-US" smtClean="0"/>
              <a:t>5/20/2015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3176432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8BE34-E13D-4607-B1D7-483579F46365}" type="datetimeFigureOut">
              <a:rPr lang="en-US" smtClean="0"/>
              <a:t>5/20/2015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4018899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F8BE34-E13D-4607-B1D7-483579F46365}" type="datetimeFigureOut">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479347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F8BE34-E13D-4607-B1D7-483579F46365}" type="datetimeFigureOut">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D4BEF2-074A-4C75-8E4E-144514D5C1FA}" type="slidenum">
              <a:rPr lang="en-US" smtClean="0"/>
              <a:t>‹#›</a:t>
            </a:fld>
            <a:endParaRPr lang="en-US"/>
          </a:p>
        </p:txBody>
      </p:sp>
    </p:spTree>
    <p:extLst>
      <p:ext uri="{BB962C8B-B14F-4D97-AF65-F5344CB8AC3E}">
        <p14:creationId xmlns:p14="http://schemas.microsoft.com/office/powerpoint/2010/main" val="2741438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8BE34-E13D-4607-B1D7-483579F46365}" type="datetimeFigureOut">
              <a:rPr lang="en-US" smtClean="0"/>
              <a:t>5/20/2015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4BEF2-074A-4C75-8E4E-144514D5C1FA}" type="slidenum">
              <a:rPr lang="en-US" smtClean="0"/>
              <a:t>‹#›</a:t>
            </a:fld>
            <a:endParaRPr lang="en-US"/>
          </a:p>
        </p:txBody>
      </p:sp>
    </p:spTree>
    <p:extLst>
      <p:ext uri="{BB962C8B-B14F-4D97-AF65-F5344CB8AC3E}">
        <p14:creationId xmlns:p14="http://schemas.microsoft.com/office/powerpoint/2010/main" val="457439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tiff"/><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t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t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8.t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t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H:\mets pics casper\Copy of DSC_357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319" t="30532" b="29543"/>
          <a:stretch/>
        </p:blipFill>
        <p:spPr bwMode="auto">
          <a:xfrm flipH="1" flipV="1">
            <a:off x="4039820" y="3130745"/>
            <a:ext cx="2246069" cy="73013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H:\mets pics casper\DSC_3606.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763" t="28719" r="8060" b="33333"/>
          <a:stretch/>
        </p:blipFill>
        <p:spPr bwMode="auto">
          <a:xfrm flipH="1">
            <a:off x="1532490" y="1222969"/>
            <a:ext cx="2238799" cy="7901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7" descr="H:\mets pics casper\DSC_361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4931" b="18871"/>
          <a:stretch/>
        </p:blipFill>
        <p:spPr bwMode="auto">
          <a:xfrm>
            <a:off x="4048990" y="1235992"/>
            <a:ext cx="2227729" cy="79013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9" descr="H:\mets pics casper\Copy of DSC_3566.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5345" b="21578"/>
          <a:stretch/>
        </p:blipFill>
        <p:spPr bwMode="auto">
          <a:xfrm flipH="1">
            <a:off x="1521011" y="2127293"/>
            <a:ext cx="2238798" cy="7901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Y:\wenjing\pictures for new innovator grant\localized tumors\brightfield\melanoma transplant localized 6.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2231" t="33624" r="16776" b="37042"/>
          <a:stretch/>
        </p:blipFill>
        <p:spPr bwMode="auto">
          <a:xfrm flipH="1">
            <a:off x="4026030" y="2223442"/>
            <a:ext cx="2227729" cy="69398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xplants with lef 5uM 1-28-09 taken 2-3-09\dmso\DSC_4986.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32301" r="8967" b="22314"/>
          <a:stretch/>
        </p:blipFill>
        <p:spPr bwMode="auto">
          <a:xfrm>
            <a:off x="6553513" y="3101692"/>
            <a:ext cx="2202591" cy="73013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descr="H:\xplants with lef 5uM 1-28-09 taken 2-3-09\dmso\DSC_4996.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3280" t="27961" r="18583" b="35193"/>
          <a:stretch/>
        </p:blipFill>
        <p:spPr bwMode="auto">
          <a:xfrm>
            <a:off x="6548928" y="1239343"/>
            <a:ext cx="2202591" cy="78678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2" descr="H:\xplants with lef 5uM 1-28-09 taken 2-3-09\dmso\DSC_4964.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6183" t="27755" r="4798" b="30923"/>
          <a:stretch/>
        </p:blipFill>
        <p:spPr bwMode="auto">
          <a:xfrm flipH="1" flipV="1">
            <a:off x="6514489" y="2223442"/>
            <a:ext cx="2248511" cy="6939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C:\Users\whiter\Desktop\DSC_6718.TIF"/>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6910" t="41716" r="8332" b="44683"/>
          <a:stretch/>
        </p:blipFill>
        <p:spPr bwMode="auto">
          <a:xfrm>
            <a:off x="1527905" y="3101692"/>
            <a:ext cx="2238798" cy="78824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849969" y="744848"/>
            <a:ext cx="1580882" cy="369332"/>
          </a:xfrm>
          <a:prstGeom prst="rect">
            <a:avLst/>
          </a:prstGeom>
          <a:noFill/>
        </p:spPr>
        <p:txBody>
          <a:bodyPr wrap="none" rtlCol="0">
            <a:spAutoFit/>
          </a:bodyPr>
          <a:lstStyle/>
          <a:p>
            <a:r>
              <a:rPr lang="en-US" dirty="0" smtClean="0"/>
              <a:t>Donor tumor 1</a:t>
            </a:r>
            <a:endParaRPr lang="en-US" dirty="0"/>
          </a:p>
        </p:txBody>
      </p:sp>
      <p:sp>
        <p:nvSpPr>
          <p:cNvPr id="17" name="TextBox 16"/>
          <p:cNvSpPr txBox="1"/>
          <p:nvPr/>
        </p:nvSpPr>
        <p:spPr>
          <a:xfrm>
            <a:off x="4349453" y="749405"/>
            <a:ext cx="1580882" cy="369332"/>
          </a:xfrm>
          <a:prstGeom prst="rect">
            <a:avLst/>
          </a:prstGeom>
          <a:noFill/>
        </p:spPr>
        <p:txBody>
          <a:bodyPr wrap="none" rtlCol="0">
            <a:spAutoFit/>
          </a:bodyPr>
          <a:lstStyle/>
          <a:p>
            <a:r>
              <a:rPr lang="en-US" dirty="0" smtClean="0"/>
              <a:t>Donor tumor 2</a:t>
            </a:r>
            <a:endParaRPr lang="en-US" dirty="0"/>
          </a:p>
        </p:txBody>
      </p:sp>
      <p:sp>
        <p:nvSpPr>
          <p:cNvPr id="18" name="TextBox 17"/>
          <p:cNvSpPr txBox="1"/>
          <p:nvPr/>
        </p:nvSpPr>
        <p:spPr>
          <a:xfrm>
            <a:off x="6770480" y="749405"/>
            <a:ext cx="1580882" cy="369332"/>
          </a:xfrm>
          <a:prstGeom prst="rect">
            <a:avLst/>
          </a:prstGeom>
          <a:noFill/>
        </p:spPr>
        <p:txBody>
          <a:bodyPr wrap="none" rtlCol="0">
            <a:spAutoFit/>
          </a:bodyPr>
          <a:lstStyle/>
          <a:p>
            <a:r>
              <a:rPr lang="en-US" dirty="0" smtClean="0"/>
              <a:t>Donor tumor 3</a:t>
            </a:r>
            <a:endParaRPr lang="en-US" dirty="0"/>
          </a:p>
        </p:txBody>
      </p:sp>
      <p:sp>
        <p:nvSpPr>
          <p:cNvPr id="20" name="TextBox 19"/>
          <p:cNvSpPr txBox="1"/>
          <p:nvPr/>
        </p:nvSpPr>
        <p:spPr>
          <a:xfrm>
            <a:off x="0" y="1371600"/>
            <a:ext cx="1228478" cy="369332"/>
          </a:xfrm>
          <a:prstGeom prst="rect">
            <a:avLst/>
          </a:prstGeom>
          <a:noFill/>
        </p:spPr>
        <p:txBody>
          <a:bodyPr wrap="none" rtlCol="0">
            <a:spAutoFit/>
          </a:bodyPr>
          <a:lstStyle/>
          <a:p>
            <a:r>
              <a:rPr lang="en-US" dirty="0" smtClean="0"/>
              <a:t>Recipient 1</a:t>
            </a:r>
            <a:endParaRPr lang="en-US" dirty="0"/>
          </a:p>
        </p:txBody>
      </p:sp>
      <p:sp>
        <p:nvSpPr>
          <p:cNvPr id="21" name="TextBox 20"/>
          <p:cNvSpPr txBox="1"/>
          <p:nvPr/>
        </p:nvSpPr>
        <p:spPr>
          <a:xfrm>
            <a:off x="0" y="2385769"/>
            <a:ext cx="1228478" cy="369332"/>
          </a:xfrm>
          <a:prstGeom prst="rect">
            <a:avLst/>
          </a:prstGeom>
          <a:noFill/>
        </p:spPr>
        <p:txBody>
          <a:bodyPr wrap="none" rtlCol="0">
            <a:spAutoFit/>
          </a:bodyPr>
          <a:lstStyle/>
          <a:p>
            <a:r>
              <a:rPr lang="en-US" dirty="0" smtClean="0"/>
              <a:t>Recipient 2</a:t>
            </a:r>
            <a:endParaRPr lang="en-US" dirty="0"/>
          </a:p>
        </p:txBody>
      </p:sp>
      <p:sp>
        <p:nvSpPr>
          <p:cNvPr id="22" name="TextBox 21"/>
          <p:cNvSpPr txBox="1"/>
          <p:nvPr/>
        </p:nvSpPr>
        <p:spPr>
          <a:xfrm>
            <a:off x="0" y="3282094"/>
            <a:ext cx="1228478" cy="369332"/>
          </a:xfrm>
          <a:prstGeom prst="rect">
            <a:avLst/>
          </a:prstGeom>
          <a:noFill/>
        </p:spPr>
        <p:txBody>
          <a:bodyPr wrap="none" rtlCol="0">
            <a:spAutoFit/>
          </a:bodyPr>
          <a:lstStyle/>
          <a:p>
            <a:r>
              <a:rPr lang="en-US" dirty="0" smtClean="0"/>
              <a:t>Recipient 3</a:t>
            </a:r>
            <a:endParaRPr lang="en-US" dirty="0"/>
          </a:p>
        </p:txBody>
      </p:sp>
      <p:sp>
        <p:nvSpPr>
          <p:cNvPr id="19" name="Rectangle 18"/>
          <p:cNvSpPr/>
          <p:nvPr/>
        </p:nvSpPr>
        <p:spPr>
          <a:xfrm>
            <a:off x="6849" y="6027003"/>
            <a:ext cx="9174352" cy="830997"/>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1: </a:t>
            </a:r>
            <a:r>
              <a:rPr lang="en-US" sz="1200" dirty="0" smtClean="0">
                <a:latin typeface="Arial" panose="020B0604020202020204" pitchFamily="34" charset="0"/>
                <a:cs typeface="Arial" panose="020B0604020202020204" pitchFamily="34" charset="0"/>
              </a:rPr>
              <a:t>Metastatic behavior of primary melanoma transplants.  Transgenic melanomas from mitf-BRAF</a:t>
            </a:r>
            <a:r>
              <a:rPr lang="en-US" sz="1200" baseline="30000" dirty="0" smtClean="0">
                <a:latin typeface="Arial" panose="020B0604020202020204" pitchFamily="34" charset="0"/>
                <a:cs typeface="Arial" panose="020B0604020202020204" pitchFamily="34" charset="0"/>
              </a:rPr>
              <a:t>V600E</a:t>
            </a:r>
            <a:r>
              <a:rPr lang="en-US" sz="1200" dirty="0" smtClean="0">
                <a:latin typeface="Arial" panose="020B0604020202020204" pitchFamily="34" charset="0"/>
                <a:cs typeface="Arial" panose="020B0604020202020204" pitchFamily="34" charset="0"/>
              </a:rPr>
              <a:t>;p53</a:t>
            </a:r>
            <a:r>
              <a:rPr lang="en-US"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fish were generated and then 500,000 cells were transplanted into multiple casper recipients.  Fish were imaged using </a:t>
            </a:r>
            <a:r>
              <a:rPr lang="en-US" sz="1200" dirty="0" err="1" smtClean="0">
                <a:latin typeface="Arial" panose="020B0604020202020204" pitchFamily="34" charset="0"/>
                <a:cs typeface="Arial" panose="020B0604020202020204" pitchFamily="34" charset="0"/>
              </a:rPr>
              <a:t>brightfield</a:t>
            </a:r>
            <a:r>
              <a:rPr lang="en-US" sz="1200" dirty="0" smtClean="0">
                <a:latin typeface="Arial" panose="020B0604020202020204" pitchFamily="34" charset="0"/>
                <a:cs typeface="Arial" panose="020B0604020202020204" pitchFamily="34" charset="0"/>
              </a:rPr>
              <a:t> imaging. Each donor fish gave rise to a heterogeneous patterns of both primary growth and metastatic spread, prompting the need to develop stable cell lines from donor tumors.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701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09102" y="1524000"/>
            <a:ext cx="4434898" cy="4467700"/>
          </a:xfrm>
          <a:prstGeom prst="rect">
            <a:avLst/>
          </a:prstGeom>
        </p:spPr>
      </p:pic>
      <p:pic>
        <p:nvPicPr>
          <p:cNvPr id="5" name="Picture 4"/>
          <p:cNvPicPr>
            <a:picLocks noChangeAspect="1"/>
          </p:cNvPicPr>
          <p:nvPr/>
        </p:nvPicPr>
        <p:blipFill>
          <a:blip r:embed="rId4"/>
          <a:stretch>
            <a:fillRect/>
          </a:stretch>
        </p:blipFill>
        <p:spPr>
          <a:xfrm>
            <a:off x="0" y="975138"/>
            <a:ext cx="4686015" cy="4572000"/>
          </a:xfrm>
          <a:prstGeom prst="rect">
            <a:avLst/>
          </a:prstGeom>
        </p:spPr>
      </p:pic>
      <p:pic>
        <p:nvPicPr>
          <p:cNvPr id="6" name="Picture 5"/>
          <p:cNvPicPr>
            <a:picLocks noChangeAspect="1"/>
          </p:cNvPicPr>
          <p:nvPr/>
        </p:nvPicPr>
        <p:blipFill>
          <a:blip r:embed="rId5"/>
          <a:stretch>
            <a:fillRect/>
          </a:stretch>
        </p:blipFill>
        <p:spPr>
          <a:xfrm>
            <a:off x="4114800" y="18836"/>
            <a:ext cx="1714500" cy="2621724"/>
          </a:xfrm>
          <a:prstGeom prst="rect">
            <a:avLst/>
          </a:prstGeom>
        </p:spPr>
      </p:pic>
      <p:sp>
        <p:nvSpPr>
          <p:cNvPr id="7" name="Rectangle 6"/>
          <p:cNvSpPr/>
          <p:nvPr/>
        </p:nvSpPr>
        <p:spPr>
          <a:xfrm>
            <a:off x="0" y="6019800"/>
            <a:ext cx="9174352" cy="830997"/>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10: </a:t>
            </a:r>
            <a:r>
              <a:rPr lang="en-US" sz="1200" dirty="0">
                <a:latin typeface="Arial" panose="020B0604020202020204" pitchFamily="34" charset="0"/>
                <a:cs typeface="Arial" panose="020B0604020202020204" pitchFamily="34" charset="0"/>
              </a:rPr>
              <a:t>Ingenuity Pathway Analysis of the ZMEL1 expression signature.  Shown are significant “networks” of genes uncovered within the dataset, which includes genes regulated by MYC (left) and those regulated by MITF (right).  The MYC signature is likely due to constitutive BRAF</a:t>
            </a:r>
            <a:r>
              <a:rPr lang="en-US" sz="1200" baseline="30000" dirty="0">
                <a:latin typeface="Arial" panose="020B0604020202020204" pitchFamily="34" charset="0"/>
                <a:cs typeface="Arial" panose="020B0604020202020204" pitchFamily="34" charset="0"/>
              </a:rPr>
              <a:t>V600E</a:t>
            </a:r>
            <a:r>
              <a:rPr lang="en-US" sz="1200" dirty="0">
                <a:latin typeface="Arial" panose="020B0604020202020204" pitchFamily="34" charset="0"/>
                <a:cs typeface="Arial" panose="020B0604020202020204" pitchFamily="34" charset="0"/>
              </a:rPr>
              <a:t> activity, whereas the MITF signature reflects the melanocytic lineage from which melanoma is derived.</a:t>
            </a:r>
          </a:p>
        </p:txBody>
      </p:sp>
    </p:spTree>
    <p:extLst>
      <p:ext uri="{BB962C8B-B14F-4D97-AF65-F5344CB8AC3E}">
        <p14:creationId xmlns:p14="http://schemas.microsoft.com/office/powerpoint/2010/main" val="29723160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al_fig.7.t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99" y="1447800"/>
            <a:ext cx="8608693" cy="3657600"/>
          </a:xfrm>
          <a:prstGeom prst="rect">
            <a:avLst/>
          </a:prstGeom>
        </p:spPr>
      </p:pic>
      <p:sp>
        <p:nvSpPr>
          <p:cNvPr id="3" name="Rectangle 2"/>
          <p:cNvSpPr/>
          <p:nvPr/>
        </p:nvSpPr>
        <p:spPr>
          <a:xfrm>
            <a:off x="21969" y="6211669"/>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11: </a:t>
            </a:r>
            <a:r>
              <a:rPr lang="en-US" sz="1200" dirty="0" err="1">
                <a:latin typeface="Arial" panose="020B0604020202020204" pitchFamily="34" charset="0"/>
                <a:cs typeface="Arial" panose="020B0604020202020204" pitchFamily="34" charset="0"/>
              </a:rPr>
              <a:t>Heatmap</a:t>
            </a:r>
            <a:r>
              <a:rPr lang="en-US" sz="1200" dirty="0">
                <a:latin typeface="Arial" panose="020B0604020202020204" pitchFamily="34" charset="0"/>
                <a:cs typeface="Arial" panose="020B0604020202020204" pitchFamily="34" charset="0"/>
              </a:rPr>
              <a:t> of metastatic spread over 14 days when cells are transplanted dorsally.  Metastatic burden increases in an anterior direction over time, and is directly proportional to the extent of tumor burden at day 1 post transplant. The color bar to the right indicates the probability of finding a GFP lesion.</a:t>
            </a:r>
          </a:p>
        </p:txBody>
      </p:sp>
    </p:spTree>
    <p:extLst>
      <p:ext uri="{BB962C8B-B14F-4D97-AF65-F5344CB8AC3E}">
        <p14:creationId xmlns:p14="http://schemas.microsoft.com/office/powerpoint/2010/main" val="2016591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69" y="6211669"/>
            <a:ext cx="9174352"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12: Histologic assessment of fish (n=13) transplanted with either PBS (control) or 10</a:t>
            </a:r>
            <a:r>
              <a:rPr lang="en-US" sz="1200" baseline="30000" dirty="0" smtClean="0">
                <a:latin typeface="Arial" panose="020B0604020202020204" pitchFamily="34" charset="0"/>
                <a:cs typeface="Arial" panose="020B0604020202020204" pitchFamily="34" charset="0"/>
              </a:rPr>
              <a:t>5</a:t>
            </a:r>
            <a:r>
              <a:rPr lang="en-US" sz="1200" dirty="0" smtClean="0">
                <a:latin typeface="Arial" panose="020B0604020202020204" pitchFamily="34" charset="0"/>
                <a:cs typeface="Arial" panose="020B0604020202020204" pitchFamily="34" charset="0"/>
              </a:rPr>
              <a:t>, 5x10</a:t>
            </a:r>
            <a:r>
              <a:rPr lang="en-US" sz="1200" baseline="30000" dirty="0" smtClean="0">
                <a:latin typeface="Arial" panose="020B0604020202020204" pitchFamily="34" charset="0"/>
                <a:cs typeface="Arial" panose="020B0604020202020204" pitchFamily="34" charset="0"/>
              </a:rPr>
              <a:t>5</a:t>
            </a:r>
            <a:r>
              <a:rPr lang="en-US" sz="1200" dirty="0" smtClean="0">
                <a:latin typeface="Arial" panose="020B0604020202020204" pitchFamily="34" charset="0"/>
                <a:cs typeface="Arial" panose="020B0604020202020204" pitchFamily="34" charset="0"/>
              </a:rPr>
              <a:t>, or 10</a:t>
            </a:r>
            <a:r>
              <a:rPr lang="en-US" sz="1200" baseline="30000" dirty="0" smtClean="0">
                <a:latin typeface="Arial" panose="020B0604020202020204" pitchFamily="34" charset="0"/>
                <a:cs typeface="Arial" panose="020B0604020202020204" pitchFamily="34" charset="0"/>
              </a:rPr>
              <a:t>6</a:t>
            </a:r>
            <a:r>
              <a:rPr lang="en-US" sz="1200" dirty="0" smtClean="0">
                <a:latin typeface="Arial" panose="020B0604020202020204" pitchFamily="34" charset="0"/>
                <a:cs typeface="Arial" panose="020B0604020202020204" pitchFamily="34" charset="0"/>
              </a:rPr>
              <a:t> cells.</a:t>
            </a:r>
            <a:endParaRPr lang="en-US" sz="1200" dirty="0">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084081113"/>
              </p:ext>
            </p:extLst>
          </p:nvPr>
        </p:nvGraphicFramePr>
        <p:xfrm>
          <a:off x="381000" y="1143000"/>
          <a:ext cx="8229600" cy="3934771"/>
        </p:xfrm>
        <a:graphic>
          <a:graphicData uri="http://schemas.openxmlformats.org/drawingml/2006/table">
            <a:tbl>
              <a:tblPr>
                <a:tableStyleId>{5C22544A-7EE6-4342-B048-85BDC9FD1C3A}</a:tableStyleId>
              </a:tblPr>
              <a:tblGrid>
                <a:gridCol w="548640"/>
                <a:gridCol w="548640"/>
                <a:gridCol w="548640"/>
                <a:gridCol w="548640"/>
                <a:gridCol w="548640"/>
                <a:gridCol w="548640"/>
                <a:gridCol w="548640"/>
                <a:gridCol w="548640"/>
                <a:gridCol w="548640"/>
                <a:gridCol w="548640"/>
                <a:gridCol w="548640"/>
                <a:gridCol w="548640"/>
                <a:gridCol w="548640"/>
                <a:gridCol w="548640"/>
                <a:gridCol w="548640"/>
              </a:tblGrid>
              <a:tr h="171450">
                <a:tc>
                  <a:txBody>
                    <a:bodyPr/>
                    <a:lstStyle/>
                    <a:p>
                      <a:pPr algn="l" fontAlgn="b"/>
                      <a:r>
                        <a:rPr lang="en-US" sz="1000" u="sng" strike="noStrike" dirty="0">
                          <a:effectLst/>
                        </a:rPr>
                        <a:t>Group</a:t>
                      </a:r>
                      <a:endParaRPr lang="en-US" sz="1000" b="1" i="0" u="sng" strike="noStrike" dirty="0">
                        <a:solidFill>
                          <a:srgbClr val="000000"/>
                        </a:solidFill>
                        <a:effectLst/>
                        <a:latin typeface="Calibri"/>
                      </a:endParaRPr>
                    </a:p>
                  </a:txBody>
                  <a:tcPr marL="8572" marR="8572" marT="8572" marB="0" anchor="b"/>
                </a:tc>
                <a:tc>
                  <a:txBody>
                    <a:bodyPr/>
                    <a:lstStyle/>
                    <a:p>
                      <a:pPr algn="l" fontAlgn="b"/>
                      <a:endParaRPr lang="en-US" sz="1000" b="1" i="0" u="sng" strike="noStrike">
                        <a:solidFill>
                          <a:srgbClr val="000000"/>
                        </a:solidFill>
                        <a:effectLst/>
                        <a:latin typeface="Calibri"/>
                      </a:endParaRPr>
                    </a:p>
                  </a:txBody>
                  <a:tcPr marL="8572" marR="8572" marT="8572" marB="0" anchor="b"/>
                </a:tc>
                <a:tc>
                  <a:txBody>
                    <a:bodyPr/>
                    <a:lstStyle/>
                    <a:p>
                      <a:pPr algn="l" fontAlgn="b"/>
                      <a:endParaRPr lang="en-US" sz="1000" b="1" i="0" u="sng" strike="noStrike">
                        <a:solidFill>
                          <a:srgbClr val="000000"/>
                        </a:solidFill>
                        <a:effectLst/>
                        <a:latin typeface="Calibri"/>
                      </a:endParaRPr>
                    </a:p>
                  </a:txBody>
                  <a:tcPr marL="8572" marR="8572" marT="8572" marB="0" anchor="b"/>
                </a:tc>
                <a:tc gridSpan="4">
                  <a:txBody>
                    <a:bodyPr/>
                    <a:lstStyle/>
                    <a:p>
                      <a:pPr algn="l" fontAlgn="b"/>
                      <a:r>
                        <a:rPr lang="en-US" sz="1000" u="sng" strike="noStrike">
                          <a:effectLst/>
                        </a:rPr>
                        <a:t>Tumor assessment by H&amp;E staining</a:t>
                      </a:r>
                      <a:endParaRPr lang="en-US" sz="1000" b="1" i="0" u="sng"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1" i="0" u="sng" strike="noStrike">
                        <a:solidFill>
                          <a:srgbClr val="000000"/>
                        </a:solidFill>
                        <a:effectLst/>
                        <a:latin typeface="Calibri"/>
                      </a:endParaRPr>
                    </a:p>
                  </a:txBody>
                  <a:tcPr marL="8572" marR="8572" marT="8572" marB="0" anchor="b"/>
                </a:tc>
                <a:tc gridSpan="4">
                  <a:txBody>
                    <a:bodyPr/>
                    <a:lstStyle/>
                    <a:p>
                      <a:pPr algn="l" fontAlgn="b"/>
                      <a:r>
                        <a:rPr lang="en-US" sz="1000" u="sng" strike="noStrike">
                          <a:effectLst/>
                        </a:rPr>
                        <a:t>Tumor assessment by anti-GFP staining</a:t>
                      </a:r>
                      <a:endParaRPr lang="en-US" sz="1000" b="1" i="0" u="sng"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1" i="0" u="sng" strike="noStrike">
                        <a:solidFill>
                          <a:srgbClr val="000000"/>
                        </a:solidFill>
                        <a:effectLst/>
                        <a:latin typeface="Calibri"/>
                      </a:endParaRPr>
                    </a:p>
                  </a:txBody>
                  <a:tcPr marL="8572" marR="8572" marT="8572" marB="0" anchor="b"/>
                </a:tc>
                <a:tc>
                  <a:txBody>
                    <a:bodyPr/>
                    <a:lstStyle/>
                    <a:p>
                      <a:pPr algn="l" fontAlgn="b"/>
                      <a:endParaRPr lang="en-US" sz="1000" b="1" i="0" u="sng" strike="noStrike">
                        <a:solidFill>
                          <a:srgbClr val="000000"/>
                        </a:solidFill>
                        <a:effectLst/>
                        <a:latin typeface="Calibri"/>
                      </a:endParaRPr>
                    </a:p>
                  </a:txBody>
                  <a:tcPr marL="8572" marR="8572" marT="8572" marB="0" anchor="b"/>
                </a:tc>
                <a:tc>
                  <a:txBody>
                    <a:bodyPr/>
                    <a:lstStyle/>
                    <a:p>
                      <a:pPr algn="l" fontAlgn="b"/>
                      <a:endParaRPr lang="en-US" sz="1000" b="1" i="0" u="sng" strike="noStrike">
                        <a:solidFill>
                          <a:srgbClr val="000000"/>
                        </a:solidFill>
                        <a:effectLst/>
                        <a:latin typeface="Calibri"/>
                      </a:endParaRPr>
                    </a:p>
                  </a:txBody>
                  <a:tcPr marL="8572" marR="8572" marT="8572" marB="0" anchor="b"/>
                </a:tc>
              </a:tr>
              <a:tr h="171450">
                <a:tc gridSpan="2">
                  <a:txBody>
                    <a:bodyPr/>
                    <a:lstStyle/>
                    <a:p>
                      <a:pPr algn="l" fontAlgn="b"/>
                      <a:r>
                        <a:rPr lang="en-US" sz="1000" u="none" strike="noStrike">
                          <a:effectLst/>
                        </a:rPr>
                        <a:t>PBS control</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71450">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PBS-fish 1</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r>
                        <a:rPr lang="en-US" sz="1000" u="none" strike="noStrike">
                          <a:effectLst/>
                        </a:rPr>
                        <a:t>negative</a:t>
                      </a:r>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r>
                        <a:rPr lang="en-US" sz="1000" u="none" strike="noStrike">
                          <a:effectLst/>
                        </a:rPr>
                        <a:t>negative</a:t>
                      </a:r>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71450">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PBS-fish 2</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r>
                        <a:rPr lang="en-US" sz="1000" u="none" strike="noStrike">
                          <a:effectLst/>
                        </a:rPr>
                        <a:t>negative</a:t>
                      </a:r>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r>
                        <a:rPr lang="en-US" sz="1000" u="none" strike="noStrike">
                          <a:effectLst/>
                        </a:rPr>
                        <a:t>negative</a:t>
                      </a:r>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71450">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PBS-fish 3</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r>
                        <a:rPr lang="en-US" sz="1000" u="none" strike="noStrike">
                          <a:effectLst/>
                        </a:rPr>
                        <a:t>negative</a:t>
                      </a:r>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r>
                        <a:rPr lang="en-US" sz="1000" u="none" strike="noStrike">
                          <a:effectLst/>
                        </a:rPr>
                        <a:t>negative</a:t>
                      </a:r>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71450">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gridSpan="2">
                  <a:txBody>
                    <a:bodyPr/>
                    <a:lstStyle/>
                    <a:p>
                      <a:pPr algn="l" fontAlgn="b"/>
                      <a:r>
                        <a:rPr lang="en-US" sz="1000" u="none" strike="noStrike" dirty="0">
                          <a:effectLst/>
                        </a:rPr>
                        <a:t>1x10</a:t>
                      </a:r>
                      <a:r>
                        <a:rPr lang="en-US" sz="1000" u="none" strike="noStrike" baseline="30000" dirty="0">
                          <a:effectLst/>
                        </a:rPr>
                        <a:t>5</a:t>
                      </a:r>
                      <a:r>
                        <a:rPr lang="en-US" sz="1000" u="none" strike="noStrike" dirty="0">
                          <a:effectLst/>
                        </a:rPr>
                        <a:t> cells</a:t>
                      </a:r>
                      <a:endParaRPr lang="en-US" sz="1000" b="0" i="0" u="none" strike="noStrike" dirty="0">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1x10</a:t>
                      </a:r>
                      <a:r>
                        <a:rPr lang="en-US" sz="1000" u="none" strike="noStrike" baseline="30000">
                          <a:effectLst/>
                        </a:rPr>
                        <a:t>5</a:t>
                      </a:r>
                      <a:r>
                        <a:rPr lang="en-US" sz="1000" u="none" strike="noStrike">
                          <a:effectLst/>
                        </a:rPr>
                        <a:t>-fish 1</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1x10</a:t>
                      </a:r>
                      <a:r>
                        <a:rPr lang="en-US" sz="1000" u="none" strike="noStrike" baseline="30000">
                          <a:effectLst/>
                        </a:rPr>
                        <a:t>5</a:t>
                      </a:r>
                      <a:r>
                        <a:rPr lang="en-US" sz="1000" u="none" strike="noStrike">
                          <a:effectLst/>
                        </a:rPr>
                        <a:t>-fish 2</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1x10</a:t>
                      </a:r>
                      <a:r>
                        <a:rPr lang="en-US" sz="1000" u="none" strike="noStrike" baseline="30000">
                          <a:effectLst/>
                        </a:rPr>
                        <a:t>5</a:t>
                      </a:r>
                      <a:r>
                        <a:rPr lang="en-US" sz="1000" u="none" strike="noStrike">
                          <a:effectLst/>
                        </a:rPr>
                        <a:t>-fish 3</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71450">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gridSpan="2">
                  <a:txBody>
                    <a:bodyPr/>
                    <a:lstStyle/>
                    <a:p>
                      <a:pPr algn="l" fontAlgn="b"/>
                      <a:r>
                        <a:rPr lang="en-US" sz="1000" u="none" strike="noStrike">
                          <a:effectLst/>
                        </a:rPr>
                        <a:t>5x10</a:t>
                      </a:r>
                      <a:r>
                        <a:rPr lang="en-US" sz="1000" u="none" strike="noStrike" baseline="30000">
                          <a:effectLst/>
                        </a:rPr>
                        <a:t>5</a:t>
                      </a:r>
                      <a:r>
                        <a:rPr lang="en-US" sz="1000" u="none" strike="noStrike">
                          <a:effectLst/>
                        </a:rPr>
                        <a:t> cells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5x10</a:t>
                      </a:r>
                      <a:r>
                        <a:rPr lang="en-US" sz="1000" u="none" strike="noStrike" baseline="30000">
                          <a:effectLst/>
                        </a:rPr>
                        <a:t>5</a:t>
                      </a:r>
                      <a:r>
                        <a:rPr lang="en-US" sz="1000" u="none" strike="noStrike">
                          <a:effectLst/>
                        </a:rPr>
                        <a:t>-fish 1</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5x10</a:t>
                      </a:r>
                      <a:r>
                        <a:rPr lang="en-US" sz="1000" u="none" strike="noStrike" baseline="30000">
                          <a:effectLst/>
                        </a:rPr>
                        <a:t>5</a:t>
                      </a:r>
                      <a:r>
                        <a:rPr lang="en-US" sz="1000" u="none" strike="noStrike">
                          <a:effectLst/>
                        </a:rPr>
                        <a:t>-fish 2</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5x10</a:t>
                      </a:r>
                      <a:r>
                        <a:rPr lang="en-US" sz="1000" u="none" strike="noStrike" baseline="30000">
                          <a:effectLst/>
                        </a:rPr>
                        <a:t>5</a:t>
                      </a:r>
                      <a:r>
                        <a:rPr lang="en-US" sz="1000" u="none" strike="noStrike">
                          <a:effectLst/>
                        </a:rPr>
                        <a:t>-fish 3</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5x10</a:t>
                      </a:r>
                      <a:r>
                        <a:rPr lang="en-US" sz="1000" u="none" strike="noStrike" baseline="30000">
                          <a:effectLst/>
                        </a:rPr>
                        <a:t>5</a:t>
                      </a:r>
                      <a:r>
                        <a:rPr lang="en-US" sz="1000" u="none" strike="noStrike">
                          <a:effectLst/>
                        </a:rPr>
                        <a:t>-fish 4</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71450">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gridSpan="2">
                  <a:txBody>
                    <a:bodyPr/>
                    <a:lstStyle/>
                    <a:p>
                      <a:pPr algn="l" fontAlgn="b"/>
                      <a:r>
                        <a:rPr lang="en-US" sz="1000" u="none" strike="noStrike">
                          <a:effectLst/>
                        </a:rPr>
                        <a:t>1x10</a:t>
                      </a:r>
                      <a:r>
                        <a:rPr lang="en-US" sz="1000" u="none" strike="noStrike" baseline="30000">
                          <a:effectLst/>
                        </a:rPr>
                        <a:t>6</a:t>
                      </a:r>
                      <a:r>
                        <a:rPr lang="en-US" sz="1000" u="none" strike="noStrike">
                          <a:effectLst/>
                        </a:rPr>
                        <a:t> cells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1x10</a:t>
                      </a:r>
                      <a:r>
                        <a:rPr lang="en-US" sz="1000" u="none" strike="noStrike" baseline="30000">
                          <a:effectLst/>
                        </a:rPr>
                        <a:t>6</a:t>
                      </a:r>
                      <a:r>
                        <a:rPr lang="en-US" sz="1000" u="none" strike="noStrike">
                          <a:effectLst/>
                        </a:rPr>
                        <a:t>-fish 1</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l" fontAlgn="b"/>
                      <a:r>
                        <a:rPr lang="en-US" sz="1000" u="none" strike="noStrike">
                          <a:effectLst/>
                        </a:rPr>
                        <a:t>primary tumor present, +kidney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1x10</a:t>
                      </a:r>
                      <a:r>
                        <a:rPr lang="en-US" sz="1000" u="none" strike="noStrike" baseline="30000">
                          <a:effectLst/>
                        </a:rPr>
                        <a:t>6</a:t>
                      </a:r>
                      <a:r>
                        <a:rPr lang="en-US" sz="1000" u="none" strike="noStrike">
                          <a:effectLst/>
                        </a:rPr>
                        <a:t>-fish 2</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gridSpan="7">
                  <a:txBody>
                    <a:bodyPr/>
                    <a:lstStyle/>
                    <a:p>
                      <a:pPr algn="l" fontAlgn="b"/>
                      <a:r>
                        <a:rPr lang="en-US" sz="1000" u="none" strike="noStrike" dirty="0">
                          <a:effectLst/>
                        </a:rPr>
                        <a:t>primary tumor present, possible spleen metastasis </a:t>
                      </a:r>
                      <a:endParaRPr lang="en-US" sz="1000" b="0" i="0" u="none" strike="noStrike" dirty="0">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7167">
                <a:tc>
                  <a:txBody>
                    <a:bodyPr/>
                    <a:lstStyle/>
                    <a:p>
                      <a:pPr algn="l" fontAlgn="b"/>
                      <a:endParaRPr lang="en-US" sz="1000" b="0" i="0" u="none" strike="noStrike">
                        <a:solidFill>
                          <a:srgbClr val="000000"/>
                        </a:solidFill>
                        <a:effectLst/>
                        <a:latin typeface="Calibri"/>
                      </a:endParaRPr>
                    </a:p>
                  </a:txBody>
                  <a:tcPr marL="8572" marR="8572" marT="8572" marB="0" anchor="b"/>
                </a:tc>
                <a:tc gridSpan="2">
                  <a:txBody>
                    <a:bodyPr/>
                    <a:lstStyle/>
                    <a:p>
                      <a:pPr algn="l" fontAlgn="b"/>
                      <a:r>
                        <a:rPr lang="en-US" sz="1000" u="none" strike="noStrike">
                          <a:effectLst/>
                        </a:rPr>
                        <a:t>1x10</a:t>
                      </a:r>
                      <a:r>
                        <a:rPr lang="en-US" sz="1000" u="none" strike="noStrike" baseline="30000">
                          <a:effectLst/>
                        </a:rPr>
                        <a:t>6</a:t>
                      </a:r>
                      <a:r>
                        <a:rPr lang="en-US" sz="1000" u="none" strike="noStrike">
                          <a:effectLst/>
                        </a:rPr>
                        <a:t>-fish 3</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gridSpan="4">
                  <a:txBody>
                    <a:bodyPr/>
                    <a:lstStyle/>
                    <a:p>
                      <a:pPr algn="l" fontAlgn="b"/>
                      <a:r>
                        <a:rPr lang="en-US" sz="1000" u="none" strike="noStrike">
                          <a:effectLst/>
                        </a:rPr>
                        <a:t>primary tumor present, no metastases</a:t>
                      </a:r>
                      <a:endParaRPr lang="en-US" sz="1000" b="0" i="0" u="none" strike="noStrike">
                        <a:solidFill>
                          <a:srgbClr val="000000"/>
                        </a:solidFill>
                        <a:effectLst/>
                        <a:latin typeface="Calibri"/>
                      </a:endParaRPr>
                    </a:p>
                  </a:txBody>
                  <a:tcPr marL="8572" marR="8572" marT="8572"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a:solidFill>
                          <a:srgbClr val="000000"/>
                        </a:solidFill>
                        <a:effectLst/>
                        <a:latin typeface="Calibri"/>
                      </a:endParaRPr>
                    </a:p>
                  </a:txBody>
                  <a:tcPr marL="8572" marR="8572" marT="8572" marB="0" anchor="b"/>
                </a:tc>
                <a:tc>
                  <a:txBody>
                    <a:bodyPr/>
                    <a:lstStyle/>
                    <a:p>
                      <a:pPr algn="l" fontAlgn="b"/>
                      <a:endParaRPr lang="en-US" sz="1000" b="0" i="0" u="none" strike="noStrike" dirty="0">
                        <a:solidFill>
                          <a:srgbClr val="000000"/>
                        </a:solidFill>
                        <a:effectLst/>
                        <a:latin typeface="Calibri"/>
                      </a:endParaRPr>
                    </a:p>
                  </a:txBody>
                  <a:tcPr marL="8572" marR="8572" marT="8572" marB="0" anchor="b"/>
                </a:tc>
              </a:tr>
            </a:tbl>
          </a:graphicData>
        </a:graphic>
      </p:graphicFrame>
    </p:spTree>
    <p:extLst>
      <p:ext uri="{BB962C8B-B14F-4D97-AF65-F5344CB8AC3E}">
        <p14:creationId xmlns:p14="http://schemas.microsoft.com/office/powerpoint/2010/main" val="2207252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al_fig.0.tif"/>
          <p:cNvPicPr>
            <a:picLocks noChangeAspect="1"/>
          </p:cNvPicPr>
          <p:nvPr/>
        </p:nvPicPr>
        <p:blipFill rotWithShape="1">
          <a:blip r:embed="rId3" cstate="print">
            <a:extLst>
              <a:ext uri="{28A0092B-C50C-407E-A947-70E740481C1C}">
                <a14:useLocalDpi xmlns:a14="http://schemas.microsoft.com/office/drawing/2010/main" val="0"/>
              </a:ext>
            </a:extLst>
          </a:blip>
          <a:srcRect t="47271"/>
          <a:stretch/>
        </p:blipFill>
        <p:spPr>
          <a:xfrm>
            <a:off x="481405" y="76200"/>
            <a:ext cx="7836658" cy="3505200"/>
          </a:xfrm>
          <a:prstGeom prst="rect">
            <a:avLst/>
          </a:prstGeom>
        </p:spPr>
      </p:pic>
      <p:sp>
        <p:nvSpPr>
          <p:cNvPr id="3" name="Rectangle 2"/>
          <p:cNvSpPr/>
          <p:nvPr/>
        </p:nvSpPr>
        <p:spPr>
          <a:xfrm>
            <a:off x="21969" y="6027003"/>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13: Histology </a:t>
            </a:r>
            <a:r>
              <a:rPr lang="en-US" sz="1200" dirty="0">
                <a:latin typeface="Arial" panose="020B0604020202020204" pitchFamily="34" charset="0"/>
                <a:cs typeface="Arial" panose="020B0604020202020204" pitchFamily="34" charset="0"/>
              </a:rPr>
              <a:t>of the kidney marrow from a stable </a:t>
            </a:r>
            <a:r>
              <a:rPr lang="en-US" sz="1200" dirty="0" smtClean="0">
                <a:latin typeface="Arial" panose="020B0604020202020204" pitchFamily="34" charset="0"/>
                <a:cs typeface="Arial" panose="020B0604020202020204" pitchFamily="34" charset="0"/>
              </a:rPr>
              <a:t>transgenic mitfa-BRAF</a:t>
            </a:r>
            <a:r>
              <a:rPr lang="en-US" sz="1200" baseline="30000" dirty="0" smtClean="0">
                <a:latin typeface="Arial" panose="020B0604020202020204" pitchFamily="34" charset="0"/>
                <a:cs typeface="Arial" panose="020B0604020202020204" pitchFamily="34" charset="0"/>
              </a:rPr>
              <a:t>V600E</a:t>
            </a:r>
            <a:r>
              <a:rPr lang="en-US" sz="1200" dirty="0" smtClean="0">
                <a:latin typeface="Arial" panose="020B0604020202020204" pitchFamily="34" charset="0"/>
                <a:cs typeface="Arial" panose="020B0604020202020204" pitchFamily="34" charset="0"/>
              </a:rPr>
              <a:t>;p53</a:t>
            </a:r>
            <a:r>
              <a:rPr lang="en-US" sz="1200" baseline="30000" dirty="0" smtClean="0">
                <a:latin typeface="Arial" panose="020B0604020202020204" pitchFamily="34" charset="0"/>
                <a:cs typeface="Arial" panose="020B0604020202020204" pitchFamily="34" charset="0"/>
              </a:rPr>
              <a:t>-/-</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melanoma bearing fish. On the left is H&amp;E staining, where the black arrows point out mitotic figures and abnormal nuclei. On the right is </a:t>
            </a:r>
            <a:r>
              <a:rPr lang="en-US" sz="1200" dirty="0" smtClean="0">
                <a:latin typeface="Arial" panose="020B0604020202020204" pitchFamily="34" charset="0"/>
                <a:cs typeface="Arial" panose="020B0604020202020204" pitchFamily="34" charset="0"/>
              </a:rPr>
              <a:t>the same section stained </a:t>
            </a:r>
            <a:r>
              <a:rPr lang="en-US" sz="1200" dirty="0">
                <a:latin typeface="Arial" panose="020B0604020202020204" pitchFamily="34" charset="0"/>
                <a:cs typeface="Arial" panose="020B0604020202020204" pitchFamily="34" charset="0"/>
              </a:rPr>
              <a:t>with an anti-</a:t>
            </a:r>
            <a:r>
              <a:rPr lang="en-US" sz="1200" dirty="0" err="1">
                <a:latin typeface="Arial" panose="020B0604020202020204" pitchFamily="34" charset="0"/>
                <a:cs typeface="Arial" panose="020B0604020202020204" pitchFamily="34" charset="0"/>
              </a:rPr>
              <a:t>crestin</a:t>
            </a:r>
            <a:r>
              <a:rPr lang="en-US" sz="1200" dirty="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riboprobe</a:t>
            </a:r>
            <a:r>
              <a:rPr lang="en-US" sz="1200" dirty="0" smtClean="0">
                <a:latin typeface="Arial" panose="020B0604020202020204" pitchFamily="34" charset="0"/>
                <a:cs typeface="Arial" panose="020B0604020202020204" pitchFamily="34" charset="0"/>
              </a:rPr>
              <a:t> (blue stained areas), </a:t>
            </a:r>
            <a:r>
              <a:rPr lang="en-US" sz="1200" dirty="0">
                <a:latin typeface="Arial" panose="020B0604020202020204" pitchFamily="34" charset="0"/>
                <a:cs typeface="Arial" panose="020B0604020202020204" pitchFamily="34" charset="0"/>
              </a:rPr>
              <a:t>which is specific for neural crest derived melanomas</a:t>
            </a:r>
            <a:r>
              <a:rPr lang="en-US" sz="12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65693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0"/>
            <a:ext cx="8155969" cy="6229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7980" y="6581001"/>
            <a:ext cx="9174352"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14: </a:t>
            </a:r>
            <a:r>
              <a:rPr lang="en-US" sz="1200" dirty="0">
                <a:latin typeface="Arial" panose="020B0604020202020204" pitchFamily="34" charset="0"/>
                <a:cs typeface="Arial" panose="020B0604020202020204" pitchFamily="34" charset="0"/>
              </a:rPr>
              <a:t>Derivation of the </a:t>
            </a:r>
            <a:r>
              <a:rPr lang="en-US" sz="1200" dirty="0" smtClean="0">
                <a:latin typeface="Arial" panose="020B0604020202020204" pitchFamily="34" charset="0"/>
                <a:cs typeface="Arial" panose="020B0604020202020204" pitchFamily="34" charset="0"/>
              </a:rPr>
              <a:t>µ </a:t>
            </a:r>
            <a:r>
              <a:rPr lang="en-US" sz="1200" dirty="0">
                <a:latin typeface="Arial" panose="020B0604020202020204" pitchFamily="34" charset="0"/>
                <a:cs typeface="Arial" panose="020B0604020202020204" pitchFamily="34" charset="0"/>
              </a:rPr>
              <a:t>score for quantifying metastatic burden in individual fish.</a:t>
            </a:r>
          </a:p>
        </p:txBody>
      </p:sp>
    </p:spTree>
    <p:extLst>
      <p:ext uri="{BB962C8B-B14F-4D97-AF65-F5344CB8AC3E}">
        <p14:creationId xmlns:p14="http://schemas.microsoft.com/office/powerpoint/2010/main" val="292731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396335"/>
            <a:ext cx="9174352" cy="461665"/>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15: Calculation of the metastasis initiating cell (MIC) frequency using the intended number of transplanted cells, in contract to the actual number of cells estimated at day 1 (see Main Figure 5 for this data).</a:t>
            </a:r>
            <a:endParaRPr lang="en-US" sz="12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6900" y="830580"/>
            <a:ext cx="5410200" cy="5196840"/>
          </a:xfrm>
          <a:prstGeom prst="rect">
            <a:avLst/>
          </a:prstGeom>
        </p:spPr>
      </p:pic>
    </p:spTree>
    <p:extLst>
      <p:ext uri="{BB962C8B-B14F-4D97-AF65-F5344CB8AC3E}">
        <p14:creationId xmlns:p14="http://schemas.microsoft.com/office/powerpoint/2010/main" val="553327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extLst>
              <a:ext uri="{28A0092B-C50C-407E-A947-70E740481C1C}">
                <a14:useLocalDpi xmlns:a14="http://schemas.microsoft.com/office/drawing/2010/main" val="0"/>
              </a:ext>
            </a:extLst>
          </a:blip>
          <a:stretch>
            <a:fillRect/>
          </a:stretch>
        </p:blipFill>
        <p:spPr>
          <a:xfrm>
            <a:off x="762000" y="0"/>
            <a:ext cx="7772400" cy="5181600"/>
          </a:xfrm>
          <a:prstGeom prst="rect">
            <a:avLst/>
          </a:prstGeom>
        </p:spPr>
      </p:pic>
      <p:sp>
        <p:nvSpPr>
          <p:cNvPr id="3" name="Rectangle 2"/>
          <p:cNvSpPr/>
          <p:nvPr/>
        </p:nvSpPr>
        <p:spPr>
          <a:xfrm>
            <a:off x="-16267" y="5473005"/>
            <a:ext cx="9174352" cy="1384995"/>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16: </a:t>
            </a:r>
            <a:r>
              <a:rPr lang="en-US" sz="1200" dirty="0">
                <a:latin typeface="Arial" panose="020B0604020202020204" pitchFamily="34" charset="0"/>
                <a:cs typeface="Arial" panose="020B0604020202020204" pitchFamily="34" charset="0"/>
              </a:rPr>
              <a:t>Schematic overview of bright field image processing: (Left panel) Image intensity was adjusted, the right side images where flipped horizontally and the boundary of the fish body was determined. Control points (input points) at tip of ‘nose’ and the fish body major axis were determined. Nose input points where translated to (20,250) and fish body major axis rotated to horizontal. (Middle panel) Green: Input points at center of eye, tip of ‘nose’, equally spaced along boundary of front body, along spine in tail and at end of spine. Blue and red: corresponding base points, for nonlinear transformation of image. Note x-coordinates are the same for both input points and base points for both right side and left side images. Base point y-coordinates are averages of each of the y-coordinates of the input points in the right and left side image. (Right panel) Final transformed result.</a:t>
            </a:r>
          </a:p>
        </p:txBody>
      </p:sp>
    </p:spTree>
    <p:extLst>
      <p:ext uri="{BB962C8B-B14F-4D97-AF65-F5344CB8AC3E}">
        <p14:creationId xmlns:p14="http://schemas.microsoft.com/office/powerpoint/2010/main" val="3796179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extLst>
              <a:ext uri="{28A0092B-C50C-407E-A947-70E740481C1C}">
                <a14:useLocalDpi xmlns:a14="http://schemas.microsoft.com/office/drawing/2010/main" val="0"/>
              </a:ext>
            </a:extLst>
          </a:blip>
          <a:stretch>
            <a:fillRect/>
          </a:stretch>
        </p:blipFill>
        <p:spPr>
          <a:xfrm>
            <a:off x="1676400" y="152400"/>
            <a:ext cx="5334000" cy="4889643"/>
          </a:xfrm>
          <a:prstGeom prst="rect">
            <a:avLst/>
          </a:prstGeom>
        </p:spPr>
      </p:pic>
      <p:sp>
        <p:nvSpPr>
          <p:cNvPr id="3" name="Rectangle 2"/>
          <p:cNvSpPr/>
          <p:nvPr/>
        </p:nvSpPr>
        <p:spPr>
          <a:xfrm>
            <a:off x="-41953" y="5837603"/>
            <a:ext cx="9174352" cy="1015663"/>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17: </a:t>
            </a:r>
            <a:r>
              <a:rPr lang="en-US" sz="1200" dirty="0">
                <a:latin typeface="Arial" panose="020B0604020202020204" pitchFamily="34" charset="0"/>
                <a:cs typeface="Arial" panose="020B0604020202020204" pitchFamily="34" charset="0"/>
              </a:rPr>
              <a:t>Determining pixel intensities in the transformed images: The image transform maps the location of each pixel onto new coordinates in a new square pixel grid. Old grid is show with dots, and new grid is shown with checkered box. Intensity of a pixel in the new grid (focal pixel marked with red dot) is determined using a weighted average (by performing </a:t>
            </a:r>
            <a:r>
              <a:rPr lang="en-US" sz="1200" dirty="0" err="1">
                <a:latin typeface="Arial" panose="020B0604020202020204" pitchFamily="34" charset="0"/>
                <a:cs typeface="Arial" panose="020B0604020202020204" pitchFamily="34" charset="0"/>
              </a:rPr>
              <a:t>bicubic</a:t>
            </a:r>
            <a:r>
              <a:rPr lang="en-US" sz="1200" dirty="0">
                <a:latin typeface="Arial" panose="020B0604020202020204" pitchFamily="34" charset="0"/>
                <a:cs typeface="Arial" panose="020B0604020202020204" pitchFamily="34" charset="0"/>
              </a:rPr>
              <a:t> interpolation, see [2]) of the pixel intensities from the old image of the 16 nearest points (shown in orange) to the focal pixel center in the new pixel grid.</a:t>
            </a:r>
          </a:p>
        </p:txBody>
      </p:sp>
    </p:spTree>
    <p:extLst>
      <p:ext uri="{BB962C8B-B14F-4D97-AF65-F5344CB8AC3E}">
        <p14:creationId xmlns:p14="http://schemas.microsoft.com/office/powerpoint/2010/main" val="4166342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extLst>
              <a:ext uri="{28A0092B-C50C-407E-A947-70E740481C1C}">
                <a14:useLocalDpi xmlns:a14="http://schemas.microsoft.com/office/drawing/2010/main" val="0"/>
              </a:ext>
            </a:extLst>
          </a:blip>
          <a:stretch>
            <a:fillRect/>
          </a:stretch>
        </p:blipFill>
        <p:spPr>
          <a:xfrm>
            <a:off x="2057400" y="113872"/>
            <a:ext cx="4800600" cy="5448728"/>
          </a:xfrm>
          <a:prstGeom prst="rect">
            <a:avLst/>
          </a:prstGeom>
        </p:spPr>
      </p:pic>
      <p:sp>
        <p:nvSpPr>
          <p:cNvPr id="3" name="Rectangle 2"/>
          <p:cNvSpPr/>
          <p:nvPr/>
        </p:nvSpPr>
        <p:spPr>
          <a:xfrm>
            <a:off x="0" y="5680639"/>
            <a:ext cx="9174352" cy="120032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18: </a:t>
            </a:r>
            <a:r>
              <a:rPr lang="en-US" sz="1200" dirty="0">
                <a:latin typeface="Arial" panose="020B0604020202020204" pitchFamily="34" charset="0"/>
                <a:cs typeface="Arial" panose="020B0604020202020204" pitchFamily="34" charset="0"/>
              </a:rPr>
              <a:t>Segmentation of GFP images: (Varying threshold): </a:t>
            </a:r>
            <a:r>
              <a:rPr lang="en-US" sz="1200" dirty="0" err="1">
                <a:latin typeface="Arial" panose="020B0604020202020204" pitchFamily="34" charset="0"/>
                <a:cs typeface="Arial" panose="020B0604020202020204" pitchFamily="34" charset="0"/>
              </a:rPr>
              <a:t>Thresholding</a:t>
            </a:r>
            <a:r>
              <a:rPr lang="en-US" sz="1200" dirty="0">
                <a:latin typeface="Arial" panose="020B0604020202020204" pitchFamily="34" charset="0"/>
                <a:cs typeface="Arial" panose="020B0604020202020204" pitchFamily="34" charset="0"/>
              </a:rPr>
              <a:t> of the original GFP image using a different threshold for each pixel column through the fish body. (Edge detection): </a:t>
            </a:r>
            <a:r>
              <a:rPr lang="en-US" sz="1200" dirty="0" err="1">
                <a:latin typeface="Arial" panose="020B0604020202020204" pitchFamily="34" charset="0"/>
                <a:cs typeface="Arial" panose="020B0604020202020204" pitchFamily="34" charset="0"/>
              </a:rPr>
              <a:t>Thesholding</a:t>
            </a:r>
            <a:r>
              <a:rPr lang="en-US" sz="1200" dirty="0">
                <a:latin typeface="Arial" panose="020B0604020202020204" pitchFamily="34" charset="0"/>
                <a:cs typeface="Arial" panose="020B0604020202020204" pitchFamily="34" charset="0"/>
              </a:rPr>
              <a:t> of an image where intensities where given by the local change in pixel intensity of the original GFP image</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High threshold): </a:t>
            </a:r>
            <a:r>
              <a:rPr lang="en-US" sz="1200" dirty="0" err="1">
                <a:latin typeface="Arial" panose="020B0604020202020204" pitchFamily="34" charset="0"/>
                <a:cs typeface="Arial" panose="020B0604020202020204" pitchFamily="34" charset="0"/>
              </a:rPr>
              <a:t>Thresholding</a:t>
            </a:r>
            <a:r>
              <a:rPr lang="en-US" sz="1200" dirty="0">
                <a:latin typeface="Arial" panose="020B0604020202020204" pitchFamily="34" charset="0"/>
                <a:cs typeface="Arial" panose="020B0604020202020204" pitchFamily="34" charset="0"/>
              </a:rPr>
              <a:t> of the original image using a high threshold (~20% of the max). Pixels found to be positive (white) in this image where always included in final result. (Low threshold): </a:t>
            </a:r>
            <a:r>
              <a:rPr lang="en-US" sz="1200" dirty="0" err="1">
                <a:latin typeface="Arial" panose="020B0604020202020204" pitchFamily="34" charset="0"/>
                <a:cs typeface="Arial" panose="020B0604020202020204" pitchFamily="34" charset="0"/>
              </a:rPr>
              <a:t>Thresholding</a:t>
            </a:r>
            <a:r>
              <a:rPr lang="en-US" sz="1200" dirty="0">
                <a:latin typeface="Arial" panose="020B0604020202020204" pitchFamily="34" charset="0"/>
                <a:cs typeface="Arial" panose="020B0604020202020204" pitchFamily="34" charset="0"/>
              </a:rPr>
              <a:t> of the original image using a relatively low threshold (~5% of the max). Pixels found to be negative (black) in this image where never included in final result. </a:t>
            </a:r>
          </a:p>
        </p:txBody>
      </p:sp>
    </p:spTree>
    <p:extLst>
      <p:ext uri="{BB962C8B-B14F-4D97-AF65-F5344CB8AC3E}">
        <p14:creationId xmlns:p14="http://schemas.microsoft.com/office/powerpoint/2010/main" val="2653092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val="0"/>
              </a:ext>
            </a:extLst>
          </a:blip>
          <a:stretch>
            <a:fillRect/>
          </a:stretch>
        </p:blipFill>
        <p:spPr>
          <a:xfrm>
            <a:off x="2549896" y="76200"/>
            <a:ext cx="4038600" cy="5602840"/>
          </a:xfrm>
          <a:prstGeom prst="rect">
            <a:avLst/>
          </a:prstGeom>
        </p:spPr>
      </p:pic>
      <p:sp>
        <p:nvSpPr>
          <p:cNvPr id="3" name="Rectangle 2"/>
          <p:cNvSpPr/>
          <p:nvPr/>
        </p:nvSpPr>
        <p:spPr>
          <a:xfrm>
            <a:off x="2569" y="5791200"/>
            <a:ext cx="9174352" cy="1384995"/>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19: </a:t>
            </a:r>
            <a:r>
              <a:rPr lang="en-US" sz="1200" dirty="0">
                <a:latin typeface="Arial" panose="020B0604020202020204" pitchFamily="34" charset="0"/>
                <a:cs typeface="Arial" panose="020B0604020202020204" pitchFamily="34" charset="0"/>
              </a:rPr>
              <a:t>Clustering of close objects: (A): An example of how 9 connected pixel regions (objects) in the segmented image where clustered in to 4 clusters by counting all objects closer than 30 pixels apart as part of the same cluster. Note that even though object 3 and 5 are more than 30 pixels apart they still end up belonging to cluster 2 since they are both closer than 30 pixels apart from object 4</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 Plot illustrating how the number of clusters varies with the choice of cut off threshold for the particular segmented image show in (A). Note that when the threshold is varied by ±10 pixels the number of clusters varies by approx. ±2.</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5143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white\Google Drive\Metastasis manuscript final\Data\nucleofected cells\TRANSGENIC ZMEL LINE IMAGES\eGFP 3x sorted GFP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52106" y="685799"/>
            <a:ext cx="2639786" cy="211182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white\Google Drive\Metastasis manuscript final\Data\nucleofected cells\TRANSGENIC ZMEL LINE IMAGES\eGFP 3x sorted BF_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6160" y="685799"/>
            <a:ext cx="2639786" cy="21118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rwhite\Google Drive\Metastasis manuscript final\Data\nucleofected cells\TRANSGENIC ZMEL LINE IMAGES\eGFP 3x sorted dTomato_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98053" y="707570"/>
            <a:ext cx="2639786" cy="21118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45060" y="316467"/>
            <a:ext cx="1210588" cy="369332"/>
          </a:xfrm>
          <a:prstGeom prst="rect">
            <a:avLst/>
          </a:prstGeom>
          <a:noFill/>
        </p:spPr>
        <p:txBody>
          <a:bodyPr wrap="none" rtlCol="0">
            <a:spAutoFit/>
          </a:bodyPr>
          <a:lstStyle/>
          <a:p>
            <a:r>
              <a:rPr lang="en-US" dirty="0" err="1" smtClean="0">
                <a:latin typeface="Arial" panose="020B0604020202020204" pitchFamily="34" charset="0"/>
                <a:cs typeface="Arial" panose="020B0604020202020204" pitchFamily="34" charset="0"/>
              </a:rPr>
              <a:t>Brightfield</a:t>
            </a:r>
            <a:endParaRPr lang="en-US" dirty="0">
              <a:latin typeface="Arial" panose="020B0604020202020204" pitchFamily="34" charset="0"/>
              <a:cs typeface="Arial" panose="020B0604020202020204" pitchFamily="34" charset="0"/>
            </a:endParaRPr>
          </a:p>
        </p:txBody>
      </p:sp>
      <p:sp>
        <p:nvSpPr>
          <p:cNvPr id="8" name="TextBox 7"/>
          <p:cNvSpPr txBox="1"/>
          <p:nvPr/>
        </p:nvSpPr>
        <p:spPr>
          <a:xfrm>
            <a:off x="3991006" y="327743"/>
            <a:ext cx="813043"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EGFP</a:t>
            </a:r>
            <a:endParaRPr lang="en-US" dirty="0">
              <a:latin typeface="Arial" panose="020B0604020202020204" pitchFamily="34" charset="0"/>
              <a:cs typeface="Arial" panose="020B0604020202020204" pitchFamily="34" charset="0"/>
            </a:endParaRPr>
          </a:p>
        </p:txBody>
      </p:sp>
      <p:sp>
        <p:nvSpPr>
          <p:cNvPr id="9" name="TextBox 8"/>
          <p:cNvSpPr txBox="1"/>
          <p:nvPr/>
        </p:nvSpPr>
        <p:spPr>
          <a:xfrm>
            <a:off x="6781800" y="338238"/>
            <a:ext cx="1133708" cy="369332"/>
          </a:xfrm>
          <a:prstGeom prst="rect">
            <a:avLst/>
          </a:prstGeom>
          <a:noFill/>
        </p:spPr>
        <p:txBody>
          <a:bodyPr wrap="none" rtlCol="0">
            <a:spAutoFit/>
          </a:bodyPr>
          <a:lstStyle/>
          <a:p>
            <a:r>
              <a:rPr lang="en-US" dirty="0" err="1" smtClean="0">
                <a:latin typeface="Arial" panose="020B0604020202020204" pitchFamily="34" charset="0"/>
                <a:cs typeface="Arial" panose="020B0604020202020204" pitchFamily="34" charset="0"/>
              </a:rPr>
              <a:t>tdTomato</a:t>
            </a:r>
            <a:endParaRPr lang="en-US" dirty="0">
              <a:latin typeface="Arial" panose="020B0604020202020204" pitchFamily="34" charset="0"/>
              <a:cs typeface="Arial" panose="020B0604020202020204" pitchFamily="34" charset="0"/>
            </a:endParaRPr>
          </a:p>
        </p:txBody>
      </p:sp>
      <p:sp>
        <p:nvSpPr>
          <p:cNvPr id="2" name="Rectangle 1"/>
          <p:cNvSpPr/>
          <p:nvPr/>
        </p:nvSpPr>
        <p:spPr>
          <a:xfrm>
            <a:off x="0" y="6207338"/>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2: Demonstration of cDNA overexpression in the ZMEL1 line. The </a:t>
            </a:r>
            <a:r>
              <a:rPr lang="en-US" sz="1200" dirty="0">
                <a:latin typeface="Arial" panose="020B0604020202020204" pitchFamily="34" charset="0"/>
                <a:cs typeface="Arial" panose="020B0604020202020204" pitchFamily="34" charset="0"/>
              </a:rPr>
              <a:t>parental ZMEL1-GFP line (left) was </a:t>
            </a:r>
            <a:r>
              <a:rPr lang="en-US" sz="1200" dirty="0" err="1">
                <a:latin typeface="Arial" panose="020B0604020202020204" pitchFamily="34" charset="0"/>
                <a:cs typeface="Arial" panose="020B0604020202020204" pitchFamily="34" charset="0"/>
              </a:rPr>
              <a:t>nucleofected</a:t>
            </a:r>
            <a:r>
              <a:rPr lang="en-US" sz="1200" dirty="0">
                <a:latin typeface="Arial" panose="020B0604020202020204" pitchFamily="34" charset="0"/>
                <a:cs typeface="Arial" panose="020B0604020202020204" pitchFamily="34" charset="0"/>
              </a:rPr>
              <a:t> with an expression plasmid consisting of the </a:t>
            </a:r>
            <a:r>
              <a:rPr lang="en-US" sz="1200" dirty="0" smtClean="0">
                <a:latin typeface="Arial" panose="020B0604020202020204" pitchFamily="34" charset="0"/>
                <a:cs typeface="Arial" panose="020B0604020202020204" pitchFamily="34" charset="0"/>
              </a:rPr>
              <a:t>zebrafish </a:t>
            </a:r>
            <a:r>
              <a:rPr lang="en-US" sz="1200" dirty="0" err="1">
                <a:latin typeface="Arial" panose="020B0604020202020204" pitchFamily="34" charset="0"/>
                <a:cs typeface="Arial" panose="020B0604020202020204" pitchFamily="34" charset="0"/>
              </a:rPr>
              <a:t>ubb</a:t>
            </a:r>
            <a:r>
              <a:rPr lang="en-US" sz="1200" dirty="0">
                <a:latin typeface="Arial" panose="020B0604020202020204" pitchFamily="34" charset="0"/>
                <a:cs typeface="Arial" panose="020B0604020202020204" pitchFamily="34" charset="0"/>
              </a:rPr>
              <a:t> (ubiquitin) </a:t>
            </a:r>
            <a:r>
              <a:rPr lang="en-US" sz="1200" dirty="0" smtClean="0">
                <a:latin typeface="Arial" panose="020B0604020202020204" pitchFamily="34" charset="0"/>
                <a:cs typeface="Arial" panose="020B0604020202020204" pitchFamily="34" charset="0"/>
              </a:rPr>
              <a:t>promoter driving </a:t>
            </a:r>
            <a:r>
              <a:rPr lang="en-US" sz="1200" dirty="0">
                <a:latin typeface="Arial" panose="020B0604020202020204" pitchFamily="34" charset="0"/>
                <a:cs typeface="Arial" panose="020B0604020202020204" pitchFamily="34" charset="0"/>
              </a:rPr>
              <a:t>EGFP-2A-tdTomato. The cells were FACS sorted to purity by 3 rounds of successive sorting for </a:t>
            </a:r>
            <a:r>
              <a:rPr lang="en-US" sz="1200" dirty="0" err="1">
                <a:latin typeface="Arial" panose="020B0604020202020204" pitchFamily="34" charset="0"/>
                <a:cs typeface="Arial" panose="020B0604020202020204" pitchFamily="34" charset="0"/>
              </a:rPr>
              <a:t>tdTomato</a:t>
            </a:r>
            <a:r>
              <a:rPr lang="en-US" sz="1200" dirty="0">
                <a:latin typeface="Arial" panose="020B0604020202020204" pitchFamily="34" charset="0"/>
                <a:cs typeface="Arial" panose="020B0604020202020204" pitchFamily="34" charset="0"/>
              </a:rPr>
              <a:t>, yielding cells that were both GFP and </a:t>
            </a:r>
            <a:r>
              <a:rPr lang="en-US" sz="1200" dirty="0" err="1">
                <a:latin typeface="Arial" panose="020B0604020202020204" pitchFamily="34" charset="0"/>
                <a:cs typeface="Arial" panose="020B0604020202020204" pitchFamily="34" charset="0"/>
              </a:rPr>
              <a:t>tdTomato</a:t>
            </a:r>
            <a:r>
              <a:rPr lang="en-US" sz="1200" dirty="0">
                <a:latin typeface="Arial" panose="020B0604020202020204" pitchFamily="34" charset="0"/>
                <a:cs typeface="Arial" panose="020B0604020202020204" pitchFamily="34" charset="0"/>
              </a:rPr>
              <a:t> positive.  </a:t>
            </a:r>
          </a:p>
        </p:txBody>
      </p:sp>
    </p:spTree>
    <p:extLst>
      <p:ext uri="{BB962C8B-B14F-4D97-AF65-F5344CB8AC3E}">
        <p14:creationId xmlns:p14="http://schemas.microsoft.com/office/powerpoint/2010/main" val="10908643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videTumorsSupMat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6800" y="889000"/>
            <a:ext cx="4457700" cy="5080000"/>
          </a:xfrm>
          <a:prstGeom prst="rect">
            <a:avLst/>
          </a:prstGeom>
        </p:spPr>
      </p:pic>
      <p:sp>
        <p:nvSpPr>
          <p:cNvPr id="5" name="TextBox 4"/>
          <p:cNvSpPr txBox="1"/>
          <p:nvPr/>
        </p:nvSpPr>
        <p:spPr>
          <a:xfrm>
            <a:off x="2336800" y="900091"/>
            <a:ext cx="1366330" cy="369332"/>
          </a:xfrm>
          <a:prstGeom prst="rect">
            <a:avLst/>
          </a:prstGeom>
          <a:noFill/>
        </p:spPr>
        <p:txBody>
          <a:bodyPr wrap="none" rtlCol="0">
            <a:spAutoFit/>
          </a:bodyPr>
          <a:lstStyle/>
          <a:p>
            <a:r>
              <a:rPr lang="en-US" dirty="0" smtClean="0">
                <a:solidFill>
                  <a:schemeClr val="bg1"/>
                </a:solidFill>
              </a:rPr>
              <a:t>A          Day 7</a:t>
            </a:r>
            <a:endParaRPr lang="en-US" dirty="0">
              <a:solidFill>
                <a:schemeClr val="bg1"/>
              </a:solidFill>
            </a:endParaRPr>
          </a:p>
        </p:txBody>
      </p:sp>
      <p:sp>
        <p:nvSpPr>
          <p:cNvPr id="6" name="TextBox 5"/>
          <p:cNvSpPr txBox="1"/>
          <p:nvPr/>
        </p:nvSpPr>
        <p:spPr>
          <a:xfrm>
            <a:off x="2336800" y="2772227"/>
            <a:ext cx="1479892" cy="369332"/>
          </a:xfrm>
          <a:prstGeom prst="rect">
            <a:avLst/>
          </a:prstGeom>
          <a:noFill/>
        </p:spPr>
        <p:txBody>
          <a:bodyPr wrap="none" rtlCol="0">
            <a:spAutoFit/>
          </a:bodyPr>
          <a:lstStyle/>
          <a:p>
            <a:r>
              <a:rPr lang="en-US" dirty="0" smtClean="0">
                <a:solidFill>
                  <a:schemeClr val="bg1"/>
                </a:solidFill>
              </a:rPr>
              <a:t>B          Day 14</a:t>
            </a:r>
            <a:endParaRPr lang="en-US" dirty="0">
              <a:solidFill>
                <a:schemeClr val="bg1"/>
              </a:solidFill>
            </a:endParaRPr>
          </a:p>
        </p:txBody>
      </p:sp>
      <p:sp>
        <p:nvSpPr>
          <p:cNvPr id="7" name="TextBox 6"/>
          <p:cNvSpPr txBox="1"/>
          <p:nvPr/>
        </p:nvSpPr>
        <p:spPr>
          <a:xfrm>
            <a:off x="2336800" y="4536059"/>
            <a:ext cx="2213917" cy="369332"/>
          </a:xfrm>
          <a:prstGeom prst="rect">
            <a:avLst/>
          </a:prstGeom>
          <a:noFill/>
        </p:spPr>
        <p:txBody>
          <a:bodyPr wrap="none" rtlCol="0">
            <a:spAutoFit/>
          </a:bodyPr>
          <a:lstStyle/>
          <a:p>
            <a:r>
              <a:rPr lang="en-US" dirty="0" smtClean="0">
                <a:solidFill>
                  <a:schemeClr val="bg1"/>
                </a:solidFill>
              </a:rPr>
              <a:t>C          Day 14 divided</a:t>
            </a:r>
            <a:endParaRPr lang="en-US" dirty="0">
              <a:solidFill>
                <a:schemeClr val="bg1"/>
              </a:solidFill>
            </a:endParaRPr>
          </a:p>
        </p:txBody>
      </p:sp>
      <p:sp>
        <p:nvSpPr>
          <p:cNvPr id="8" name="Rectangle 7"/>
          <p:cNvSpPr/>
          <p:nvPr/>
        </p:nvSpPr>
        <p:spPr>
          <a:xfrm>
            <a:off x="0" y="6350168"/>
            <a:ext cx="9174352" cy="461665"/>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20: </a:t>
            </a:r>
            <a:r>
              <a:rPr lang="en-US" sz="1200" dirty="0">
                <a:latin typeface="Arial" panose="020B0604020202020204" pitchFamily="34" charset="0"/>
                <a:cs typeface="Arial" panose="020B0604020202020204" pitchFamily="34" charset="0"/>
              </a:rPr>
              <a:t>Separating merged tumors/metastases: (A) Three distinct clusters of objects at day 7 grow to merge into one cluster at (B) day 14, (yellow primary, red and blue metastases, fish ID # 68). (C) Result of partitioning algorithm.</a:t>
            </a:r>
          </a:p>
        </p:txBody>
      </p:sp>
    </p:spTree>
    <p:extLst>
      <p:ext uri="{BB962C8B-B14F-4D97-AF65-F5344CB8AC3E}">
        <p14:creationId xmlns:p14="http://schemas.microsoft.com/office/powerpoint/2010/main" val="2963695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027003"/>
            <a:ext cx="9174352" cy="830997"/>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3</a:t>
            </a:r>
            <a:r>
              <a:rPr lang="en-US" sz="1200" dirty="0" smtClean="0">
                <a:latin typeface="Arial" panose="020B0604020202020204" pitchFamily="34" charset="0"/>
                <a:cs typeface="Arial" panose="020B0604020202020204" pitchFamily="34" charset="0"/>
              </a:rPr>
              <a:t>: Demonstration of CRISPR/Cas9-mediated mutation in the ZMEL1 line.  The parental ZMEL1-GFP (bottom) line was </a:t>
            </a:r>
            <a:r>
              <a:rPr lang="en-US" sz="1200" dirty="0" err="1" smtClean="0">
                <a:latin typeface="Arial" panose="020B0604020202020204" pitchFamily="34" charset="0"/>
                <a:cs typeface="Arial" panose="020B0604020202020204" pitchFamily="34" charset="0"/>
              </a:rPr>
              <a:t>nucleofected</a:t>
            </a:r>
            <a:r>
              <a:rPr lang="en-US" sz="1200" dirty="0" smtClean="0">
                <a:latin typeface="Arial" panose="020B0604020202020204" pitchFamily="34" charset="0"/>
                <a:cs typeface="Arial" panose="020B0604020202020204" pitchFamily="34" charset="0"/>
              </a:rPr>
              <a:t> with a CMV-Cas9 construct along with a zebrafish U6-driven guide RNA against GFP.  Within 1-2 weeks (top) GFP negative cells could be easily discerned, and with a single round of FACS (middle) could be enriched to over 99% GFP negative purity. Inset images are 2X magnification views of the boxed area.</a:t>
            </a:r>
            <a:endParaRPr lang="en-US" sz="1200" dirty="0">
              <a:latin typeface="Arial" panose="020B0604020202020204" pitchFamily="34" charset="0"/>
              <a:cs typeface="Arial" panose="020B0604020202020204" pitchFamily="34" charset="0"/>
            </a:endParaRPr>
          </a:p>
        </p:txBody>
      </p:sp>
      <p:pic>
        <p:nvPicPr>
          <p:cNvPr id="1026" name="Picture 2" descr="Z:\Lab members\Nate Campbell\Figures\Campbell Figures &amp; Methods Final\Post-Sort Update\Methods Image white 24w 08-07 zoom sort.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34621"/>
            <a:ext cx="7834553" cy="5892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970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Z:\Lab members\Nate Campbell\SURVEYOR Figure 1 corrected\SURVEYOR Figure 1.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991" y="1295400"/>
            <a:ext cx="6974956" cy="35052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9692" y="5791200"/>
            <a:ext cx="9124308" cy="1015663"/>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4: </a:t>
            </a:r>
            <a:r>
              <a:rPr lang="en-US" sz="1200" dirty="0">
                <a:latin typeface="Arial" panose="020B0604020202020204" pitchFamily="34" charset="0"/>
                <a:cs typeface="Arial" panose="020B0604020202020204" pitchFamily="34" charset="0"/>
              </a:rPr>
              <a:t>SURVEYOR assay was performed to assess mutation rates in </a:t>
            </a:r>
            <a:r>
              <a:rPr lang="en-US" sz="1200" dirty="0" smtClean="0">
                <a:latin typeface="Arial" panose="020B0604020202020204" pitchFamily="34" charset="0"/>
                <a:cs typeface="Arial" panose="020B0604020202020204" pitchFamily="34" charset="0"/>
              </a:rPr>
              <a:t>ZMEL1 cells </a:t>
            </a:r>
            <a:r>
              <a:rPr lang="en-US" sz="1200" dirty="0" err="1">
                <a:latin typeface="Arial" panose="020B0604020202020204" pitchFamily="34" charset="0"/>
                <a:cs typeface="Arial" panose="020B0604020202020204" pitchFamily="34" charset="0"/>
              </a:rPr>
              <a:t>nucleofected</a:t>
            </a:r>
            <a:r>
              <a:rPr lang="en-US" sz="1200" dirty="0">
                <a:latin typeface="Arial" panose="020B0604020202020204" pitchFamily="34" charset="0"/>
                <a:cs typeface="Arial" panose="020B0604020202020204" pitchFamily="34" charset="0"/>
              </a:rPr>
              <a:t> with CRISPR/Cas9 constructs.  Hybridized samples before (H) and after (Nu) SURVEYOR Nuclease treatment were analyzed by gel electrophoresis.  (a) Assay positive and negative controls, and (b) Zmel1 cells with and without CRISPR/Cas9.  Increased mutation of EGFP was observed at day 28 post-</a:t>
            </a:r>
            <a:r>
              <a:rPr lang="en-US" sz="1200" dirty="0" err="1">
                <a:latin typeface="Arial" panose="020B0604020202020204" pitchFamily="34" charset="0"/>
                <a:cs typeface="Arial" panose="020B0604020202020204" pitchFamily="34" charset="0"/>
              </a:rPr>
              <a:t>nucleofection</a:t>
            </a:r>
            <a:r>
              <a:rPr lang="en-US" sz="1200" dirty="0">
                <a:latin typeface="Arial" panose="020B0604020202020204" pitchFamily="34" charset="0"/>
                <a:cs typeface="Arial" panose="020B0604020202020204" pitchFamily="34" charset="0"/>
              </a:rPr>
              <a:t> compared to day 8 post-</a:t>
            </a:r>
            <a:r>
              <a:rPr lang="en-US" sz="1200" dirty="0" err="1">
                <a:latin typeface="Arial" panose="020B0604020202020204" pitchFamily="34" charset="0"/>
                <a:cs typeface="Arial" panose="020B0604020202020204" pitchFamily="34" charset="0"/>
              </a:rPr>
              <a:t>nucleofection</a:t>
            </a:r>
            <a:r>
              <a:rPr lang="en-US" sz="1200" dirty="0">
                <a:latin typeface="Arial" panose="020B0604020202020204" pitchFamily="34" charset="0"/>
                <a:cs typeface="Arial" panose="020B0604020202020204" pitchFamily="34" charset="0"/>
              </a:rPr>
              <a:t>.  Expected uncut PCR product sizes are (a) 633 </a:t>
            </a:r>
            <a:r>
              <a:rPr lang="en-US" sz="1200" dirty="0" err="1">
                <a:latin typeface="Arial" panose="020B0604020202020204" pitchFamily="34" charset="0"/>
                <a:cs typeface="Arial" panose="020B0604020202020204" pitchFamily="34" charset="0"/>
              </a:rPr>
              <a:t>bp</a:t>
            </a:r>
            <a:r>
              <a:rPr lang="en-US" sz="1200" dirty="0">
                <a:latin typeface="Arial" panose="020B0604020202020204" pitchFamily="34" charset="0"/>
                <a:cs typeface="Arial" panose="020B0604020202020204" pitchFamily="34" charset="0"/>
              </a:rPr>
              <a:t> and (b) 403 </a:t>
            </a:r>
            <a:r>
              <a:rPr lang="en-US" sz="1200" dirty="0" err="1">
                <a:latin typeface="Arial" panose="020B0604020202020204" pitchFamily="34" charset="0"/>
                <a:cs typeface="Arial" panose="020B0604020202020204" pitchFamily="34" charset="0"/>
              </a:rPr>
              <a:t>bp.</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9215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nplot_ZMEL1_UP_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1" y="0"/>
            <a:ext cx="3438031" cy="3438031"/>
          </a:xfrm>
          <a:prstGeom prst="rect">
            <a:avLst/>
          </a:prstGeom>
        </p:spPr>
      </p:pic>
      <p:pic>
        <p:nvPicPr>
          <p:cNvPr id="3" name="Picture 2"/>
          <p:cNvPicPr>
            <a:picLocks noChangeAspect="1"/>
          </p:cNvPicPr>
          <p:nvPr/>
        </p:nvPicPr>
        <p:blipFill>
          <a:blip r:embed="rId4"/>
          <a:stretch>
            <a:fillRect/>
          </a:stretch>
        </p:blipFill>
        <p:spPr>
          <a:xfrm>
            <a:off x="3525562" y="304800"/>
            <a:ext cx="5598809" cy="2667000"/>
          </a:xfrm>
          <a:prstGeom prst="rect">
            <a:avLst/>
          </a:prstGeom>
        </p:spPr>
      </p:pic>
      <p:sp>
        <p:nvSpPr>
          <p:cNvPr id="4" name="Rectangle 3"/>
          <p:cNvSpPr/>
          <p:nvPr/>
        </p:nvSpPr>
        <p:spPr>
          <a:xfrm>
            <a:off x="0" y="6207338"/>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5</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Gene Set Enrichment Analysis (GSEA) for the ZMEL1 transcriptional signature compared to the NCI60 human cancer cell lines (dataset NCI60GSE5846).  Genes </a:t>
            </a:r>
            <a:r>
              <a:rPr lang="en-US" sz="1200" dirty="0" err="1">
                <a:latin typeface="Arial" panose="020B0604020202020204" pitchFamily="34" charset="0"/>
                <a:cs typeface="Arial" panose="020B0604020202020204" pitchFamily="34" charset="0"/>
              </a:rPr>
              <a:t>upregulated</a:t>
            </a:r>
            <a:r>
              <a:rPr lang="en-US" sz="1200" dirty="0">
                <a:latin typeface="Arial" panose="020B0604020202020204" pitchFamily="34" charset="0"/>
                <a:cs typeface="Arial" panose="020B0604020202020204" pitchFamily="34" charset="0"/>
              </a:rPr>
              <a:t> in ZMEL1 (compared to pooled normal RNA) are strongly enriched in the melanomas subset (“ME”) of the NCI60 compared to all other tumors (“REST”).</a:t>
            </a:r>
          </a:p>
        </p:txBody>
      </p:sp>
    </p:spTree>
    <p:extLst>
      <p:ext uri="{BB962C8B-B14F-4D97-AF65-F5344CB8AC3E}">
        <p14:creationId xmlns:p14="http://schemas.microsoft.com/office/powerpoint/2010/main" val="1820681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eat_map_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600"/>
            <a:ext cx="9144000" cy="5597738"/>
          </a:xfrm>
          <a:prstGeom prst="rect">
            <a:avLst/>
          </a:prstGeom>
        </p:spPr>
      </p:pic>
      <p:sp>
        <p:nvSpPr>
          <p:cNvPr id="4" name="TextBox 3"/>
          <p:cNvSpPr txBox="1"/>
          <p:nvPr/>
        </p:nvSpPr>
        <p:spPr>
          <a:xfrm rot="19794669">
            <a:off x="1863737" y="157270"/>
            <a:ext cx="1172116" cy="307777"/>
          </a:xfrm>
          <a:prstGeom prst="rect">
            <a:avLst/>
          </a:prstGeom>
          <a:noFill/>
        </p:spPr>
        <p:txBody>
          <a:bodyPr wrap="none" rtlCol="0">
            <a:spAutoFit/>
          </a:bodyPr>
          <a:lstStyle/>
          <a:p>
            <a:r>
              <a:rPr lang="en-US" sz="1400" dirty="0" smtClean="0"/>
              <a:t>Rest of NCI60</a:t>
            </a:r>
            <a:endParaRPr lang="en-US" sz="1400" dirty="0"/>
          </a:p>
        </p:txBody>
      </p:sp>
      <p:sp>
        <p:nvSpPr>
          <p:cNvPr id="5" name="TextBox 4"/>
          <p:cNvSpPr txBox="1"/>
          <p:nvPr/>
        </p:nvSpPr>
        <p:spPr>
          <a:xfrm rot="19749815">
            <a:off x="-71064" y="135136"/>
            <a:ext cx="1043337" cy="307777"/>
          </a:xfrm>
          <a:prstGeom prst="rect">
            <a:avLst/>
          </a:prstGeom>
          <a:noFill/>
        </p:spPr>
        <p:txBody>
          <a:bodyPr wrap="none" rtlCol="0">
            <a:spAutoFit/>
          </a:bodyPr>
          <a:lstStyle/>
          <a:p>
            <a:r>
              <a:rPr lang="en-US" sz="1400" dirty="0" smtClean="0"/>
              <a:t>Melanomas</a:t>
            </a:r>
            <a:endParaRPr lang="en-US" sz="1400" dirty="0"/>
          </a:p>
        </p:txBody>
      </p:sp>
      <p:sp>
        <p:nvSpPr>
          <p:cNvPr id="6" name="Rectangle 5"/>
          <p:cNvSpPr/>
          <p:nvPr/>
        </p:nvSpPr>
        <p:spPr>
          <a:xfrm>
            <a:off x="0" y="6207338"/>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6: </a:t>
            </a:r>
            <a:r>
              <a:rPr lang="en-US" sz="1200" dirty="0" err="1">
                <a:latin typeface="Arial" panose="020B0604020202020204" pitchFamily="34" charset="0"/>
                <a:cs typeface="Arial" panose="020B0604020202020204" pitchFamily="34" charset="0"/>
              </a:rPr>
              <a:t>Heatmap</a:t>
            </a:r>
            <a:r>
              <a:rPr lang="en-US" sz="1200" dirty="0">
                <a:latin typeface="Arial" panose="020B0604020202020204" pitchFamily="34" charset="0"/>
                <a:cs typeface="Arial" panose="020B0604020202020204" pitchFamily="34" charset="0"/>
              </a:rPr>
              <a:t> plot of the GSEA analysis described in </a:t>
            </a:r>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smtClean="0">
                <a:latin typeface="Arial" panose="020B0604020202020204" pitchFamily="34" charset="0"/>
                <a:cs typeface="Arial" panose="020B0604020202020204" pitchFamily="34" charset="0"/>
              </a:rPr>
              <a:t>3 </a:t>
            </a:r>
            <a:r>
              <a:rPr lang="en-US" sz="1200" dirty="0">
                <a:latin typeface="Arial" panose="020B0604020202020204" pitchFamily="34" charset="0"/>
                <a:cs typeface="Arial" panose="020B0604020202020204" pitchFamily="34" charset="0"/>
              </a:rPr>
              <a:t>and in the text, showing strong enrichment of both up (red) and down (blue) regulated genes in melanomas compared to the rest of the NCI60 dataset.  Please see </a:t>
            </a:r>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Table 1 (“GSEA” tabs) for full listing of genes shown here.</a:t>
            </a:r>
          </a:p>
        </p:txBody>
      </p:sp>
    </p:spTree>
    <p:extLst>
      <p:ext uri="{BB962C8B-B14F-4D97-AF65-F5344CB8AC3E}">
        <p14:creationId xmlns:p14="http://schemas.microsoft.com/office/powerpoint/2010/main" val="2264662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207338"/>
            <a:ext cx="9174352" cy="830997"/>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7</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Gene Set Enrichment Analysis (GSEA) for the ZMEL1 transcriptional signature compared to the original transgenic mitf-BRAF;p53 tumors from which they are </a:t>
            </a:r>
            <a:r>
              <a:rPr lang="en-US" sz="1200" dirty="0" smtClean="0">
                <a:latin typeface="Arial" panose="020B0604020202020204" pitchFamily="34" charset="0"/>
                <a:cs typeface="Arial" panose="020B0604020202020204" pitchFamily="34" charset="0"/>
              </a:rPr>
              <a:t>derived (derived </a:t>
            </a:r>
            <a:r>
              <a:rPr lang="en-US" sz="1200" dirty="0">
                <a:latin typeface="Arial" panose="020B0604020202020204" pitchFamily="34" charset="0"/>
                <a:cs typeface="Arial" panose="020B0604020202020204" pitchFamily="34" charset="0"/>
              </a:rPr>
              <a:t>from </a:t>
            </a:r>
            <a:r>
              <a:rPr lang="en-US" sz="1200" dirty="0" smtClean="0">
                <a:latin typeface="Arial" panose="020B0604020202020204" pitchFamily="34" charset="0"/>
                <a:cs typeface="Arial" panose="020B0604020202020204" pitchFamily="34" charset="0"/>
              </a:rPr>
              <a:t>GEO dataset GSE24528). </a:t>
            </a:r>
            <a:r>
              <a:rPr lang="en-US" sz="1200" dirty="0">
                <a:latin typeface="Arial" panose="020B0604020202020204" pitchFamily="34" charset="0"/>
                <a:cs typeface="Arial" panose="020B0604020202020204" pitchFamily="34" charset="0"/>
              </a:rPr>
              <a:t>Genes upregulated in ZMEL1 (compared to pooled normal RNA) are strongly enriched in the </a:t>
            </a:r>
            <a:r>
              <a:rPr lang="en-US" sz="1200" dirty="0" smtClean="0">
                <a:latin typeface="Arial" panose="020B0604020202020204" pitchFamily="34" charset="0"/>
                <a:cs typeface="Arial" panose="020B0604020202020204" pitchFamily="34" charset="0"/>
              </a:rPr>
              <a:t>melanomas compared </a:t>
            </a:r>
            <a:r>
              <a:rPr lang="en-US" sz="1200" dirty="0">
                <a:latin typeface="Arial" panose="020B0604020202020204" pitchFamily="34" charset="0"/>
                <a:cs typeface="Arial" panose="020B0604020202020204" pitchFamily="34" charset="0"/>
              </a:rPr>
              <a:t>to </a:t>
            </a:r>
            <a:r>
              <a:rPr lang="en-US" sz="1200" dirty="0" smtClean="0">
                <a:latin typeface="Arial" panose="020B0604020202020204" pitchFamily="34" charset="0"/>
                <a:cs typeface="Arial" panose="020B0604020202020204" pitchFamily="34" charset="0"/>
              </a:rPr>
              <a:t>skin </a:t>
            </a:r>
            <a:r>
              <a:rPr lang="en-US" sz="1200" dirty="0">
                <a:latin typeface="Arial" panose="020B0604020202020204" pitchFamily="34" charset="0"/>
                <a:cs typeface="Arial" panose="020B0604020202020204" pitchFamily="34" charset="0"/>
              </a:rPr>
              <a:t>(“REST”).</a:t>
            </a:r>
          </a:p>
          <a:p>
            <a:endParaRPr lang="en-US" sz="1200" dirty="0">
              <a:latin typeface="Arial" panose="020B0604020202020204" pitchFamily="34" charset="0"/>
              <a:cs typeface="Arial" panose="020B0604020202020204" pitchFamily="34" charset="0"/>
            </a:endParaRPr>
          </a:p>
        </p:txBody>
      </p:sp>
      <p:pic>
        <p:nvPicPr>
          <p:cNvPr id="1026" name="Picture 2" descr="C:\Users\rwhite\Google Drive\Metastasis manuscript final\Data\gsea\original braf skin and tumors\my_analysis.Gsea.1431480328771\enplot_ZMEL1_UP_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365" y="228600"/>
            <a:ext cx="3438144" cy="343814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3991"/>
          <a:stretch/>
        </p:blipFill>
        <p:spPr bwMode="auto">
          <a:xfrm>
            <a:off x="3636843" y="609600"/>
            <a:ext cx="5503572"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5904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207338"/>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8</a:t>
            </a:r>
            <a:r>
              <a:rPr lang="en-US" sz="1200" dirty="0" smtClean="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Heatmap</a:t>
            </a:r>
            <a:r>
              <a:rPr lang="en-US" sz="1200" dirty="0">
                <a:latin typeface="Arial" panose="020B0604020202020204" pitchFamily="34" charset="0"/>
                <a:cs typeface="Arial" panose="020B0604020202020204" pitchFamily="34" charset="0"/>
              </a:rPr>
              <a:t> plot of the GSEA analysis described in </a:t>
            </a:r>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a:t>
            </a:r>
            <a:r>
              <a:rPr lang="en-US" sz="1200" dirty="0">
                <a:latin typeface="Arial" panose="020B0604020202020204" pitchFamily="34" charset="0"/>
                <a:cs typeface="Arial" panose="020B0604020202020204" pitchFamily="34" charset="0"/>
              </a:rPr>
              <a:t>7</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and in the text, showing strong enrichment of both up (red) and down (blue) regulated genes in </a:t>
            </a:r>
            <a:r>
              <a:rPr lang="en-US" sz="1200" dirty="0" smtClean="0">
                <a:latin typeface="Arial" panose="020B0604020202020204" pitchFamily="34" charset="0"/>
                <a:cs typeface="Arial" panose="020B0604020202020204" pitchFamily="34" charset="0"/>
              </a:rPr>
              <a:t>the ZMEL1 line compared to the original transgenic mitf-BRAF;p53 tumors from which they are derived.</a:t>
            </a:r>
            <a:endParaRPr lang="en-US" sz="1200" dirty="0">
              <a:latin typeface="Arial" panose="020B0604020202020204" pitchFamily="34" charset="0"/>
              <a:cs typeface="Arial" panose="020B0604020202020204" pitchFamily="34" charset="0"/>
            </a:endParaRPr>
          </a:p>
        </p:txBody>
      </p:sp>
      <p:pic>
        <p:nvPicPr>
          <p:cNvPr id="2050" name="Picture 2" descr="C:\Users\rwhite\Google Drive\Metastasis manuscript final\Data\gsea\original braf skin and tumors\my_analysis.Gsea.1431480328771\heat_map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606" y="652086"/>
            <a:ext cx="5644717" cy="539758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9794669">
            <a:off x="958912" y="346236"/>
            <a:ext cx="484428" cy="307777"/>
          </a:xfrm>
          <a:prstGeom prst="rect">
            <a:avLst/>
          </a:prstGeom>
          <a:noFill/>
        </p:spPr>
        <p:txBody>
          <a:bodyPr wrap="none" rtlCol="0">
            <a:spAutoFit/>
          </a:bodyPr>
          <a:lstStyle/>
          <a:p>
            <a:r>
              <a:rPr lang="en-US" sz="1400" dirty="0" smtClean="0"/>
              <a:t>Skin</a:t>
            </a:r>
            <a:endParaRPr lang="en-US" sz="1400" dirty="0"/>
          </a:p>
        </p:txBody>
      </p:sp>
      <p:sp>
        <p:nvSpPr>
          <p:cNvPr id="5" name="TextBox 4"/>
          <p:cNvSpPr txBox="1"/>
          <p:nvPr/>
        </p:nvSpPr>
        <p:spPr>
          <a:xfrm rot="19749815">
            <a:off x="-47928" y="78568"/>
            <a:ext cx="1045479" cy="523220"/>
          </a:xfrm>
          <a:prstGeom prst="rect">
            <a:avLst/>
          </a:prstGeom>
          <a:noFill/>
        </p:spPr>
        <p:txBody>
          <a:bodyPr wrap="none" rtlCol="0">
            <a:spAutoFit/>
          </a:bodyPr>
          <a:lstStyle/>
          <a:p>
            <a:r>
              <a:rPr lang="en-US" sz="1400" dirty="0" smtClean="0"/>
              <a:t>Transgenic </a:t>
            </a:r>
          </a:p>
          <a:p>
            <a:r>
              <a:rPr lang="en-US" sz="1400" dirty="0" smtClean="0"/>
              <a:t>Melanomas</a:t>
            </a:r>
            <a:endParaRPr lang="en-US" sz="1400" dirty="0"/>
          </a:p>
        </p:txBody>
      </p:sp>
    </p:spTree>
    <p:extLst>
      <p:ext uri="{BB962C8B-B14F-4D97-AF65-F5344CB8AC3E}">
        <p14:creationId xmlns:p14="http://schemas.microsoft.com/office/powerpoint/2010/main" val="303315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nonical zmel1.tif"/>
          <p:cNvPicPr>
            <a:picLocks noChangeAspect="1"/>
          </p:cNvPicPr>
          <p:nvPr/>
        </p:nvPicPr>
        <p:blipFill rotWithShape="1">
          <a:blip r:embed="rId3">
            <a:extLst>
              <a:ext uri="{28A0092B-C50C-407E-A947-70E740481C1C}">
                <a14:useLocalDpi xmlns:a14="http://schemas.microsoft.com/office/drawing/2010/main" val="0"/>
              </a:ext>
            </a:extLst>
          </a:blip>
          <a:srcRect t="10299" b="5157"/>
          <a:stretch/>
        </p:blipFill>
        <p:spPr>
          <a:xfrm>
            <a:off x="0" y="457200"/>
            <a:ext cx="9144000" cy="4038600"/>
          </a:xfrm>
          <a:prstGeom prst="rect">
            <a:avLst/>
          </a:prstGeom>
        </p:spPr>
      </p:pic>
      <p:sp>
        <p:nvSpPr>
          <p:cNvPr id="2" name="Oval 1"/>
          <p:cNvSpPr/>
          <p:nvPr/>
        </p:nvSpPr>
        <p:spPr>
          <a:xfrm>
            <a:off x="1752600" y="2209800"/>
            <a:ext cx="685800" cy="2552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207338"/>
            <a:ext cx="9174352" cy="646331"/>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Supplemental </a:t>
            </a:r>
            <a:r>
              <a:rPr lang="en-US" sz="1200" dirty="0">
                <a:latin typeface="Arial" panose="020B0604020202020204" pitchFamily="34" charset="0"/>
                <a:cs typeface="Arial" panose="020B0604020202020204" pitchFamily="34" charset="0"/>
              </a:rPr>
              <a:t>Figure 9</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Ingenuity Pathway Analysis of the ZMEL1 expression signature.  Shown are the “canonical” pathways showing significant enrichment in the ZMEL1 dataset.  Amongst the most enriched </a:t>
            </a:r>
            <a:r>
              <a:rPr lang="en-US" sz="1200" dirty="0" smtClean="0">
                <a:latin typeface="Arial" panose="020B0604020202020204" pitchFamily="34" charset="0"/>
                <a:cs typeface="Arial" panose="020B0604020202020204" pitchFamily="34" charset="0"/>
              </a:rPr>
              <a:t>genes (circled) </a:t>
            </a:r>
            <a:r>
              <a:rPr lang="en-US" sz="1200" dirty="0">
                <a:latin typeface="Arial" panose="020B0604020202020204" pitchFamily="34" charset="0"/>
                <a:cs typeface="Arial" panose="020B0604020202020204" pitchFamily="34" charset="0"/>
              </a:rPr>
              <a:t>in the </a:t>
            </a:r>
            <a:r>
              <a:rPr lang="en-US" sz="1200" dirty="0" err="1">
                <a:latin typeface="Arial" panose="020B0604020202020204" pitchFamily="34" charset="0"/>
                <a:cs typeface="Arial" panose="020B0604020202020204" pitchFamily="34" charset="0"/>
              </a:rPr>
              <a:t>upregulated</a:t>
            </a:r>
            <a:r>
              <a:rPr lang="en-US" sz="1200" dirty="0">
                <a:latin typeface="Arial" panose="020B0604020202020204" pitchFamily="34" charset="0"/>
                <a:cs typeface="Arial" panose="020B0604020202020204" pitchFamily="34" charset="0"/>
              </a:rPr>
              <a:t> ZMEL1 dataset are those involved in melanocyte and pigment cell </a:t>
            </a:r>
            <a:r>
              <a:rPr lang="en-US" sz="1200" dirty="0" smtClean="0">
                <a:latin typeface="Arial" panose="020B0604020202020204" pitchFamily="34" charset="0"/>
                <a:cs typeface="Arial" panose="020B0604020202020204" pitchFamily="34" charset="0"/>
              </a:rPr>
              <a:t>biology (circled).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68092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1712</Words>
  <Application>Microsoft Office PowerPoint</Application>
  <PresentationFormat>On-screen Show (4:3)</PresentationFormat>
  <Paragraphs>100</Paragraphs>
  <Slides>20</Slides>
  <Notes>17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Mark White</dc:creator>
  <cp:lastModifiedBy>Richard Mark White</cp:lastModifiedBy>
  <cp:revision>61</cp:revision>
  <dcterms:created xsi:type="dcterms:W3CDTF">2014-06-14T17:19:33Z</dcterms:created>
  <dcterms:modified xsi:type="dcterms:W3CDTF">2015-05-20T12:55:24Z</dcterms:modified>
</cp:coreProperties>
</file>