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9" r:id="rId2"/>
    <p:sldId id="280" r:id="rId3"/>
  </p:sldIdLst>
  <p:sldSz cx="6121400" cy="82804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5" autoAdjust="0"/>
    <p:restoredTop sz="91273" autoAdjust="0"/>
  </p:normalViewPr>
  <p:slideViewPr>
    <p:cSldViewPr showGuides="1">
      <p:cViewPr>
        <p:scale>
          <a:sx n="100" d="100"/>
          <a:sy n="100" d="100"/>
        </p:scale>
        <p:origin x="-1440" y="2436"/>
      </p:cViewPr>
      <p:guideLst>
        <p:guide orient="horz" pos="567"/>
        <p:guide pos="16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B7315-A660-410A-8CDA-7DA06678E58B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162175" y="685800"/>
            <a:ext cx="2533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59CB0-EA57-47B5-A149-036AC11DCD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8867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F59CB0-EA57-47B5-A149-036AC11DCD46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3244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59105" y="2572293"/>
            <a:ext cx="5203190" cy="177491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918210" y="4692228"/>
            <a:ext cx="4284980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9081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149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2971432" y="331602"/>
            <a:ext cx="921399" cy="706517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05111" y="331602"/>
            <a:ext cx="2664297" cy="70651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3212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367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3548" y="5320926"/>
            <a:ext cx="5203190" cy="164458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83548" y="3509587"/>
            <a:ext cx="5203190" cy="18113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1135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05112" y="1932095"/>
            <a:ext cx="1792847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099981" y="1932095"/>
            <a:ext cx="1792848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644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6070" y="331600"/>
            <a:ext cx="5509260" cy="1380067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6072" y="1853507"/>
            <a:ext cx="2704681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06072" y="2625961"/>
            <a:ext cx="2704681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109586" y="1853507"/>
            <a:ext cx="2705744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109586" y="2625961"/>
            <a:ext cx="2705744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8028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4464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4722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6071" y="329682"/>
            <a:ext cx="2013898" cy="14030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393298" y="329685"/>
            <a:ext cx="3422033" cy="706709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06071" y="1732752"/>
            <a:ext cx="2013898" cy="56640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3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99837" y="5796280"/>
            <a:ext cx="3672840" cy="68428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199837" y="739869"/>
            <a:ext cx="3672840" cy="4968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199837" y="6480563"/>
            <a:ext cx="3672840" cy="9717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111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06070" y="331600"/>
            <a:ext cx="5509260" cy="1380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6070" y="1932095"/>
            <a:ext cx="5509260" cy="5464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06072" y="7674706"/>
            <a:ext cx="1428327" cy="44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CFC83-45B4-4E6A-8473-B9242EBFFC21}" type="datetimeFigureOut">
              <a:rPr lang="zh-TW" altLang="en-US" smtClean="0"/>
              <a:t>2015/8/16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091481" y="7674706"/>
            <a:ext cx="1938443" cy="44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387005" y="7674706"/>
            <a:ext cx="1428327" cy="440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104E2-48CE-493F-A825-39DA02EDE0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41804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3" Type="http://schemas.microsoft.com/office/2007/relationships/hdphoto" Target="../media/hdphoto1.wdp"/><Relationship Id="rId21" Type="http://schemas.openxmlformats.org/officeDocument/2006/relationships/image" Target="../media/image14.png"/><Relationship Id="rId7" Type="http://schemas.openxmlformats.org/officeDocument/2006/relationships/image" Target="../media/image4.png"/><Relationship Id="rId12" Type="http://schemas.microsoft.com/office/2007/relationships/hdphoto" Target="../media/hdphoto4.wdp"/><Relationship Id="rId17" Type="http://schemas.microsoft.com/office/2007/relationships/hdphoto" Target="../media/hdphoto6.wdp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24" Type="http://schemas.openxmlformats.org/officeDocument/2006/relationships/image" Target="../media/image17.png"/><Relationship Id="rId5" Type="http://schemas.microsoft.com/office/2007/relationships/hdphoto" Target="../media/hdphoto2.wdp"/><Relationship Id="rId15" Type="http://schemas.microsoft.com/office/2007/relationships/hdphoto" Target="../media/hdphoto5.wdp"/><Relationship Id="rId23" Type="http://schemas.openxmlformats.org/officeDocument/2006/relationships/image" Target="../media/image16.png"/><Relationship Id="rId10" Type="http://schemas.microsoft.com/office/2007/relationships/hdphoto" Target="../media/hdphoto3.wdp"/><Relationship Id="rId19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9.png"/><Relationship Id="rId2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7612" y="4551127"/>
            <a:ext cx="59035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effect of SC-43 on</a:t>
            </a:r>
            <a:r>
              <a:rPr lang="zh-TW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normal colon cells.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Cell viability and apoptosis were measured in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normal colon cells,</a:t>
            </a:r>
            <a:r>
              <a:rPr lang="zh-TW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including epithelial cells FHC and fibroblast cells CCD-18Co, compared with cancer cells Hct-116 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after treatment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with or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without 10 </a:t>
            </a:r>
            <a:r>
              <a:rPr lang="el-GR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of SC-43 for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48 h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(cell viability) and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24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 (apoptosis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SC-43 was added to the cells maintained in medium with 10% FBS.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data from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 viability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and apoptosis assay are shown as </a:t>
            </a:r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mean±s.d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. of three independent experiments, made in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triplicate.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zh-TW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&lt;0.05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Western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blotting of p-STAT3</a:t>
            </a:r>
            <a:r>
              <a:rPr lang="en-US" altLang="zh-TW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Tyr705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, the cleaved fragments of PARP, and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Mcl-1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(maintained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in medium with 10%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FBS)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24 h after treatment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with SC-43 as indicated.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β-actin was used as a loading control. The cleaved fragments of PARP are indicated by arrows. 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25" name="矩形 24"/>
          <p:cNvSpPr/>
          <p:nvPr/>
        </p:nvSpPr>
        <p:spPr>
          <a:xfrm>
            <a:off x="147612" y="6528859"/>
            <a:ext cx="5734762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Cell culture of normal colon cells</a:t>
            </a:r>
          </a:p>
          <a:p>
            <a:pPr>
              <a:spcBef>
                <a:spcPts val="600"/>
              </a:spcBef>
            </a:pP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FHC (ATCC</a:t>
            </a:r>
            <a:r>
              <a:rPr lang="en-US" altLang="zh-TW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CRL-1831</a:t>
            </a:r>
            <a:r>
              <a:rPr lang="en-US" altLang="zh-TW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normal colon epithelial cell line was maintained in DMEM:F12 medium supplemented with 10mM HEPES, 10 ng/ml cholera toxin, 0.005 mg/ml insulin,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0.005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mg/ml transferrin, 100ng/ml hydrocortisone and 10% fetal bovine serum. CCD-18Co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ATCC</a:t>
            </a:r>
            <a:r>
              <a:rPr lang="en-US" altLang="zh-TW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CRL-1459</a:t>
            </a:r>
            <a:r>
              <a:rPr lang="en-US" altLang="zh-TW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TM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) normal colon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fibroblast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cell line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maintained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 Eagle’s Minimum Essential medium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supplemented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10% fetal bovine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serum.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Cells were then incubated at 37°C in a humidified 5% CO2 atmosphere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TW" altLang="zh-TW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-21926" y="41510"/>
            <a:ext cx="2794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algn="ctr"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TW" dirty="0" smtClean="0"/>
              <a:t>Supplementary Figure </a:t>
            </a:r>
            <a:r>
              <a:rPr lang="en-US" altLang="zh-TW" dirty="0"/>
              <a:t>1</a:t>
            </a:r>
            <a:endParaRPr lang="zh-TW" altLang="en-US" dirty="0"/>
          </a:p>
        </p:txBody>
      </p:sp>
      <p:sp>
        <p:nvSpPr>
          <p:cNvPr id="12" name="文字方塊 11"/>
          <p:cNvSpPr txBox="1"/>
          <p:nvPr/>
        </p:nvSpPr>
        <p:spPr>
          <a:xfrm rot="16200000">
            <a:off x="399523" y="1258663"/>
            <a:ext cx="12676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 viability (%)</a:t>
            </a:r>
            <a:r>
              <a:rPr lang="zh-TW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8424" b="20482"/>
          <a:stretch/>
        </p:blipFill>
        <p:spPr bwMode="auto">
          <a:xfrm>
            <a:off x="1111841" y="595709"/>
            <a:ext cx="1330806" cy="139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753" t="10216" r="2225" b="63107"/>
          <a:stretch/>
        </p:blipFill>
        <p:spPr bwMode="auto">
          <a:xfrm>
            <a:off x="2363138" y="707847"/>
            <a:ext cx="828000" cy="416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字方塊 1"/>
          <p:cNvSpPr txBox="1"/>
          <p:nvPr/>
        </p:nvSpPr>
        <p:spPr>
          <a:xfrm>
            <a:off x="1472421" y="1916969"/>
            <a:ext cx="936104" cy="225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algn="ctr"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TW" dirty="0"/>
              <a:t>0 </a:t>
            </a:r>
            <a:r>
              <a:rPr lang="en-US" altLang="zh-TW" dirty="0" smtClean="0"/>
              <a:t>          10</a:t>
            </a:r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2071741" y="1017824"/>
            <a:ext cx="452611" cy="253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/>
              <a:t>*</a:t>
            </a:r>
            <a:endParaRPr lang="zh-TW" altLang="en-US" sz="1200" b="1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416707" y="1923885"/>
            <a:ext cx="1393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SC43 (</a:t>
            </a:r>
            <a:r>
              <a:rPr lang="el-GR" altLang="zh-TW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TW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r>
              <a:rPr lang="zh-TW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群組 58"/>
          <p:cNvGrpSpPr/>
          <p:nvPr/>
        </p:nvGrpSpPr>
        <p:grpSpPr>
          <a:xfrm>
            <a:off x="2921637" y="602566"/>
            <a:ext cx="2747704" cy="1560233"/>
            <a:chOff x="2874012" y="602566"/>
            <a:chExt cx="2747704" cy="1560233"/>
          </a:xfrm>
        </p:grpSpPr>
        <p:grpSp>
          <p:nvGrpSpPr>
            <p:cNvPr id="30" name="群組 29"/>
            <p:cNvGrpSpPr/>
            <p:nvPr/>
          </p:nvGrpSpPr>
          <p:grpSpPr>
            <a:xfrm>
              <a:off x="3340165" y="602566"/>
              <a:ext cx="2281551" cy="1538712"/>
              <a:chOff x="3780780" y="610414"/>
              <a:chExt cx="2281551" cy="1680460"/>
            </a:xfrm>
          </p:grpSpPr>
          <p:sp>
            <p:nvSpPr>
              <p:cNvPr id="20" name="文字方塊 19"/>
              <p:cNvSpPr txBox="1"/>
              <p:nvPr/>
            </p:nvSpPr>
            <p:spPr>
              <a:xfrm rot="16200000">
                <a:off x="3328747" y="1262614"/>
                <a:ext cx="115028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Apoptosis (%)</a:t>
                </a:r>
                <a:r>
                  <a:rPr lang="zh-TW" alt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TW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8845" b="20879"/>
              <a:stretch/>
            </p:blipFill>
            <p:spPr bwMode="auto">
              <a:xfrm>
                <a:off x="3975614" y="610414"/>
                <a:ext cx="1317334" cy="15136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753" t="10216" r="2225" b="63107"/>
              <a:stretch/>
            </p:blipFill>
            <p:spPr bwMode="auto">
              <a:xfrm>
                <a:off x="5234331" y="716230"/>
                <a:ext cx="828000" cy="4549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文字方塊 31"/>
              <p:cNvSpPr txBox="1"/>
              <p:nvPr/>
            </p:nvSpPr>
            <p:spPr>
              <a:xfrm>
                <a:off x="4326806" y="2044653"/>
                <a:ext cx="93610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TW"/>
                </a:defPPr>
                <a:lvl1pPr algn="ctr">
                  <a:defRPr sz="1000" b="1"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TW" dirty="0"/>
                  <a:t>0 </a:t>
                </a:r>
                <a:r>
                  <a:rPr lang="en-US" altLang="zh-TW" dirty="0" smtClean="0"/>
                  <a:t>          10</a:t>
                </a:r>
                <a:endParaRPr lang="zh-TW" altLang="en-US" dirty="0"/>
              </a:p>
            </p:txBody>
          </p:sp>
          <p:sp>
            <p:nvSpPr>
              <p:cNvPr id="34" name="文字方塊 33"/>
              <p:cNvSpPr txBox="1"/>
              <p:nvPr/>
            </p:nvSpPr>
            <p:spPr>
              <a:xfrm>
                <a:off x="4917038" y="614912"/>
                <a:ext cx="4526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200" b="1" dirty="0" smtClean="0"/>
                  <a:t>*</a:t>
                </a:r>
                <a:endParaRPr lang="zh-TW" altLang="en-US" sz="1200" b="1" dirty="0"/>
              </a:p>
            </p:txBody>
          </p:sp>
        </p:grpSp>
        <p:sp>
          <p:nvSpPr>
            <p:cNvPr id="56" name="文字方塊 55"/>
            <p:cNvSpPr txBox="1"/>
            <p:nvPr/>
          </p:nvSpPr>
          <p:spPr>
            <a:xfrm>
              <a:off x="2874012" y="1916578"/>
              <a:ext cx="13935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SC43 (</a:t>
              </a:r>
              <a:r>
                <a:rPr lang="el-GR" altLang="zh-TW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zh-TW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M)</a:t>
              </a:r>
              <a:r>
                <a:rPr lang="zh-TW" alt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文字方塊 6"/>
          <p:cNvSpPr txBox="1"/>
          <p:nvPr/>
        </p:nvSpPr>
        <p:spPr>
          <a:xfrm>
            <a:off x="627757" y="432329"/>
            <a:ext cx="603835" cy="327509"/>
          </a:xfrm>
          <a:prstGeom prst="rect">
            <a:avLst/>
          </a:prstGeom>
          <a:noFill/>
        </p:spPr>
        <p:txBody>
          <a:bodyPr wrap="square" lIns="80504" tIns="40251" rIns="80504" bIns="40251" rtlCol="0">
            <a:spAutoFit/>
          </a:bodyPr>
          <a:lstStyle/>
          <a:p>
            <a:pPr algn="ctr"/>
            <a:r>
              <a:rPr lang="en-US" altLang="zh-TW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TW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277565" y="2266176"/>
            <a:ext cx="4492635" cy="2229082"/>
            <a:chOff x="277565" y="2297708"/>
            <a:chExt cx="4492635" cy="2229082"/>
          </a:xfrm>
        </p:grpSpPr>
        <p:sp>
          <p:nvSpPr>
            <p:cNvPr id="6" name="文字方塊 5"/>
            <p:cNvSpPr txBox="1"/>
            <p:nvPr/>
          </p:nvSpPr>
          <p:spPr>
            <a:xfrm>
              <a:off x="1025856" y="2297708"/>
              <a:ext cx="603835" cy="327509"/>
            </a:xfrm>
            <a:prstGeom prst="rect">
              <a:avLst/>
            </a:prstGeom>
            <a:noFill/>
          </p:spPr>
          <p:txBody>
            <a:bodyPr wrap="square" lIns="80504" tIns="40251" rIns="80504" bIns="40251" rtlCol="0">
              <a:spAutoFit/>
            </a:bodyPr>
            <a:lstStyle/>
            <a:p>
              <a:pPr algn="ctr"/>
              <a:r>
                <a:rPr lang="en-US" altLang="zh-TW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TW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2" name="群組 91"/>
            <p:cNvGrpSpPr/>
            <p:nvPr/>
          </p:nvGrpSpPr>
          <p:grpSpPr>
            <a:xfrm>
              <a:off x="277565" y="2467524"/>
              <a:ext cx="4492635" cy="2059266"/>
              <a:chOff x="253712" y="2597590"/>
              <a:chExt cx="4492635" cy="2059266"/>
            </a:xfrm>
          </p:grpSpPr>
          <p:pic>
            <p:nvPicPr>
              <p:cNvPr id="37" name="Picture 18"/>
              <p:cNvPicPr preferRelativeResize="0">
                <a:picLocks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0866"/>
              <a:stretch/>
            </p:blipFill>
            <p:spPr bwMode="auto">
              <a:xfrm>
                <a:off x="3061886" y="3980752"/>
                <a:ext cx="85396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38" name="Picture 19"/>
              <p:cNvPicPr preferRelativeResize="0">
                <a:picLocks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0230"/>
              <a:stretch/>
            </p:blipFill>
            <p:spPr bwMode="auto">
              <a:xfrm>
                <a:off x="2093458" y="3979704"/>
                <a:ext cx="85396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39" name="Picture 11"/>
              <p:cNvPicPr preferRelativeResize="0">
                <a:picLocks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49334" y="3982011"/>
                <a:ext cx="42698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0" name="Picture 5"/>
              <p:cNvPicPr preferRelativeResize="0">
                <a:picLocks noChangeArrowheads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-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5951"/>
              <a:stretch/>
            </p:blipFill>
            <p:spPr bwMode="auto">
              <a:xfrm>
                <a:off x="3062279" y="3629932"/>
                <a:ext cx="85396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1" name="Picture 7"/>
              <p:cNvPicPr preferRelativeResize="0">
                <a:picLocks noChangeArrowheads="1"/>
              </p:cNvPicPr>
              <p:nvPr/>
            </p:nvPicPr>
            <p:blipFill rotWithShape="1"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-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7112"/>
              <a:stretch/>
            </p:blipFill>
            <p:spPr bwMode="auto">
              <a:xfrm>
                <a:off x="2095736" y="3633703"/>
                <a:ext cx="85396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2" name="Picture 12"/>
              <p:cNvPicPr preferRelativeResize="0">
                <a:picLocks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47337" y="3629932"/>
                <a:ext cx="42698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3" name="Picture 2"/>
              <p:cNvPicPr preferRelativeResize="0">
                <a:picLocks noChangeArrowheads="1"/>
              </p:cNvPicPr>
              <p:nvPr/>
            </p:nvPicPr>
            <p:blipFill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1015" y="2990064"/>
                <a:ext cx="85396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4" name="Picture 3"/>
              <p:cNvPicPr preferRelativeResize="0">
                <a:picLocks noChangeArrowheads="1"/>
              </p:cNvPicPr>
              <p:nvPr/>
            </p:nvPicPr>
            <p:blipFill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3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4423" y="2990064"/>
                <a:ext cx="85396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5" name="Picture 4"/>
              <p:cNvPicPr preferRelativeResize="0">
                <a:picLocks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45736" y="2990064"/>
                <a:ext cx="42698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6" name="Picture 5"/>
              <p:cNvPicPr preferRelativeResize="0">
                <a:picLocks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94423" y="3308380"/>
                <a:ext cx="85396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7" name="Picture 6"/>
              <p:cNvPicPr preferRelativeResize="0">
                <a:picLocks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7012" y="3308380"/>
                <a:ext cx="85396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8" name="Picture 8"/>
              <p:cNvPicPr preferRelativeResize="0">
                <a:picLocks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46129" y="3308380"/>
                <a:ext cx="42698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49" name="Picture 9"/>
              <p:cNvPicPr preferRelativeResize="0">
                <a:picLocks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87809" y="4302240"/>
                <a:ext cx="85396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50" name="Picture 10"/>
              <p:cNvPicPr preferRelativeResize="0">
                <a:picLocks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67205" y="4302240"/>
                <a:ext cx="85396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51" name="Picture 11"/>
              <p:cNvPicPr preferRelativeResize="0">
                <a:picLocks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45985" y="4302240"/>
                <a:ext cx="426980" cy="198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57" name="文字方塊 56"/>
              <p:cNvSpPr txBox="1"/>
              <p:nvPr/>
            </p:nvSpPr>
            <p:spPr>
              <a:xfrm>
                <a:off x="2086517" y="2772048"/>
                <a:ext cx="103105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  </a:t>
                </a:r>
                <a:r>
                  <a:rPr lang="en-US" altLang="zh-TW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1    5   10  </a:t>
                </a:r>
                <a:endParaRPr lang="zh-TW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6" name="直線接點 35"/>
              <p:cNvCxnSpPr/>
              <p:nvPr/>
            </p:nvCxnSpPr>
            <p:spPr>
              <a:xfrm>
                <a:off x="2088617" y="2802490"/>
                <a:ext cx="86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文字方塊 59"/>
              <p:cNvSpPr txBox="1"/>
              <p:nvPr/>
            </p:nvSpPr>
            <p:spPr>
              <a:xfrm>
                <a:off x="2101673" y="2597590"/>
                <a:ext cx="8460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FHC</a:t>
                </a:r>
                <a:r>
                  <a:rPr lang="zh-TW" alt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TW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文字方塊 60"/>
              <p:cNvSpPr txBox="1"/>
              <p:nvPr/>
            </p:nvSpPr>
            <p:spPr>
              <a:xfrm>
                <a:off x="3045240" y="2772800"/>
                <a:ext cx="103105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  </a:t>
                </a:r>
                <a:r>
                  <a:rPr lang="en-US" altLang="zh-TW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1    5   10  </a:t>
                </a:r>
                <a:endParaRPr lang="zh-TW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2" name="直線接點 61"/>
              <p:cNvCxnSpPr/>
              <p:nvPr/>
            </p:nvCxnSpPr>
            <p:spPr>
              <a:xfrm>
                <a:off x="3047340" y="2803242"/>
                <a:ext cx="864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文字方塊 62"/>
              <p:cNvSpPr txBox="1"/>
              <p:nvPr/>
            </p:nvSpPr>
            <p:spPr>
              <a:xfrm>
                <a:off x="3060396" y="2598342"/>
                <a:ext cx="8460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CCD-18Co</a:t>
                </a:r>
                <a:r>
                  <a:rPr lang="zh-TW" alt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TW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文字方塊 63"/>
              <p:cNvSpPr txBox="1"/>
              <p:nvPr/>
            </p:nvSpPr>
            <p:spPr>
              <a:xfrm>
                <a:off x="1197527" y="2771541"/>
                <a:ext cx="92934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SC43 (</a:t>
                </a:r>
                <a:r>
                  <a:rPr lang="el-GR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M)</a:t>
                </a:r>
                <a:r>
                  <a:rPr lang="zh-TW" alt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TW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文字方塊 64"/>
              <p:cNvSpPr txBox="1"/>
              <p:nvPr/>
            </p:nvSpPr>
            <p:spPr>
              <a:xfrm>
                <a:off x="4021327" y="2772048"/>
                <a:ext cx="60785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  </a:t>
                </a:r>
                <a:r>
                  <a:rPr lang="en-US" altLang="zh-TW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  </a:t>
                </a:r>
                <a:endParaRPr lang="zh-TW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6" name="直線接點 65"/>
              <p:cNvCxnSpPr/>
              <p:nvPr/>
            </p:nvCxnSpPr>
            <p:spPr>
              <a:xfrm>
                <a:off x="4045058" y="2801738"/>
                <a:ext cx="432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文字方塊 66"/>
              <p:cNvSpPr txBox="1"/>
              <p:nvPr/>
            </p:nvSpPr>
            <p:spPr>
              <a:xfrm>
                <a:off x="3846305" y="2597590"/>
                <a:ext cx="84603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TW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Hct-116</a:t>
                </a:r>
                <a:r>
                  <a:rPr lang="zh-TW" alt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zh-TW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文字方塊 67"/>
              <p:cNvSpPr txBox="1"/>
              <p:nvPr/>
            </p:nvSpPr>
            <p:spPr>
              <a:xfrm>
                <a:off x="1374780" y="3948416"/>
                <a:ext cx="73945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TW"/>
                </a:defPPr>
                <a:lvl1pPr algn="r">
                  <a:defRPr sz="2400" b="1">
                    <a:latin typeface="Arial" pitchFamily="34" charset="0"/>
                    <a:cs typeface="Arial" pitchFamily="34" charset="0"/>
                  </a:defRPr>
                </a:lvl1pPr>
              </a:lstStyle>
              <a:p>
                <a:r>
                  <a:rPr lang="en-US" altLang="zh-TW" sz="1000" dirty="0"/>
                  <a:t>PARP</a:t>
                </a:r>
                <a:endParaRPr lang="zh-TW" altLang="en-US" sz="1000" dirty="0"/>
              </a:p>
            </p:txBody>
          </p:sp>
          <p:sp>
            <p:nvSpPr>
              <p:cNvPr id="69" name="文字方塊 68"/>
              <p:cNvSpPr txBox="1"/>
              <p:nvPr/>
            </p:nvSpPr>
            <p:spPr>
              <a:xfrm>
                <a:off x="253712" y="2962995"/>
                <a:ext cx="186674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TW" sz="1000" b="1" dirty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altLang="zh-TW" sz="1000" b="1" dirty="0" smtClean="0">
                    <a:latin typeface="Arial" pitchFamily="34" charset="0"/>
                    <a:cs typeface="Arial" pitchFamily="34" charset="0"/>
                  </a:rPr>
                  <a:t>-STAT3</a:t>
                </a:r>
                <a:endParaRPr lang="zh-TW" altLang="en-US" sz="10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文字方塊 69"/>
              <p:cNvSpPr txBox="1"/>
              <p:nvPr/>
            </p:nvSpPr>
            <p:spPr>
              <a:xfrm>
                <a:off x="1436107" y="4259976"/>
                <a:ext cx="68433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TW"/>
                </a:defPPr>
                <a:lvl1pPr algn="r">
                  <a:defRPr sz="2400" b="1">
                    <a:latin typeface="Arial" pitchFamily="34" charset="0"/>
                    <a:cs typeface="Arial" pitchFamily="34" charset="0"/>
                  </a:defRPr>
                </a:lvl1pPr>
              </a:lstStyle>
              <a:p>
                <a:r>
                  <a:rPr lang="el-GR" altLang="zh-TW" sz="1000" dirty="0"/>
                  <a:t>β</a:t>
                </a:r>
                <a:r>
                  <a:rPr lang="en-US" altLang="zh-TW" sz="1000" dirty="0"/>
                  <a:t>-actin</a:t>
                </a:r>
                <a:endParaRPr lang="zh-TW" altLang="en-US" sz="1000" dirty="0"/>
              </a:p>
            </p:txBody>
          </p:sp>
          <p:sp>
            <p:nvSpPr>
              <p:cNvPr id="71" name="文字方塊 70"/>
              <p:cNvSpPr txBox="1"/>
              <p:nvPr/>
            </p:nvSpPr>
            <p:spPr>
              <a:xfrm>
                <a:off x="1436107" y="3609434"/>
                <a:ext cx="66524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TW"/>
                </a:defPPr>
                <a:lvl1pPr algn="r">
                  <a:defRPr sz="2400" b="1">
                    <a:latin typeface="Arial" pitchFamily="34" charset="0"/>
                    <a:cs typeface="Arial" pitchFamily="34" charset="0"/>
                  </a:defRPr>
                </a:lvl1pPr>
              </a:lstStyle>
              <a:p>
                <a:r>
                  <a:rPr lang="en-US" altLang="zh-TW" sz="1000" dirty="0"/>
                  <a:t>Mcl-1</a:t>
                </a:r>
                <a:endParaRPr lang="zh-TW" altLang="en-US" sz="1000" dirty="0"/>
              </a:p>
            </p:txBody>
          </p:sp>
          <p:sp>
            <p:nvSpPr>
              <p:cNvPr id="72" name="文字方塊 71"/>
              <p:cNvSpPr txBox="1"/>
              <p:nvPr/>
            </p:nvSpPr>
            <p:spPr>
              <a:xfrm>
                <a:off x="1260841" y="3282928"/>
                <a:ext cx="86409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TW" sz="1000" b="1" dirty="0" smtClean="0">
                    <a:latin typeface="Arial" pitchFamily="34" charset="0"/>
                    <a:cs typeface="Arial" pitchFamily="34" charset="0"/>
                  </a:rPr>
                  <a:t>STAT3</a:t>
                </a:r>
                <a:endParaRPr lang="zh-TW" altLang="en-US" sz="10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文字方塊 74"/>
              <p:cNvSpPr txBox="1"/>
              <p:nvPr/>
            </p:nvSpPr>
            <p:spPr>
              <a:xfrm>
                <a:off x="2054905" y="3160014"/>
                <a:ext cx="9903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1.0      1.0     1.0     1.0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文字方塊 75"/>
              <p:cNvSpPr txBox="1"/>
              <p:nvPr/>
            </p:nvSpPr>
            <p:spPr>
              <a:xfrm>
                <a:off x="2054001" y="3478606"/>
                <a:ext cx="9903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1.0      1.0     1.0     1.0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文字方塊 76"/>
              <p:cNvSpPr txBox="1"/>
              <p:nvPr/>
            </p:nvSpPr>
            <p:spPr>
              <a:xfrm>
                <a:off x="2054001" y="3800298"/>
                <a:ext cx="9903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1.0      1.0     1.0    1.01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文字方塊 78"/>
              <p:cNvSpPr txBox="1"/>
              <p:nvPr/>
            </p:nvSpPr>
            <p:spPr>
              <a:xfrm>
                <a:off x="2054001" y="4470810"/>
                <a:ext cx="9903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1.0      1.0     1.0     1.0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文字方塊 79"/>
              <p:cNvSpPr txBox="1"/>
              <p:nvPr/>
            </p:nvSpPr>
            <p:spPr>
              <a:xfrm>
                <a:off x="3023765" y="4467502"/>
                <a:ext cx="9903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1.0      1.0     1.0     1.0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文字方塊 80"/>
              <p:cNvSpPr txBox="1"/>
              <p:nvPr/>
            </p:nvSpPr>
            <p:spPr>
              <a:xfrm>
                <a:off x="3022843" y="4151420"/>
                <a:ext cx="9903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.0      </a:t>
                </a:r>
                <a:r>
                  <a:rPr lang="en-US" altLang="zh-TW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.0     </a:t>
                </a:r>
                <a:r>
                  <a:rPr lang="en-US" altLang="zh-TW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.0     0.0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文字方塊 81"/>
              <p:cNvSpPr txBox="1"/>
              <p:nvPr/>
            </p:nvSpPr>
            <p:spPr>
              <a:xfrm>
                <a:off x="2059611" y="4151420"/>
                <a:ext cx="9903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.0      </a:t>
                </a:r>
                <a:r>
                  <a:rPr lang="en-US" altLang="zh-TW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.0     </a:t>
                </a:r>
                <a:r>
                  <a:rPr lang="en-US" altLang="zh-TW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.0     0.0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文字方塊 82"/>
              <p:cNvSpPr txBox="1"/>
              <p:nvPr/>
            </p:nvSpPr>
            <p:spPr>
              <a:xfrm>
                <a:off x="4010383" y="4472190"/>
                <a:ext cx="61880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</a:t>
                </a:r>
                <a:r>
                  <a:rPr lang="en-US" altLang="zh-TW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文字方塊 83"/>
              <p:cNvSpPr txBox="1"/>
              <p:nvPr/>
            </p:nvSpPr>
            <p:spPr>
              <a:xfrm>
                <a:off x="3018155" y="3479528"/>
                <a:ext cx="9903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1.0      1.0     1.0     1.0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文字方塊 84"/>
              <p:cNvSpPr txBox="1"/>
              <p:nvPr/>
            </p:nvSpPr>
            <p:spPr>
              <a:xfrm>
                <a:off x="3018155" y="3800298"/>
                <a:ext cx="9903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1.0      1.0     1.0     1.0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文字方塊 85"/>
              <p:cNvSpPr txBox="1"/>
              <p:nvPr/>
            </p:nvSpPr>
            <p:spPr>
              <a:xfrm>
                <a:off x="3018155" y="3159216"/>
                <a:ext cx="105813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1.0      1.0    0.7    0.75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文字方塊 86"/>
              <p:cNvSpPr txBox="1"/>
              <p:nvPr/>
            </p:nvSpPr>
            <p:spPr>
              <a:xfrm>
                <a:off x="4009437" y="3478606"/>
                <a:ext cx="61880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</a:t>
                </a:r>
                <a:r>
                  <a:rPr lang="en-US" altLang="zh-TW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文字方塊 87"/>
              <p:cNvSpPr txBox="1"/>
              <p:nvPr/>
            </p:nvSpPr>
            <p:spPr>
              <a:xfrm>
                <a:off x="4009437" y="3148918"/>
                <a:ext cx="61880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</a:t>
                </a:r>
                <a:r>
                  <a:rPr lang="en-US" altLang="zh-TW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0.1 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文字方塊 88"/>
              <p:cNvSpPr txBox="1"/>
              <p:nvPr/>
            </p:nvSpPr>
            <p:spPr>
              <a:xfrm>
                <a:off x="4009437" y="3794688"/>
                <a:ext cx="61880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1.0    0.01 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文字方塊 89"/>
              <p:cNvSpPr txBox="1"/>
              <p:nvPr/>
            </p:nvSpPr>
            <p:spPr>
              <a:xfrm>
                <a:off x="4009437" y="4143508"/>
                <a:ext cx="61880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US" altLang="zh-TW" sz="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.0     0.3 </a:t>
                </a:r>
                <a:endParaRPr lang="zh-TW" altLang="en-US" sz="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文字方塊 90"/>
              <p:cNvSpPr txBox="1"/>
              <p:nvPr/>
            </p:nvSpPr>
            <p:spPr>
              <a:xfrm flipV="1">
                <a:off x="4314299" y="3964214"/>
                <a:ext cx="4320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altLang="en-US" sz="1400" dirty="0" smtClean="0">
                    <a:sym typeface="Wingdings 3"/>
                  </a:rPr>
                  <a:t></a:t>
                </a:r>
                <a:endParaRPr lang="zh-TW" altLang="en-US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058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-21926" y="89010"/>
            <a:ext cx="2794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algn="ctr"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TW" dirty="0" smtClean="0"/>
              <a:t>Supplementary Figure 2</a:t>
            </a:r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128562" y="3132088"/>
            <a:ext cx="59035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2. The effect of regorafenib and SC-43 on Raf-1 kinase activity</a:t>
            </a:r>
            <a:r>
              <a:rPr lang="zh-TW" alt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 CRC cells.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Raf-1 kinase activity was measured in Hct-116 and Hct-15 cells 24 h after treatment with or without 5 </a:t>
            </a:r>
            <a:r>
              <a:rPr lang="el-GR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 of regorafenib or SC-43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 are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shown as </a:t>
            </a:r>
            <a:r>
              <a:rPr lang="en-US" altLang="zh-TW" sz="1200" dirty="0" err="1">
                <a:latin typeface="Arial" panose="020B0604020202020204" pitchFamily="34" charset="0"/>
                <a:cs typeface="Arial" panose="020B0604020202020204" pitchFamily="34" charset="0"/>
              </a:rPr>
              <a:t>mean±s.d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. of three independent 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experiments. 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altLang="zh-TW" sz="12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TW" sz="1200" dirty="0">
                <a:latin typeface="Arial" panose="020B0604020202020204" pitchFamily="34" charset="0"/>
                <a:cs typeface="Arial" panose="020B0604020202020204" pitchFamily="34" charset="0"/>
              </a:rPr>
              <a:t>&lt;0.05.</a:t>
            </a: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文字方塊 4"/>
          <p:cNvSpPr txBox="1"/>
          <p:nvPr/>
        </p:nvSpPr>
        <p:spPr>
          <a:xfrm rot="16200000">
            <a:off x="1694361" y="1322993"/>
            <a:ext cx="12855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Raf-1 activity (%)</a:t>
            </a:r>
            <a:r>
              <a:rPr lang="zh-TW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4250" y="4075276"/>
            <a:ext cx="5734762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Raf-1 kinase assay </a:t>
            </a:r>
          </a:p>
          <a:p>
            <a:pPr>
              <a:spcBef>
                <a:spcPts val="600"/>
              </a:spcBef>
            </a:pPr>
            <a:r>
              <a:rPr lang="en-US" altLang="zh-TW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Raf-1 kinase activity was determined using Raf-1 Kinase Assay Kit (Millipore, Billerica, MA, USA) according to the manufacturer’s instructions .</a:t>
            </a:r>
            <a:endParaRPr lang="zh-TW" altLang="zh-TW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1716401" y="2196314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Regorafenib</a:t>
            </a:r>
            <a:r>
              <a:rPr lang="zh-TW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1716401" y="2008441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SC-43</a:t>
            </a:r>
            <a:r>
              <a:rPr lang="zh-TW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373" y="2453932"/>
            <a:ext cx="756000" cy="1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63" y="2737674"/>
            <a:ext cx="756000" cy="1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文字方塊 16"/>
          <p:cNvSpPr txBox="1"/>
          <p:nvPr/>
        </p:nvSpPr>
        <p:spPr>
          <a:xfrm>
            <a:off x="1962419" y="2713486"/>
            <a:ext cx="762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Hct-116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38464" y="2429544"/>
            <a:ext cx="6110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Hct-15</a:t>
            </a:r>
            <a:r>
              <a:rPr lang="zh-TW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2676807" y="1976141"/>
            <a:ext cx="33277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zh-TW" sz="1400" b="1" dirty="0" smtClean="0"/>
              <a:t>-</a:t>
            </a:r>
          </a:p>
          <a:p>
            <a:pPr>
              <a:lnSpc>
                <a:spcPts val="1500"/>
              </a:lnSpc>
            </a:pPr>
            <a:r>
              <a:rPr lang="en-US" altLang="zh-TW" sz="1400" b="1" dirty="0"/>
              <a:t>-</a:t>
            </a:r>
            <a:endParaRPr lang="zh-TW" altLang="en-US" sz="1400" b="1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2950773" y="1973194"/>
            <a:ext cx="33277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zh-TW" sz="1400" b="1" dirty="0"/>
              <a:t>+</a:t>
            </a:r>
            <a:endParaRPr lang="en-US" altLang="zh-TW" sz="1400" b="1" dirty="0" smtClean="0"/>
          </a:p>
          <a:p>
            <a:pPr>
              <a:lnSpc>
                <a:spcPts val="1500"/>
              </a:lnSpc>
            </a:pPr>
            <a:r>
              <a:rPr lang="en-US" altLang="zh-TW" sz="1400" b="1" dirty="0"/>
              <a:t>-</a:t>
            </a:r>
            <a:endParaRPr lang="zh-TW" altLang="en-US" sz="1400" b="1" dirty="0"/>
          </a:p>
        </p:txBody>
      </p:sp>
      <p:sp>
        <p:nvSpPr>
          <p:cNvPr id="23" name="文字方塊 22"/>
          <p:cNvSpPr txBox="1"/>
          <p:nvPr/>
        </p:nvSpPr>
        <p:spPr>
          <a:xfrm>
            <a:off x="3238563" y="1973194"/>
            <a:ext cx="33277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zh-TW" sz="1400" b="1" dirty="0" smtClean="0"/>
              <a:t>-</a:t>
            </a:r>
          </a:p>
          <a:p>
            <a:pPr>
              <a:lnSpc>
                <a:spcPts val="1500"/>
              </a:lnSpc>
            </a:pPr>
            <a:r>
              <a:rPr lang="en-US" altLang="zh-TW" sz="1400" b="1" dirty="0" smtClean="0"/>
              <a:t>+</a:t>
            </a:r>
            <a:endParaRPr lang="zh-TW" altLang="en-US" sz="1400" b="1" dirty="0"/>
          </a:p>
        </p:txBody>
      </p:sp>
      <p:sp>
        <p:nvSpPr>
          <p:cNvPr id="27" name="文字方塊 26"/>
          <p:cNvSpPr txBox="1"/>
          <p:nvPr/>
        </p:nvSpPr>
        <p:spPr>
          <a:xfrm>
            <a:off x="3564756" y="2408240"/>
            <a:ext cx="748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p-MEK1</a:t>
            </a:r>
            <a:endParaRPr lang="zh-TW" altLang="en-US" sz="1000" b="1" baseline="30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808" t="4368" b="76325"/>
          <a:stretch/>
        </p:blipFill>
        <p:spPr bwMode="auto">
          <a:xfrm>
            <a:off x="3502340" y="912970"/>
            <a:ext cx="596716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6" t="8668" r="43046" b="17146"/>
          <a:stretch/>
        </p:blipFill>
        <p:spPr bwMode="auto">
          <a:xfrm>
            <a:off x="2478812" y="847609"/>
            <a:ext cx="1044000" cy="115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文字方塊 24"/>
          <p:cNvSpPr txBox="1"/>
          <p:nvPr/>
        </p:nvSpPr>
        <p:spPr>
          <a:xfrm>
            <a:off x="3087996" y="1393582"/>
            <a:ext cx="452611" cy="253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/>
              <a:t>*</a:t>
            </a:r>
            <a:endParaRPr lang="zh-TW" altLang="en-US" sz="1200" b="1" dirty="0"/>
          </a:p>
        </p:txBody>
      </p:sp>
      <p:sp>
        <p:nvSpPr>
          <p:cNvPr id="26" name="文字方塊 25"/>
          <p:cNvSpPr txBox="1"/>
          <p:nvPr/>
        </p:nvSpPr>
        <p:spPr>
          <a:xfrm>
            <a:off x="3192628" y="1390248"/>
            <a:ext cx="452611" cy="253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b="1" dirty="0" smtClean="0"/>
              <a:t>*</a:t>
            </a:r>
            <a:endParaRPr lang="zh-TW" altLang="en-US" sz="1200" b="1" dirty="0"/>
          </a:p>
        </p:txBody>
      </p:sp>
      <p:sp>
        <p:nvSpPr>
          <p:cNvPr id="28" name="文字方塊 27"/>
          <p:cNvSpPr txBox="1"/>
          <p:nvPr/>
        </p:nvSpPr>
        <p:spPr>
          <a:xfrm flipV="1">
            <a:off x="3297196" y="2384712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sym typeface="Wingdings 3"/>
              </a:rPr>
              <a:t></a:t>
            </a:r>
            <a:endParaRPr lang="zh-TW" altLang="en-US" sz="1400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3564756" y="2693231"/>
            <a:ext cx="748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latin typeface="Arial" pitchFamily="34" charset="0"/>
                <a:cs typeface="Arial" pitchFamily="34" charset="0"/>
              </a:rPr>
              <a:t>p-MEK1</a:t>
            </a:r>
            <a:endParaRPr lang="zh-TW" altLang="en-US" sz="10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 flipV="1">
            <a:off x="3297196" y="2669703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dirty="0" smtClean="0">
                <a:sym typeface="Wingdings 3"/>
              </a:rPr>
              <a:t>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3302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11344</TotalTime>
  <Words>453</Words>
  <Application>Microsoft Office PowerPoint</Application>
  <PresentationFormat>自訂</PresentationFormat>
  <Paragraphs>64</Paragraphs>
  <Slides>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ACER</dc:creator>
  <cp:lastModifiedBy>ACER</cp:lastModifiedBy>
  <cp:revision>441</cp:revision>
  <dcterms:created xsi:type="dcterms:W3CDTF">2014-08-18T01:39:14Z</dcterms:created>
  <dcterms:modified xsi:type="dcterms:W3CDTF">2015-08-16T05:05:08Z</dcterms:modified>
</cp:coreProperties>
</file>