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2296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2" d="100"/>
          <a:sy n="72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c.gov\private\M329\yji4\Global%20Burden\Manuscript_AgePrev\Figures%20Tables\Shioda_SupplementaryFigure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Shioda_SupplementaryFigure4!$L$6:$L$24</c:f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Shioda_SupplementaryFigure4!$M$6:$M$24</c:f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Shioda_SupplementaryFigure4!$N$6:$N$24</c:f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Shioda_SupplementaryFigure4!$O$6:$O$24</c:f>
            </c:numRef>
          </c:yVal>
          <c:smooth val="0"/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Shioda_SupplementaryFigure4!$P$6:$P$24</c:f>
            </c:numRef>
          </c:yVal>
          <c:smooth val="0"/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Shioda_SupplementaryFigure4!$Q$6:$Q$24</c:f>
            </c:numRef>
          </c:yVal>
          <c:smooth val="0"/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Shioda_SupplementaryFigure4!$R$6:$R$24</c:f>
            </c:numRef>
          </c:yVal>
          <c:smooth val="0"/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xVal>
          <c:yVal>
            <c:numRef>
              <c:f>Shioda_SupplementaryFigure4!$S$6:$S$24</c:f>
            </c:numRef>
          </c:yVal>
          <c:smooth val="0"/>
        </c:ser>
        <c:ser>
          <c:idx val="8"/>
          <c:order val="8"/>
          <c:tx>
            <c:v>Inpatient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FFC000"/>
              </a:solidFill>
              <a:ln w="9525">
                <a:noFill/>
              </a:ln>
              <a:effectLst/>
            </c:spPr>
          </c:marker>
          <c:xVal>
            <c:numRef>
              <c:f>Shioda_SupplementaryFigure4!$T$6:$T$24</c:f>
              <c:numCache>
                <c:formatCode>_(* #,##0_);_(* \(#,##0\);_(* "-"??_);_(@_)</c:formatCode>
                <c:ptCount val="19"/>
                <c:pt idx="0">
                  <c:v>38124</c:v>
                </c:pt>
                <c:pt idx="1">
                  <c:v>3109</c:v>
                </c:pt>
                <c:pt idx="2">
                  <c:v>10978</c:v>
                </c:pt>
                <c:pt idx="3">
                  <c:v>4403</c:v>
                </c:pt>
                <c:pt idx="4">
                  <c:v>10728</c:v>
                </c:pt>
                <c:pt idx="5">
                  <c:v>3749</c:v>
                </c:pt>
                <c:pt idx="6">
                  <c:v>3414</c:v>
                </c:pt>
                <c:pt idx="7">
                  <c:v>42578</c:v>
                </c:pt>
                <c:pt idx="8">
                  <c:v>1911</c:v>
                </c:pt>
                <c:pt idx="9">
                  <c:v>53143</c:v>
                </c:pt>
                <c:pt idx="10">
                  <c:v>53143</c:v>
                </c:pt>
                <c:pt idx="11">
                  <c:v>11208</c:v>
                </c:pt>
                <c:pt idx="12">
                  <c:v>6807</c:v>
                </c:pt>
                <c:pt idx="13">
                  <c:v>226</c:v>
                </c:pt>
                <c:pt idx="14">
                  <c:v>1755</c:v>
                </c:pt>
                <c:pt idx="15">
                  <c:v>1911</c:v>
                </c:pt>
                <c:pt idx="16">
                  <c:v>3749</c:v>
                </c:pt>
                <c:pt idx="17">
                  <c:v>35700</c:v>
                </c:pt>
                <c:pt idx="18">
                  <c:v>20475</c:v>
                </c:pt>
              </c:numCache>
            </c:numRef>
          </c:xVal>
          <c:yVal>
            <c:numRef>
              <c:f>Shioda_SupplementaryFigure4!$K$6:$K$24</c:f>
              <c:numCache>
                <c:formatCode>General</c:formatCode>
                <c:ptCount val="19"/>
                <c:pt idx="0">
                  <c:v>0.22727272700000001</c:v>
                </c:pt>
                <c:pt idx="1">
                  <c:v>0.39682539700000002</c:v>
                </c:pt>
                <c:pt idx="2">
                  <c:v>0.41304347800000002</c:v>
                </c:pt>
                <c:pt idx="3">
                  <c:v>0.229813665</c:v>
                </c:pt>
                <c:pt idx="4">
                  <c:v>0.53518196699999998</c:v>
                </c:pt>
                <c:pt idx="5">
                  <c:v>0.53508771899999996</c:v>
                </c:pt>
                <c:pt idx="6">
                  <c:v>0.58928571399999996</c:v>
                </c:pt>
                <c:pt idx="7">
                  <c:v>0.755102041</c:v>
                </c:pt>
                <c:pt idx="8">
                  <c:v>0.52282157699999998</c:v>
                </c:pt>
                <c:pt idx="9">
                  <c:v>0.406976744</c:v>
                </c:pt>
                <c:pt idx="10">
                  <c:v>0.38129496400000001</c:v>
                </c:pt>
                <c:pt idx="11">
                  <c:v>0.63157894699999995</c:v>
                </c:pt>
                <c:pt idx="12">
                  <c:v>0.32</c:v>
                </c:pt>
                <c:pt idx="13">
                  <c:v>0.76712328799999996</c:v>
                </c:pt>
                <c:pt idx="14">
                  <c:v>0.62222222199999999</c:v>
                </c:pt>
                <c:pt idx="15">
                  <c:v>0.589595376</c:v>
                </c:pt>
                <c:pt idx="16">
                  <c:v>0.55555555599999995</c:v>
                </c:pt>
                <c:pt idx="17">
                  <c:v>0.29166666699999999</c:v>
                </c:pt>
                <c:pt idx="18">
                  <c:v>0.42982456099999999</c:v>
                </c:pt>
              </c:numCache>
            </c:numRef>
          </c:yVal>
          <c:smooth val="0"/>
        </c:ser>
        <c:ser>
          <c:idx val="9"/>
          <c:order val="9"/>
          <c:tx>
            <c:v>Outpatient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Shioda_SupplementaryFigure4!$T$29:$T$33</c:f>
              <c:numCache>
                <c:formatCode>_(* #,##0_);_(* \(#,##0\);_(* "-"??_);_(@_)</c:formatCode>
                <c:ptCount val="5"/>
                <c:pt idx="0">
                  <c:v>10978</c:v>
                </c:pt>
                <c:pt idx="1">
                  <c:v>39473</c:v>
                </c:pt>
                <c:pt idx="2">
                  <c:v>53143</c:v>
                </c:pt>
                <c:pt idx="3">
                  <c:v>6807</c:v>
                </c:pt>
                <c:pt idx="4">
                  <c:v>38492</c:v>
                </c:pt>
              </c:numCache>
            </c:numRef>
          </c:xVal>
          <c:yVal>
            <c:numRef>
              <c:f>Shioda_SupplementaryFigure4!$K$29:$K$33</c:f>
              <c:numCache>
                <c:formatCode>General</c:formatCode>
                <c:ptCount val="5"/>
                <c:pt idx="0">
                  <c:v>0.60714285700000004</c:v>
                </c:pt>
                <c:pt idx="1">
                  <c:v>0.14814814800000001</c:v>
                </c:pt>
                <c:pt idx="2">
                  <c:v>0.37735849100000002</c:v>
                </c:pt>
                <c:pt idx="3">
                  <c:v>0.31034482800000002</c:v>
                </c:pt>
                <c:pt idx="4">
                  <c:v>0.33111849399999999</c:v>
                </c:pt>
              </c:numCache>
            </c:numRef>
          </c:yVal>
          <c:smooth val="0"/>
        </c:ser>
        <c:ser>
          <c:idx val="10"/>
          <c:order val="10"/>
          <c:tx>
            <c:v>Community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rgbClr val="FF99FF"/>
              </a:solidFill>
              <a:ln w="9525">
                <a:noFill/>
              </a:ln>
              <a:effectLst/>
            </c:spPr>
          </c:marker>
          <c:xVal>
            <c:numRef>
              <c:f>Shioda_SupplementaryFigure4!$T$2:$T$5</c:f>
              <c:numCache>
                <c:formatCode>_(* #,##0_);_(* \(#,##0\);_(* "-"??_);_(@_)</c:formatCode>
                <c:ptCount val="4"/>
                <c:pt idx="0">
                  <c:v>46591</c:v>
                </c:pt>
                <c:pt idx="1">
                  <c:v>11208</c:v>
                </c:pt>
                <c:pt idx="2">
                  <c:v>1851</c:v>
                </c:pt>
                <c:pt idx="3">
                  <c:v>24969</c:v>
                </c:pt>
              </c:numCache>
            </c:numRef>
          </c:xVal>
          <c:yVal>
            <c:numRef>
              <c:f>Shioda_SupplementaryFigure4!$K$2:$K$5</c:f>
              <c:numCache>
                <c:formatCode>General</c:formatCode>
                <c:ptCount val="4"/>
                <c:pt idx="0">
                  <c:v>0.21604938300000001</c:v>
                </c:pt>
                <c:pt idx="1">
                  <c:v>0.28571428599999998</c:v>
                </c:pt>
                <c:pt idx="2">
                  <c:v>0.235294118</c:v>
                </c:pt>
                <c:pt idx="3">
                  <c:v>0.4</c:v>
                </c:pt>
              </c:numCache>
            </c:numRef>
          </c:yVal>
          <c:smooth val="0"/>
        </c:ser>
        <c:ser>
          <c:idx val="11"/>
          <c:order val="11"/>
          <c:tx>
            <c:v>Other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xVal>
            <c:numRef>
              <c:f>Shioda_SupplementaryFigure4!$T$25:$T$28</c:f>
              <c:numCache>
                <c:formatCode>_(* #,##0_);_(* \(#,##0\);_(* "-"??_);_(@_)</c:formatCode>
                <c:ptCount val="4"/>
                <c:pt idx="0">
                  <c:v>5685</c:v>
                </c:pt>
                <c:pt idx="1">
                  <c:v>1851</c:v>
                </c:pt>
                <c:pt idx="2">
                  <c:v>18339</c:v>
                </c:pt>
                <c:pt idx="3">
                  <c:v>6807</c:v>
                </c:pt>
              </c:numCache>
            </c:numRef>
          </c:xVal>
          <c:yVal>
            <c:numRef>
              <c:f>Shioda_SupplementaryFigure4!$K$25:$K$28</c:f>
              <c:numCache>
                <c:formatCode>General</c:formatCode>
                <c:ptCount val="4"/>
                <c:pt idx="0">
                  <c:v>0.61538461499999997</c:v>
                </c:pt>
                <c:pt idx="1">
                  <c:v>0.59493670899999995</c:v>
                </c:pt>
                <c:pt idx="2">
                  <c:v>0.66525423699999997</c:v>
                </c:pt>
                <c:pt idx="3">
                  <c:v>0.63703703700000003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8952"/>
        <c:axId val="6278560"/>
      </c:scatterChart>
      <c:valAx>
        <c:axId val="6278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capita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GDP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(USD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278560"/>
        <c:crosses val="autoZero"/>
        <c:crossBetween val="midCat"/>
      </c:valAx>
      <c:valAx>
        <c:axId val="6278560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Cumulative proportion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of </a:t>
                </a:r>
                <a:r>
                  <a:rPr lang="en-U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pediatric norovirus cases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2.0202020202020204E-2"/>
              <c:y val="8.355287620297462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278952"/>
        <c:crossesAt val="0"/>
        <c:crossBetween val="midCat"/>
        <c:majorUnit val="0.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4871984098222033"/>
          <c:y val="2.247191011235955E-2"/>
          <c:w val="0.59182112696164024"/>
          <c:h val="6.320268955144652E-2"/>
        </c:manualLayout>
      </c:layout>
      <c:overlay val="0"/>
      <c:spPr>
        <a:noFill/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9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3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4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6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3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6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1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1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E3F6C-3B30-4B8F-AA53-A63E0A948DD4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D2C0F-0313-40D8-9ED1-FB3F5502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3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5762" y="1585608"/>
            <a:ext cx="5029200" cy="3657600"/>
            <a:chOff x="865762" y="1585608"/>
            <a:chExt cx="5029200" cy="3657600"/>
          </a:xfrm>
        </p:grpSpPr>
        <p:grpSp>
          <p:nvGrpSpPr>
            <p:cNvPr id="3" name="Group 2"/>
            <p:cNvGrpSpPr/>
            <p:nvPr/>
          </p:nvGrpSpPr>
          <p:grpSpPr>
            <a:xfrm>
              <a:off x="865762" y="1585608"/>
              <a:ext cx="5029200" cy="3657600"/>
              <a:chOff x="1838325" y="2419350"/>
              <a:chExt cx="4552950" cy="3390900"/>
            </a:xfrm>
          </p:grpSpPr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83060184"/>
                  </p:ext>
                </p:extLst>
              </p:nvPr>
            </p:nvGraphicFramePr>
            <p:xfrm>
              <a:off x="1838325" y="2419350"/>
              <a:ext cx="4552950" cy="33909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" name="Rectangle 1"/>
              <p:cNvSpPr/>
              <p:nvPr/>
            </p:nvSpPr>
            <p:spPr>
              <a:xfrm>
                <a:off x="2199119" y="5487552"/>
                <a:ext cx="116732" cy="1070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393238" y="4793064"/>
              <a:ext cx="164257" cy="102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7168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Shioda, Kayoko (CDC/OID/NCIRD) (CTR)</dc:creator>
  <cp:lastModifiedBy>Shioda, Kayoko (CDC/OID/NCIRD) (CTR)</cp:lastModifiedBy>
  <cp:revision>9</cp:revision>
  <dcterms:created xsi:type="dcterms:W3CDTF">2015-04-15T13:17:13Z</dcterms:created>
  <dcterms:modified xsi:type="dcterms:W3CDTF">2015-05-19T17:44:33Z</dcterms:modified>
</cp:coreProperties>
</file>