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50" d="100"/>
          <a:sy n="150" d="100"/>
        </p:scale>
        <p:origin x="-72" y="90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668B97-321E-4C4D-ABA2-4835F2BD1AB8}" type="datetimeFigureOut">
              <a:rPr lang="en-US" smtClean="0"/>
              <a:pPr/>
              <a:t>12/16/2014</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EC8A7A-7634-674E-80F9-658B1CF01D82}" type="slidenum">
              <a:rPr lang="en-US" smtClean="0"/>
              <a:pPr/>
              <a:t>‹#›</a:t>
            </a:fld>
            <a:endParaRPr lang="en-US"/>
          </a:p>
        </p:txBody>
      </p:sp>
    </p:spTree>
    <p:extLst>
      <p:ext uri="{BB962C8B-B14F-4D97-AF65-F5344CB8AC3E}">
        <p14:creationId xmlns:p14="http://schemas.microsoft.com/office/powerpoint/2010/main" xmlns="" val="14794124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Figure S1. Rarefaction</a:t>
            </a:r>
            <a:r>
              <a:rPr lang="en-US" baseline="0" dirty="0" smtClean="0"/>
              <a:t> curves generated for (A) chao1 and (C) Shannon index showed significantly higher species richness and evenness in the luminal microbiome. Similar findings were obtained when the comparisons were repeated in paired manner (B, D). </a:t>
            </a:r>
            <a:endParaRPr lang="en-US" dirty="0" smtClean="0"/>
          </a:p>
          <a:p>
            <a:endParaRPr lang="en-US" dirty="0"/>
          </a:p>
        </p:txBody>
      </p:sp>
      <p:sp>
        <p:nvSpPr>
          <p:cNvPr id="4" name="Slide Number Placeholder 3"/>
          <p:cNvSpPr>
            <a:spLocks noGrp="1"/>
          </p:cNvSpPr>
          <p:nvPr>
            <p:ph type="sldNum" sz="quarter" idx="10"/>
          </p:nvPr>
        </p:nvSpPr>
        <p:spPr/>
        <p:txBody>
          <a:bodyPr/>
          <a:lstStyle/>
          <a:p>
            <a:fld id="{6430DE91-6762-BE4D-815D-252525F326AF}" type="slidenum">
              <a:rPr lang="en-US" smtClean="0"/>
              <a:pPr/>
              <a:t>1</a:t>
            </a:fld>
            <a:endParaRPr lang="en-US"/>
          </a:p>
        </p:txBody>
      </p:sp>
    </p:spTree>
    <p:extLst>
      <p:ext uri="{BB962C8B-B14F-4D97-AF65-F5344CB8AC3E}">
        <p14:creationId xmlns:p14="http://schemas.microsoft.com/office/powerpoint/2010/main" xmlns="" val="489511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2"/>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3835541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4209096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8"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2790165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1386976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2"/>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4163936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5"/>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2415437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2"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3267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1087519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1952474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90"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1939438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8E14A5-A554-594E-9BB3-43E9C520B42B}" type="datetimeFigureOut">
              <a:rPr lang="en-US" smtClean="0"/>
              <a:pPr/>
              <a:t>12/16/2014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1967785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8"/>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88E14A5-A554-594E-9BB3-43E9C520B42B}" type="datetimeFigureOut">
              <a:rPr lang="en-US" smtClean="0"/>
              <a:pPr/>
              <a:t>12/16/2014</a:t>
            </a:fld>
            <a:endParaRPr lang="en-US"/>
          </a:p>
        </p:txBody>
      </p:sp>
      <p:sp>
        <p:nvSpPr>
          <p:cNvPr id="5" name="Footer Placeholder 4"/>
          <p:cNvSpPr>
            <a:spLocks noGrp="1"/>
          </p:cNvSpPr>
          <p:nvPr>
            <p:ph type="ftr" sz="quarter" idx="3"/>
          </p:nvPr>
        </p:nvSpPr>
        <p:spPr>
          <a:xfrm>
            <a:off x="2343150" y="8475138"/>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8"/>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F62A0979-D6DE-C447-B2DE-847E109B743B}" type="slidenum">
              <a:rPr lang="en-US" smtClean="0"/>
              <a:pPr/>
              <a:t>‹#›</a:t>
            </a:fld>
            <a:endParaRPr lang="en-US"/>
          </a:p>
        </p:txBody>
      </p:sp>
    </p:spTree>
    <p:extLst>
      <p:ext uri="{BB962C8B-B14F-4D97-AF65-F5344CB8AC3E}">
        <p14:creationId xmlns:p14="http://schemas.microsoft.com/office/powerpoint/2010/main" xmlns="" val="743789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133586" y="2726262"/>
            <a:ext cx="2973695" cy="1993786"/>
            <a:chOff x="31667" y="4504332"/>
            <a:chExt cx="2973695" cy="1993786"/>
          </a:xfrm>
        </p:grpSpPr>
        <p:sp>
          <p:nvSpPr>
            <p:cNvPr id="22" name="TextBox 21"/>
            <p:cNvSpPr txBox="1"/>
            <p:nvPr/>
          </p:nvSpPr>
          <p:spPr>
            <a:xfrm>
              <a:off x="1246580" y="6221119"/>
              <a:ext cx="1758782" cy="276999"/>
            </a:xfrm>
            <a:prstGeom prst="rect">
              <a:avLst/>
            </a:prstGeom>
            <a:noFill/>
          </p:spPr>
          <p:txBody>
            <a:bodyPr wrap="square" rtlCol="0">
              <a:spAutoFit/>
            </a:bodyPr>
            <a:lstStyle/>
            <a:p>
              <a:r>
                <a:rPr lang="en-US" sz="1200" dirty="0" smtClean="0">
                  <a:latin typeface="Arial"/>
                  <a:cs typeface="Arial"/>
                </a:rPr>
                <a:t>Sequences per sample</a:t>
              </a:r>
              <a:endParaRPr lang="en-US" sz="1200" dirty="0">
                <a:latin typeface="Arial"/>
                <a:cs typeface="Arial"/>
              </a:endParaRPr>
            </a:p>
          </p:txBody>
        </p:sp>
        <p:sp>
          <p:nvSpPr>
            <p:cNvPr id="24" name="TextBox 23"/>
            <p:cNvSpPr txBox="1"/>
            <p:nvPr/>
          </p:nvSpPr>
          <p:spPr>
            <a:xfrm rot="16200000">
              <a:off x="-459785" y="4995784"/>
              <a:ext cx="1259904" cy="276999"/>
            </a:xfrm>
            <a:prstGeom prst="rect">
              <a:avLst/>
            </a:prstGeom>
            <a:noFill/>
          </p:spPr>
          <p:txBody>
            <a:bodyPr wrap="square" rtlCol="0">
              <a:spAutoFit/>
            </a:bodyPr>
            <a:lstStyle/>
            <a:p>
              <a:r>
                <a:rPr lang="en-US" sz="1200" dirty="0" smtClean="0">
                  <a:latin typeface="Arial"/>
                  <a:cs typeface="Arial"/>
                </a:rPr>
                <a:t>Shannon index</a:t>
              </a:r>
            </a:p>
          </p:txBody>
        </p:sp>
      </p:grpSp>
      <p:sp>
        <p:nvSpPr>
          <p:cNvPr id="31" name="TextBox 30"/>
          <p:cNvSpPr txBox="1"/>
          <p:nvPr/>
        </p:nvSpPr>
        <p:spPr>
          <a:xfrm>
            <a:off x="3649143" y="4414604"/>
            <a:ext cx="778933" cy="276999"/>
          </a:xfrm>
          <a:prstGeom prst="rect">
            <a:avLst/>
          </a:prstGeom>
          <a:noFill/>
        </p:spPr>
        <p:txBody>
          <a:bodyPr wrap="square" rtlCol="0">
            <a:spAutoFit/>
          </a:bodyPr>
          <a:lstStyle/>
          <a:p>
            <a:r>
              <a:rPr lang="en-US" sz="1200" dirty="0" smtClean="0">
                <a:latin typeface="Arial"/>
                <a:cs typeface="Arial"/>
              </a:rPr>
              <a:t>Stool</a:t>
            </a:r>
            <a:endParaRPr lang="en-US" sz="1200" dirty="0">
              <a:latin typeface="Arial"/>
              <a:cs typeface="Arial"/>
            </a:endParaRPr>
          </a:p>
        </p:txBody>
      </p:sp>
      <p:sp>
        <p:nvSpPr>
          <p:cNvPr id="32" name="TextBox 31"/>
          <p:cNvSpPr txBox="1"/>
          <p:nvPr/>
        </p:nvSpPr>
        <p:spPr>
          <a:xfrm>
            <a:off x="4140211" y="4418571"/>
            <a:ext cx="778933" cy="276999"/>
          </a:xfrm>
          <a:prstGeom prst="rect">
            <a:avLst/>
          </a:prstGeom>
          <a:noFill/>
        </p:spPr>
        <p:txBody>
          <a:bodyPr wrap="square" rtlCol="0">
            <a:spAutoFit/>
          </a:bodyPr>
          <a:lstStyle/>
          <a:p>
            <a:r>
              <a:rPr lang="en-US" sz="1200" dirty="0" smtClean="0">
                <a:latin typeface="Arial"/>
                <a:cs typeface="Arial"/>
              </a:rPr>
              <a:t>Biopsy</a:t>
            </a:r>
            <a:endParaRPr lang="en-US" sz="1200" dirty="0">
              <a:latin typeface="Arial"/>
              <a:cs typeface="Arial"/>
            </a:endParaRPr>
          </a:p>
        </p:txBody>
      </p:sp>
      <p:sp>
        <p:nvSpPr>
          <p:cNvPr id="33" name="TextBox 32"/>
          <p:cNvSpPr txBox="1"/>
          <p:nvPr/>
        </p:nvSpPr>
        <p:spPr>
          <a:xfrm>
            <a:off x="3454414" y="4336872"/>
            <a:ext cx="347134" cy="246221"/>
          </a:xfrm>
          <a:prstGeom prst="rect">
            <a:avLst/>
          </a:prstGeom>
          <a:noFill/>
        </p:spPr>
        <p:txBody>
          <a:bodyPr wrap="square" rtlCol="0">
            <a:spAutoFit/>
          </a:bodyPr>
          <a:lstStyle/>
          <a:p>
            <a:r>
              <a:rPr lang="en-US" sz="1000" dirty="0">
                <a:latin typeface="Arial"/>
                <a:cs typeface="Arial"/>
              </a:rPr>
              <a:t>0</a:t>
            </a:r>
          </a:p>
        </p:txBody>
      </p:sp>
      <p:sp>
        <p:nvSpPr>
          <p:cNvPr id="34" name="TextBox 33"/>
          <p:cNvSpPr txBox="1"/>
          <p:nvPr/>
        </p:nvSpPr>
        <p:spPr>
          <a:xfrm>
            <a:off x="3450169" y="3854588"/>
            <a:ext cx="347134" cy="246221"/>
          </a:xfrm>
          <a:prstGeom prst="rect">
            <a:avLst/>
          </a:prstGeom>
          <a:noFill/>
        </p:spPr>
        <p:txBody>
          <a:bodyPr wrap="square" rtlCol="0">
            <a:spAutoFit/>
          </a:bodyPr>
          <a:lstStyle/>
          <a:p>
            <a:r>
              <a:rPr lang="en-US" sz="1000" dirty="0" smtClean="0">
                <a:latin typeface="Arial"/>
                <a:cs typeface="Arial"/>
              </a:rPr>
              <a:t>2</a:t>
            </a:r>
            <a:endParaRPr lang="en-US" sz="1000" dirty="0">
              <a:latin typeface="Arial"/>
              <a:cs typeface="Arial"/>
            </a:endParaRPr>
          </a:p>
        </p:txBody>
      </p:sp>
      <p:sp>
        <p:nvSpPr>
          <p:cNvPr id="35" name="TextBox 34"/>
          <p:cNvSpPr txBox="1"/>
          <p:nvPr/>
        </p:nvSpPr>
        <p:spPr>
          <a:xfrm>
            <a:off x="3454406" y="3363521"/>
            <a:ext cx="347134" cy="246221"/>
          </a:xfrm>
          <a:prstGeom prst="rect">
            <a:avLst/>
          </a:prstGeom>
          <a:noFill/>
        </p:spPr>
        <p:txBody>
          <a:bodyPr wrap="square" rtlCol="0">
            <a:spAutoFit/>
          </a:bodyPr>
          <a:lstStyle/>
          <a:p>
            <a:r>
              <a:rPr lang="en-US" sz="1000" dirty="0">
                <a:latin typeface="Arial"/>
                <a:cs typeface="Arial"/>
              </a:rPr>
              <a:t>4</a:t>
            </a:r>
          </a:p>
        </p:txBody>
      </p:sp>
      <p:sp>
        <p:nvSpPr>
          <p:cNvPr id="36" name="TextBox 35"/>
          <p:cNvSpPr txBox="1"/>
          <p:nvPr/>
        </p:nvSpPr>
        <p:spPr>
          <a:xfrm>
            <a:off x="3445943" y="2880922"/>
            <a:ext cx="347134" cy="246221"/>
          </a:xfrm>
          <a:prstGeom prst="rect">
            <a:avLst/>
          </a:prstGeom>
          <a:noFill/>
        </p:spPr>
        <p:txBody>
          <a:bodyPr wrap="square" rtlCol="0">
            <a:spAutoFit/>
          </a:bodyPr>
          <a:lstStyle/>
          <a:p>
            <a:r>
              <a:rPr lang="en-US" sz="1000" dirty="0">
                <a:latin typeface="Arial"/>
                <a:cs typeface="Arial"/>
              </a:rPr>
              <a:t>6</a:t>
            </a:r>
          </a:p>
        </p:txBody>
      </p:sp>
      <p:sp>
        <p:nvSpPr>
          <p:cNvPr id="37" name="TextBox 36"/>
          <p:cNvSpPr txBox="1"/>
          <p:nvPr/>
        </p:nvSpPr>
        <p:spPr>
          <a:xfrm>
            <a:off x="3454403" y="2386577"/>
            <a:ext cx="347134" cy="246221"/>
          </a:xfrm>
          <a:prstGeom prst="rect">
            <a:avLst/>
          </a:prstGeom>
          <a:noFill/>
        </p:spPr>
        <p:txBody>
          <a:bodyPr wrap="square" rtlCol="0">
            <a:spAutoFit/>
          </a:bodyPr>
          <a:lstStyle/>
          <a:p>
            <a:r>
              <a:rPr lang="en-US" sz="1000" dirty="0">
                <a:latin typeface="Arial"/>
                <a:cs typeface="Arial"/>
              </a:rPr>
              <a:t>8</a:t>
            </a:r>
          </a:p>
        </p:txBody>
      </p:sp>
      <p:grpSp>
        <p:nvGrpSpPr>
          <p:cNvPr id="38" name="Group 37"/>
          <p:cNvGrpSpPr/>
          <p:nvPr/>
        </p:nvGrpSpPr>
        <p:grpSpPr>
          <a:xfrm>
            <a:off x="3985303" y="2501993"/>
            <a:ext cx="405510" cy="261610"/>
            <a:chOff x="4553428" y="2222933"/>
            <a:chExt cx="405510" cy="261610"/>
          </a:xfrm>
        </p:grpSpPr>
        <p:sp>
          <p:nvSpPr>
            <p:cNvPr id="39" name="TextBox 38"/>
            <p:cNvSpPr txBox="1"/>
            <p:nvPr/>
          </p:nvSpPr>
          <p:spPr>
            <a:xfrm>
              <a:off x="4559374" y="2222933"/>
              <a:ext cx="395436" cy="261610"/>
            </a:xfrm>
            <a:prstGeom prst="rect">
              <a:avLst/>
            </a:prstGeom>
            <a:noFill/>
          </p:spPr>
          <p:txBody>
            <a:bodyPr wrap="none" rtlCol="0">
              <a:spAutoFit/>
            </a:bodyPr>
            <a:lstStyle/>
            <a:p>
              <a:r>
                <a:rPr lang="en-US" sz="1100" dirty="0" smtClean="0"/>
                <a:t>***</a:t>
              </a:r>
              <a:endParaRPr lang="en-US" sz="1100" dirty="0"/>
            </a:p>
          </p:txBody>
        </p:sp>
        <p:cxnSp>
          <p:nvCxnSpPr>
            <p:cNvPr id="40" name="Straight Connector 39"/>
            <p:cNvCxnSpPr/>
            <p:nvPr/>
          </p:nvCxnSpPr>
          <p:spPr>
            <a:xfrm flipH="1">
              <a:off x="4553428" y="2387089"/>
              <a:ext cx="405510" cy="2254"/>
            </a:xfrm>
            <a:prstGeom prst="line">
              <a:avLst/>
            </a:prstGeom>
            <a:ln w="12700" cmpd="sng"/>
            <a:effectLst/>
          </p:spPr>
          <p:style>
            <a:lnRef idx="2">
              <a:schemeClr val="dk1"/>
            </a:lnRef>
            <a:fillRef idx="0">
              <a:schemeClr val="dk1"/>
            </a:fillRef>
            <a:effectRef idx="1">
              <a:schemeClr val="dk1"/>
            </a:effectRef>
            <a:fontRef idx="minor">
              <a:schemeClr val="tx1"/>
            </a:fontRef>
          </p:style>
        </p:cxnSp>
      </p:grpSp>
      <p:sp>
        <p:nvSpPr>
          <p:cNvPr id="41" name="TextBox 40"/>
          <p:cNvSpPr txBox="1"/>
          <p:nvPr/>
        </p:nvSpPr>
        <p:spPr>
          <a:xfrm rot="16200000">
            <a:off x="2748249" y="3217906"/>
            <a:ext cx="1259904" cy="276999"/>
          </a:xfrm>
          <a:prstGeom prst="rect">
            <a:avLst/>
          </a:prstGeom>
          <a:noFill/>
        </p:spPr>
        <p:txBody>
          <a:bodyPr wrap="square" rtlCol="0">
            <a:spAutoFit/>
          </a:bodyPr>
          <a:lstStyle/>
          <a:p>
            <a:r>
              <a:rPr lang="en-US" sz="1200" dirty="0" smtClean="0">
                <a:latin typeface="Arial"/>
                <a:cs typeface="Arial"/>
              </a:rPr>
              <a:t>Shannon index</a:t>
            </a:r>
          </a:p>
        </p:txBody>
      </p:sp>
      <p:sp>
        <p:nvSpPr>
          <p:cNvPr id="42" name="TextBox 41"/>
          <p:cNvSpPr txBox="1"/>
          <p:nvPr/>
        </p:nvSpPr>
        <p:spPr>
          <a:xfrm>
            <a:off x="101600" y="80089"/>
            <a:ext cx="330200" cy="276999"/>
          </a:xfrm>
          <a:prstGeom prst="rect">
            <a:avLst/>
          </a:prstGeom>
          <a:noFill/>
        </p:spPr>
        <p:txBody>
          <a:bodyPr wrap="square" rtlCol="0">
            <a:spAutoFit/>
          </a:bodyPr>
          <a:lstStyle/>
          <a:p>
            <a:r>
              <a:rPr lang="en-US" sz="1200" b="1" dirty="0" smtClean="0">
                <a:latin typeface="Arial"/>
                <a:cs typeface="Arial"/>
              </a:rPr>
              <a:t>A</a:t>
            </a:r>
            <a:endParaRPr lang="en-US" sz="1200" b="1" dirty="0">
              <a:latin typeface="Arial"/>
              <a:cs typeface="Arial"/>
            </a:endParaRPr>
          </a:p>
        </p:txBody>
      </p:sp>
      <p:sp>
        <p:nvSpPr>
          <p:cNvPr id="43" name="TextBox 42"/>
          <p:cNvSpPr txBox="1"/>
          <p:nvPr/>
        </p:nvSpPr>
        <p:spPr>
          <a:xfrm>
            <a:off x="2976016" y="80089"/>
            <a:ext cx="330200" cy="276999"/>
          </a:xfrm>
          <a:prstGeom prst="rect">
            <a:avLst/>
          </a:prstGeom>
          <a:noFill/>
        </p:spPr>
        <p:txBody>
          <a:bodyPr wrap="square" rtlCol="0">
            <a:spAutoFit/>
          </a:bodyPr>
          <a:lstStyle/>
          <a:p>
            <a:r>
              <a:rPr lang="en-US" sz="1200" b="1" dirty="0">
                <a:latin typeface="Arial"/>
                <a:cs typeface="Arial"/>
              </a:rPr>
              <a:t>B</a:t>
            </a:r>
          </a:p>
        </p:txBody>
      </p:sp>
      <p:sp>
        <p:nvSpPr>
          <p:cNvPr id="44" name="TextBox 43"/>
          <p:cNvSpPr txBox="1"/>
          <p:nvPr/>
        </p:nvSpPr>
        <p:spPr>
          <a:xfrm>
            <a:off x="20137" y="2295880"/>
            <a:ext cx="330200" cy="276999"/>
          </a:xfrm>
          <a:prstGeom prst="rect">
            <a:avLst/>
          </a:prstGeom>
          <a:noFill/>
        </p:spPr>
        <p:txBody>
          <a:bodyPr wrap="square" rtlCol="0">
            <a:spAutoFit/>
          </a:bodyPr>
          <a:lstStyle/>
          <a:p>
            <a:r>
              <a:rPr lang="en-US" sz="1200" b="1" dirty="0">
                <a:latin typeface="Arial"/>
                <a:cs typeface="Arial"/>
              </a:rPr>
              <a:t>C</a:t>
            </a:r>
          </a:p>
        </p:txBody>
      </p:sp>
      <p:sp>
        <p:nvSpPr>
          <p:cNvPr id="45" name="TextBox 44"/>
          <p:cNvSpPr txBox="1"/>
          <p:nvPr/>
        </p:nvSpPr>
        <p:spPr>
          <a:xfrm>
            <a:off x="3025812" y="2357285"/>
            <a:ext cx="330200" cy="276999"/>
          </a:xfrm>
          <a:prstGeom prst="rect">
            <a:avLst/>
          </a:prstGeom>
          <a:noFill/>
        </p:spPr>
        <p:txBody>
          <a:bodyPr wrap="square" rtlCol="0">
            <a:spAutoFit/>
          </a:bodyPr>
          <a:lstStyle/>
          <a:p>
            <a:r>
              <a:rPr lang="en-US" sz="1200" b="1" dirty="0" smtClean="0">
                <a:latin typeface="Arial"/>
                <a:cs typeface="Arial"/>
              </a:rPr>
              <a:t>D</a:t>
            </a:r>
            <a:endParaRPr lang="en-US" sz="1200" b="1" dirty="0">
              <a:latin typeface="Arial"/>
              <a:cs typeface="Arial"/>
            </a:endParaRPr>
          </a:p>
        </p:txBody>
      </p:sp>
      <p:sp>
        <p:nvSpPr>
          <p:cNvPr id="46" name="TextBox 45"/>
          <p:cNvSpPr txBox="1"/>
          <p:nvPr/>
        </p:nvSpPr>
        <p:spPr>
          <a:xfrm>
            <a:off x="3223556" y="8534401"/>
            <a:ext cx="761747" cy="276999"/>
          </a:xfrm>
          <a:prstGeom prst="rect">
            <a:avLst/>
          </a:prstGeom>
          <a:noFill/>
        </p:spPr>
        <p:txBody>
          <a:bodyPr wrap="none" rtlCol="0">
            <a:spAutoFit/>
          </a:bodyPr>
          <a:lstStyle/>
          <a:p>
            <a:r>
              <a:rPr lang="en-US" sz="1200" smtClean="0"/>
              <a:t>Figure S2</a:t>
            </a:r>
            <a:endParaRPr lang="en-US" sz="1200" dirty="0"/>
          </a:p>
        </p:txBody>
      </p:sp>
      <p:grpSp>
        <p:nvGrpSpPr>
          <p:cNvPr id="26" name="Group 25"/>
          <p:cNvGrpSpPr/>
          <p:nvPr/>
        </p:nvGrpSpPr>
        <p:grpSpPr>
          <a:xfrm>
            <a:off x="-1025" y="339010"/>
            <a:ext cx="3080849" cy="2056987"/>
            <a:chOff x="164075" y="326310"/>
            <a:chExt cx="3080849" cy="2056987"/>
          </a:xfrm>
        </p:grpSpPr>
        <p:sp>
          <p:nvSpPr>
            <p:cNvPr id="47" name="TextBox 46"/>
            <p:cNvSpPr txBox="1"/>
            <p:nvPr/>
          </p:nvSpPr>
          <p:spPr>
            <a:xfrm rot="16200000">
              <a:off x="-48720" y="893744"/>
              <a:ext cx="702590" cy="276999"/>
            </a:xfrm>
            <a:prstGeom prst="rect">
              <a:avLst/>
            </a:prstGeom>
            <a:noFill/>
          </p:spPr>
          <p:txBody>
            <a:bodyPr wrap="square" rtlCol="0">
              <a:spAutoFit/>
            </a:bodyPr>
            <a:lstStyle/>
            <a:p>
              <a:r>
                <a:rPr lang="en-US" sz="1200" dirty="0" smtClean="0">
                  <a:latin typeface="Arial"/>
                  <a:cs typeface="Arial"/>
                </a:rPr>
                <a:t>chao1</a:t>
              </a:r>
            </a:p>
          </p:txBody>
        </p:sp>
        <p:sp>
          <p:nvSpPr>
            <p:cNvPr id="13" name="TextBox 12"/>
            <p:cNvSpPr txBox="1"/>
            <p:nvPr/>
          </p:nvSpPr>
          <p:spPr>
            <a:xfrm>
              <a:off x="368300" y="1502834"/>
              <a:ext cx="533351" cy="276999"/>
            </a:xfrm>
            <a:prstGeom prst="rect">
              <a:avLst/>
            </a:prstGeom>
            <a:noFill/>
          </p:spPr>
          <p:txBody>
            <a:bodyPr wrap="square" rtlCol="0">
              <a:spAutoFit/>
            </a:bodyPr>
            <a:lstStyle/>
            <a:p>
              <a:r>
                <a:rPr lang="en-US" sz="1200" dirty="0">
                  <a:latin typeface="Arial"/>
                  <a:cs typeface="Arial"/>
                </a:rPr>
                <a:t>2</a:t>
              </a:r>
              <a:r>
                <a:rPr lang="en-US" sz="1200" dirty="0" smtClean="0">
                  <a:latin typeface="Arial"/>
                  <a:cs typeface="Arial"/>
                </a:rPr>
                <a:t>00</a:t>
              </a:r>
              <a:endParaRPr lang="en-US" sz="1200" dirty="0">
                <a:latin typeface="Arial"/>
                <a:cs typeface="Arial"/>
              </a:endParaRPr>
            </a:p>
          </p:txBody>
        </p:sp>
        <p:sp>
          <p:nvSpPr>
            <p:cNvPr id="48" name="TextBox 47"/>
            <p:cNvSpPr txBox="1"/>
            <p:nvPr/>
          </p:nvSpPr>
          <p:spPr>
            <a:xfrm>
              <a:off x="368300" y="1109134"/>
              <a:ext cx="800100" cy="276999"/>
            </a:xfrm>
            <a:prstGeom prst="rect">
              <a:avLst/>
            </a:prstGeom>
            <a:noFill/>
          </p:spPr>
          <p:txBody>
            <a:bodyPr wrap="square" rtlCol="0">
              <a:spAutoFit/>
            </a:bodyPr>
            <a:lstStyle/>
            <a:p>
              <a:r>
                <a:rPr lang="en-US" sz="1200" dirty="0">
                  <a:latin typeface="Arial"/>
                  <a:cs typeface="Arial"/>
                </a:rPr>
                <a:t>4</a:t>
              </a:r>
              <a:r>
                <a:rPr lang="en-US" sz="1200" dirty="0" smtClean="0">
                  <a:latin typeface="Arial"/>
                  <a:cs typeface="Arial"/>
                </a:rPr>
                <a:t>00</a:t>
              </a:r>
              <a:endParaRPr lang="en-US" sz="1200" dirty="0">
                <a:latin typeface="Arial"/>
                <a:cs typeface="Arial"/>
              </a:endParaRPr>
            </a:p>
          </p:txBody>
        </p:sp>
        <p:sp>
          <p:nvSpPr>
            <p:cNvPr id="49" name="TextBox 48"/>
            <p:cNvSpPr txBox="1"/>
            <p:nvPr/>
          </p:nvSpPr>
          <p:spPr>
            <a:xfrm>
              <a:off x="355600" y="720010"/>
              <a:ext cx="800100" cy="276999"/>
            </a:xfrm>
            <a:prstGeom prst="rect">
              <a:avLst/>
            </a:prstGeom>
            <a:noFill/>
          </p:spPr>
          <p:txBody>
            <a:bodyPr wrap="square" rtlCol="0">
              <a:spAutoFit/>
            </a:bodyPr>
            <a:lstStyle/>
            <a:p>
              <a:r>
                <a:rPr lang="en-US" sz="1200" dirty="0">
                  <a:latin typeface="Arial"/>
                  <a:cs typeface="Arial"/>
                </a:rPr>
                <a:t>6</a:t>
              </a:r>
              <a:r>
                <a:rPr lang="en-US" sz="1200" dirty="0" smtClean="0">
                  <a:latin typeface="Arial"/>
                  <a:cs typeface="Arial"/>
                </a:rPr>
                <a:t>00</a:t>
              </a:r>
              <a:endParaRPr lang="en-US" sz="1200" dirty="0">
                <a:latin typeface="Arial"/>
                <a:cs typeface="Arial"/>
              </a:endParaRPr>
            </a:p>
          </p:txBody>
        </p:sp>
        <p:sp>
          <p:nvSpPr>
            <p:cNvPr id="14" name="TextBox 13"/>
            <p:cNvSpPr txBox="1"/>
            <p:nvPr/>
          </p:nvSpPr>
          <p:spPr>
            <a:xfrm>
              <a:off x="555432" y="1901967"/>
              <a:ext cx="295419" cy="276999"/>
            </a:xfrm>
            <a:prstGeom prst="rect">
              <a:avLst/>
            </a:prstGeom>
            <a:noFill/>
          </p:spPr>
          <p:txBody>
            <a:bodyPr wrap="square" rtlCol="0">
              <a:spAutoFit/>
            </a:bodyPr>
            <a:lstStyle/>
            <a:p>
              <a:r>
                <a:rPr lang="en-US" sz="1200" dirty="0" smtClean="0">
                  <a:latin typeface="Arial"/>
                  <a:cs typeface="Arial"/>
                </a:rPr>
                <a:t>0</a:t>
              </a:r>
              <a:endParaRPr lang="en-US" sz="1200" dirty="0">
                <a:latin typeface="Arial"/>
                <a:cs typeface="Arial"/>
              </a:endParaRPr>
            </a:p>
          </p:txBody>
        </p:sp>
        <p:sp>
          <p:nvSpPr>
            <p:cNvPr id="18" name="TextBox 17"/>
            <p:cNvSpPr txBox="1"/>
            <p:nvPr/>
          </p:nvSpPr>
          <p:spPr>
            <a:xfrm>
              <a:off x="1079500" y="1960033"/>
              <a:ext cx="520700" cy="276999"/>
            </a:xfrm>
            <a:prstGeom prst="rect">
              <a:avLst/>
            </a:prstGeom>
            <a:noFill/>
          </p:spPr>
          <p:txBody>
            <a:bodyPr wrap="square" rtlCol="0">
              <a:spAutoFit/>
            </a:bodyPr>
            <a:lstStyle/>
            <a:p>
              <a:r>
                <a:rPr lang="en-US" sz="1200" dirty="0">
                  <a:latin typeface="Arial"/>
                  <a:cs typeface="Arial"/>
                </a:rPr>
                <a:t>5</a:t>
              </a:r>
              <a:r>
                <a:rPr lang="en-US" sz="1200" dirty="0" smtClean="0">
                  <a:latin typeface="Arial"/>
                  <a:cs typeface="Arial"/>
                </a:rPr>
                <a:t>00</a:t>
              </a:r>
              <a:endParaRPr lang="en-US" sz="1200" dirty="0">
                <a:latin typeface="Arial"/>
                <a:cs typeface="Arial"/>
              </a:endParaRPr>
            </a:p>
          </p:txBody>
        </p:sp>
        <p:sp>
          <p:nvSpPr>
            <p:cNvPr id="50" name="TextBox 49"/>
            <p:cNvSpPr txBox="1"/>
            <p:nvPr/>
          </p:nvSpPr>
          <p:spPr>
            <a:xfrm>
              <a:off x="2108200" y="1960033"/>
              <a:ext cx="520700" cy="276999"/>
            </a:xfrm>
            <a:prstGeom prst="rect">
              <a:avLst/>
            </a:prstGeom>
            <a:noFill/>
          </p:spPr>
          <p:txBody>
            <a:bodyPr wrap="square" rtlCol="0">
              <a:spAutoFit/>
            </a:bodyPr>
            <a:lstStyle/>
            <a:p>
              <a:r>
                <a:rPr lang="en-US" sz="1200" dirty="0" smtClean="0">
                  <a:latin typeface="Arial"/>
                  <a:cs typeface="Arial"/>
                </a:rPr>
                <a:t>1500</a:t>
              </a:r>
              <a:endParaRPr lang="en-US" sz="1200" dirty="0">
                <a:latin typeface="Arial"/>
                <a:cs typeface="Arial"/>
              </a:endParaRPr>
            </a:p>
          </p:txBody>
        </p:sp>
        <p:sp>
          <p:nvSpPr>
            <p:cNvPr id="51" name="TextBox 50"/>
            <p:cNvSpPr txBox="1"/>
            <p:nvPr/>
          </p:nvSpPr>
          <p:spPr>
            <a:xfrm>
              <a:off x="1574800" y="1960033"/>
              <a:ext cx="520700" cy="276999"/>
            </a:xfrm>
            <a:prstGeom prst="rect">
              <a:avLst/>
            </a:prstGeom>
            <a:noFill/>
          </p:spPr>
          <p:txBody>
            <a:bodyPr wrap="square" rtlCol="0">
              <a:spAutoFit/>
            </a:bodyPr>
            <a:lstStyle/>
            <a:p>
              <a:r>
                <a:rPr lang="en-US" sz="1200" dirty="0" smtClean="0">
                  <a:latin typeface="Arial"/>
                  <a:cs typeface="Arial"/>
                </a:rPr>
                <a:t>1000</a:t>
              </a:r>
              <a:endParaRPr lang="en-US" sz="1200" dirty="0">
                <a:latin typeface="Arial"/>
                <a:cs typeface="Arial"/>
              </a:endParaRPr>
            </a:p>
          </p:txBody>
        </p:sp>
        <p:sp>
          <p:nvSpPr>
            <p:cNvPr id="52" name="TextBox 51"/>
            <p:cNvSpPr txBox="1"/>
            <p:nvPr/>
          </p:nvSpPr>
          <p:spPr>
            <a:xfrm>
              <a:off x="2667001" y="1957176"/>
              <a:ext cx="520700" cy="276999"/>
            </a:xfrm>
            <a:prstGeom prst="rect">
              <a:avLst/>
            </a:prstGeom>
            <a:noFill/>
          </p:spPr>
          <p:txBody>
            <a:bodyPr wrap="square" rtlCol="0">
              <a:spAutoFit/>
            </a:bodyPr>
            <a:lstStyle/>
            <a:p>
              <a:r>
                <a:rPr lang="en-US" sz="1200" dirty="0" smtClean="0">
                  <a:latin typeface="Arial"/>
                  <a:cs typeface="Arial"/>
                </a:rPr>
                <a:t>2000</a:t>
              </a:r>
              <a:endParaRPr lang="en-US" sz="1200" dirty="0">
                <a:latin typeface="Arial"/>
                <a:cs typeface="Arial"/>
              </a:endParaRPr>
            </a:p>
          </p:txBody>
        </p:sp>
        <p:pic>
          <p:nvPicPr>
            <p:cNvPr id="25" name="Picture 24" descr="chao1Type.png"/>
            <p:cNvPicPr>
              <a:picLocks noChangeAspect="1"/>
            </p:cNvPicPr>
            <p:nvPr/>
          </p:nvPicPr>
          <p:blipFill rotWithShape="1">
            <a:blip r:embed="rId3">
              <a:extLst>
                <a:ext uri="{28A0092B-C50C-407E-A947-70E740481C1C}">
                  <a14:useLocalDpi xmlns:a14="http://schemas.microsoft.com/office/drawing/2010/main" xmlns="" val="0"/>
                </a:ext>
              </a:extLst>
            </a:blip>
            <a:srcRect l="12320" t="17568" r="12493" b="9016"/>
            <a:stretch/>
          </p:blipFill>
          <p:spPr>
            <a:xfrm>
              <a:off x="723851" y="326310"/>
              <a:ext cx="2347352" cy="1719072"/>
            </a:xfrm>
            <a:prstGeom prst="rect">
              <a:avLst/>
            </a:prstGeom>
          </p:spPr>
        </p:pic>
        <p:sp>
          <p:nvSpPr>
            <p:cNvPr id="53" name="TextBox 52"/>
            <p:cNvSpPr txBox="1"/>
            <p:nvPr/>
          </p:nvSpPr>
          <p:spPr>
            <a:xfrm>
              <a:off x="368300" y="339010"/>
              <a:ext cx="800100" cy="276999"/>
            </a:xfrm>
            <a:prstGeom prst="rect">
              <a:avLst/>
            </a:prstGeom>
            <a:noFill/>
          </p:spPr>
          <p:txBody>
            <a:bodyPr wrap="square" rtlCol="0">
              <a:spAutoFit/>
            </a:bodyPr>
            <a:lstStyle/>
            <a:p>
              <a:r>
                <a:rPr lang="en-US" sz="1200" dirty="0" smtClean="0">
                  <a:latin typeface="Arial"/>
                  <a:cs typeface="Arial"/>
                </a:rPr>
                <a:t>800</a:t>
              </a:r>
              <a:endParaRPr lang="en-US" sz="1200" dirty="0">
                <a:latin typeface="Arial"/>
                <a:cs typeface="Arial"/>
              </a:endParaRPr>
            </a:p>
          </p:txBody>
        </p:sp>
        <p:sp>
          <p:nvSpPr>
            <p:cNvPr id="54" name="TextBox 53"/>
            <p:cNvSpPr txBox="1"/>
            <p:nvPr/>
          </p:nvSpPr>
          <p:spPr>
            <a:xfrm>
              <a:off x="1486142" y="2106298"/>
              <a:ext cx="1758782" cy="276999"/>
            </a:xfrm>
            <a:prstGeom prst="rect">
              <a:avLst/>
            </a:prstGeom>
            <a:noFill/>
          </p:spPr>
          <p:txBody>
            <a:bodyPr wrap="square" rtlCol="0">
              <a:spAutoFit/>
            </a:bodyPr>
            <a:lstStyle/>
            <a:p>
              <a:r>
                <a:rPr lang="en-US" sz="1200" dirty="0" smtClean="0">
                  <a:latin typeface="Arial"/>
                  <a:cs typeface="Arial"/>
                </a:rPr>
                <a:t>Sequences per sample</a:t>
              </a:r>
              <a:endParaRPr lang="en-US" sz="1200" dirty="0">
                <a:latin typeface="Arial"/>
                <a:cs typeface="Arial"/>
              </a:endParaRPr>
            </a:p>
          </p:txBody>
        </p:sp>
      </p:grpSp>
      <p:pic>
        <p:nvPicPr>
          <p:cNvPr id="27" name="Picture 26"/>
          <p:cNvPicPr>
            <a:picLocks noChangeAspect="1"/>
          </p:cNvPicPr>
          <p:nvPr/>
        </p:nvPicPr>
        <p:blipFill rotWithShape="1">
          <a:blip r:embed="rId4"/>
          <a:srcRect l="31256" t="10292" r="12288" b="16120"/>
          <a:stretch/>
        </p:blipFill>
        <p:spPr>
          <a:xfrm>
            <a:off x="3683011" y="237557"/>
            <a:ext cx="1029411" cy="1825909"/>
          </a:xfrm>
          <a:prstGeom prst="rect">
            <a:avLst/>
          </a:prstGeom>
        </p:spPr>
      </p:pic>
      <p:sp>
        <p:nvSpPr>
          <p:cNvPr id="28" name="TextBox 27"/>
          <p:cNvSpPr txBox="1"/>
          <p:nvPr/>
        </p:nvSpPr>
        <p:spPr>
          <a:xfrm>
            <a:off x="3265101" y="148657"/>
            <a:ext cx="745602" cy="276999"/>
          </a:xfrm>
          <a:prstGeom prst="rect">
            <a:avLst/>
          </a:prstGeom>
          <a:noFill/>
        </p:spPr>
        <p:txBody>
          <a:bodyPr wrap="square" rtlCol="0">
            <a:spAutoFit/>
          </a:bodyPr>
          <a:lstStyle/>
          <a:p>
            <a:r>
              <a:rPr lang="en-US" sz="1200" dirty="0" smtClean="0">
                <a:latin typeface="Arial"/>
                <a:cs typeface="Arial"/>
              </a:rPr>
              <a:t>1000</a:t>
            </a:r>
            <a:endParaRPr lang="en-US" sz="1200" dirty="0">
              <a:latin typeface="Arial"/>
              <a:cs typeface="Arial"/>
            </a:endParaRPr>
          </a:p>
        </p:txBody>
      </p:sp>
      <p:sp>
        <p:nvSpPr>
          <p:cNvPr id="55" name="TextBox 54"/>
          <p:cNvSpPr txBox="1"/>
          <p:nvPr/>
        </p:nvSpPr>
        <p:spPr>
          <a:xfrm>
            <a:off x="3354001" y="478857"/>
            <a:ext cx="745602" cy="276999"/>
          </a:xfrm>
          <a:prstGeom prst="rect">
            <a:avLst/>
          </a:prstGeom>
          <a:noFill/>
        </p:spPr>
        <p:txBody>
          <a:bodyPr wrap="square" rtlCol="0">
            <a:spAutoFit/>
          </a:bodyPr>
          <a:lstStyle/>
          <a:p>
            <a:r>
              <a:rPr lang="en-US" sz="1200" dirty="0">
                <a:latin typeface="Arial"/>
                <a:cs typeface="Arial"/>
              </a:rPr>
              <a:t>8</a:t>
            </a:r>
            <a:r>
              <a:rPr lang="en-US" sz="1200" dirty="0" smtClean="0">
                <a:latin typeface="Arial"/>
                <a:cs typeface="Arial"/>
              </a:rPr>
              <a:t>00</a:t>
            </a:r>
            <a:endParaRPr lang="en-US" sz="1200" dirty="0">
              <a:latin typeface="Arial"/>
              <a:cs typeface="Arial"/>
            </a:endParaRPr>
          </a:p>
        </p:txBody>
      </p:sp>
      <p:sp>
        <p:nvSpPr>
          <p:cNvPr id="56" name="TextBox 55"/>
          <p:cNvSpPr txBox="1"/>
          <p:nvPr/>
        </p:nvSpPr>
        <p:spPr>
          <a:xfrm>
            <a:off x="3354001" y="821757"/>
            <a:ext cx="745602" cy="276999"/>
          </a:xfrm>
          <a:prstGeom prst="rect">
            <a:avLst/>
          </a:prstGeom>
          <a:noFill/>
        </p:spPr>
        <p:txBody>
          <a:bodyPr wrap="square" rtlCol="0">
            <a:spAutoFit/>
          </a:bodyPr>
          <a:lstStyle/>
          <a:p>
            <a:r>
              <a:rPr lang="en-US" sz="1200" dirty="0" smtClean="0">
                <a:latin typeface="Arial"/>
                <a:cs typeface="Arial"/>
              </a:rPr>
              <a:t>600</a:t>
            </a:r>
            <a:endParaRPr lang="en-US" sz="1200" dirty="0">
              <a:latin typeface="Arial"/>
              <a:cs typeface="Arial"/>
            </a:endParaRPr>
          </a:p>
        </p:txBody>
      </p:sp>
      <p:sp>
        <p:nvSpPr>
          <p:cNvPr id="57" name="TextBox 56"/>
          <p:cNvSpPr txBox="1"/>
          <p:nvPr/>
        </p:nvSpPr>
        <p:spPr>
          <a:xfrm>
            <a:off x="3354001" y="1164657"/>
            <a:ext cx="745602" cy="276999"/>
          </a:xfrm>
          <a:prstGeom prst="rect">
            <a:avLst/>
          </a:prstGeom>
          <a:noFill/>
        </p:spPr>
        <p:txBody>
          <a:bodyPr wrap="square" rtlCol="0">
            <a:spAutoFit/>
          </a:bodyPr>
          <a:lstStyle/>
          <a:p>
            <a:r>
              <a:rPr lang="en-US" sz="1200" dirty="0" smtClean="0">
                <a:latin typeface="Arial"/>
                <a:cs typeface="Arial"/>
              </a:rPr>
              <a:t>400</a:t>
            </a:r>
            <a:endParaRPr lang="en-US" sz="1200" dirty="0">
              <a:latin typeface="Arial"/>
              <a:cs typeface="Arial"/>
            </a:endParaRPr>
          </a:p>
        </p:txBody>
      </p:sp>
      <p:sp>
        <p:nvSpPr>
          <p:cNvPr id="58" name="TextBox 57"/>
          <p:cNvSpPr txBox="1"/>
          <p:nvPr/>
        </p:nvSpPr>
        <p:spPr>
          <a:xfrm>
            <a:off x="3354001" y="1507557"/>
            <a:ext cx="745602" cy="276999"/>
          </a:xfrm>
          <a:prstGeom prst="rect">
            <a:avLst/>
          </a:prstGeom>
          <a:noFill/>
        </p:spPr>
        <p:txBody>
          <a:bodyPr wrap="square" rtlCol="0">
            <a:spAutoFit/>
          </a:bodyPr>
          <a:lstStyle/>
          <a:p>
            <a:r>
              <a:rPr lang="en-US" sz="1200" dirty="0" smtClean="0">
                <a:latin typeface="Arial"/>
                <a:cs typeface="Arial"/>
              </a:rPr>
              <a:t>200</a:t>
            </a:r>
            <a:endParaRPr lang="en-US" sz="1200" dirty="0">
              <a:latin typeface="Arial"/>
              <a:cs typeface="Arial"/>
            </a:endParaRPr>
          </a:p>
        </p:txBody>
      </p:sp>
      <p:sp>
        <p:nvSpPr>
          <p:cNvPr id="59" name="TextBox 58"/>
          <p:cNvSpPr txBox="1"/>
          <p:nvPr/>
        </p:nvSpPr>
        <p:spPr>
          <a:xfrm>
            <a:off x="3519081" y="1869476"/>
            <a:ext cx="745602" cy="276999"/>
          </a:xfrm>
          <a:prstGeom prst="rect">
            <a:avLst/>
          </a:prstGeom>
          <a:noFill/>
        </p:spPr>
        <p:txBody>
          <a:bodyPr wrap="square" rtlCol="0">
            <a:spAutoFit/>
          </a:bodyPr>
          <a:lstStyle/>
          <a:p>
            <a:r>
              <a:rPr lang="en-US" sz="1200" dirty="0" smtClean="0">
                <a:latin typeface="Arial"/>
                <a:cs typeface="Arial"/>
              </a:rPr>
              <a:t>0</a:t>
            </a:r>
            <a:endParaRPr lang="en-US" sz="1200" dirty="0">
              <a:latin typeface="Arial"/>
              <a:cs typeface="Arial"/>
            </a:endParaRPr>
          </a:p>
        </p:txBody>
      </p:sp>
      <p:sp>
        <p:nvSpPr>
          <p:cNvPr id="60" name="TextBox 59"/>
          <p:cNvSpPr txBox="1"/>
          <p:nvPr/>
        </p:nvSpPr>
        <p:spPr>
          <a:xfrm>
            <a:off x="3759209" y="1964880"/>
            <a:ext cx="778933" cy="276999"/>
          </a:xfrm>
          <a:prstGeom prst="rect">
            <a:avLst/>
          </a:prstGeom>
          <a:noFill/>
        </p:spPr>
        <p:txBody>
          <a:bodyPr wrap="square" rtlCol="0">
            <a:spAutoFit/>
          </a:bodyPr>
          <a:lstStyle/>
          <a:p>
            <a:r>
              <a:rPr lang="en-US" sz="1200" dirty="0" smtClean="0">
                <a:latin typeface="Arial"/>
                <a:cs typeface="Arial"/>
              </a:rPr>
              <a:t>Stool</a:t>
            </a:r>
            <a:endParaRPr lang="en-US" sz="1200" dirty="0">
              <a:latin typeface="Arial"/>
              <a:cs typeface="Arial"/>
            </a:endParaRPr>
          </a:p>
        </p:txBody>
      </p:sp>
      <p:sp>
        <p:nvSpPr>
          <p:cNvPr id="61" name="TextBox 60"/>
          <p:cNvSpPr txBox="1"/>
          <p:nvPr/>
        </p:nvSpPr>
        <p:spPr>
          <a:xfrm>
            <a:off x="4250277" y="1960380"/>
            <a:ext cx="778933" cy="276999"/>
          </a:xfrm>
          <a:prstGeom prst="rect">
            <a:avLst/>
          </a:prstGeom>
          <a:noFill/>
        </p:spPr>
        <p:txBody>
          <a:bodyPr wrap="square" rtlCol="0">
            <a:spAutoFit/>
          </a:bodyPr>
          <a:lstStyle/>
          <a:p>
            <a:r>
              <a:rPr lang="en-US" sz="1200" dirty="0" smtClean="0">
                <a:latin typeface="Arial"/>
                <a:cs typeface="Arial"/>
              </a:rPr>
              <a:t>Biopsy</a:t>
            </a:r>
            <a:endParaRPr lang="en-US" sz="1200" dirty="0">
              <a:latin typeface="Arial"/>
              <a:cs typeface="Arial"/>
            </a:endParaRPr>
          </a:p>
        </p:txBody>
      </p:sp>
      <p:grpSp>
        <p:nvGrpSpPr>
          <p:cNvPr id="62" name="Group 61"/>
          <p:cNvGrpSpPr/>
          <p:nvPr/>
        </p:nvGrpSpPr>
        <p:grpSpPr>
          <a:xfrm>
            <a:off x="4107232" y="294851"/>
            <a:ext cx="405510" cy="261610"/>
            <a:chOff x="4553428" y="2222933"/>
            <a:chExt cx="405510" cy="261610"/>
          </a:xfrm>
        </p:grpSpPr>
        <p:sp>
          <p:nvSpPr>
            <p:cNvPr id="63" name="TextBox 62"/>
            <p:cNvSpPr txBox="1"/>
            <p:nvPr/>
          </p:nvSpPr>
          <p:spPr>
            <a:xfrm>
              <a:off x="4559374" y="2222933"/>
              <a:ext cx="395436" cy="261610"/>
            </a:xfrm>
            <a:prstGeom prst="rect">
              <a:avLst/>
            </a:prstGeom>
            <a:noFill/>
          </p:spPr>
          <p:txBody>
            <a:bodyPr wrap="none" rtlCol="0">
              <a:spAutoFit/>
            </a:bodyPr>
            <a:lstStyle/>
            <a:p>
              <a:r>
                <a:rPr lang="en-US" sz="1100" dirty="0" smtClean="0"/>
                <a:t>***</a:t>
              </a:r>
              <a:endParaRPr lang="en-US" sz="1100" dirty="0"/>
            </a:p>
          </p:txBody>
        </p:sp>
        <p:cxnSp>
          <p:nvCxnSpPr>
            <p:cNvPr id="64" name="Straight Connector 63"/>
            <p:cNvCxnSpPr/>
            <p:nvPr/>
          </p:nvCxnSpPr>
          <p:spPr>
            <a:xfrm flipH="1">
              <a:off x="4553428" y="2387089"/>
              <a:ext cx="405510" cy="2254"/>
            </a:xfrm>
            <a:prstGeom prst="line">
              <a:avLst/>
            </a:prstGeom>
            <a:ln w="12700" cmpd="sng"/>
            <a:effectLst/>
          </p:spPr>
          <p:style>
            <a:lnRef idx="2">
              <a:schemeClr val="dk1"/>
            </a:lnRef>
            <a:fillRef idx="0">
              <a:schemeClr val="dk1"/>
            </a:fillRef>
            <a:effectRef idx="1">
              <a:schemeClr val="dk1"/>
            </a:effectRef>
            <a:fontRef idx="minor">
              <a:schemeClr val="tx1"/>
            </a:fontRef>
          </p:style>
        </p:cxnSp>
      </p:grpSp>
      <p:pic>
        <p:nvPicPr>
          <p:cNvPr id="29" name="Picture 28" descr="shannonType.png"/>
          <p:cNvPicPr>
            <a:picLocks noChangeAspect="1"/>
          </p:cNvPicPr>
          <p:nvPr/>
        </p:nvPicPr>
        <p:blipFill rotWithShape="1">
          <a:blip r:embed="rId5">
            <a:extLst>
              <a:ext uri="{28A0092B-C50C-407E-A947-70E740481C1C}">
                <a14:useLocalDpi xmlns:a14="http://schemas.microsoft.com/office/drawing/2010/main" xmlns="" val="0"/>
              </a:ext>
            </a:extLst>
          </a:blip>
          <a:srcRect l="12442" t="12475" r="12188" b="9180"/>
          <a:stretch/>
        </p:blipFill>
        <p:spPr>
          <a:xfrm>
            <a:off x="539496" y="2511518"/>
            <a:ext cx="2400289" cy="1871251"/>
          </a:xfrm>
          <a:prstGeom prst="rect">
            <a:avLst/>
          </a:prstGeom>
        </p:spPr>
      </p:pic>
      <p:sp>
        <p:nvSpPr>
          <p:cNvPr id="30" name="TextBox 29"/>
          <p:cNvSpPr txBox="1"/>
          <p:nvPr/>
        </p:nvSpPr>
        <p:spPr>
          <a:xfrm>
            <a:off x="358804" y="3986358"/>
            <a:ext cx="386214" cy="276999"/>
          </a:xfrm>
          <a:prstGeom prst="rect">
            <a:avLst/>
          </a:prstGeom>
          <a:noFill/>
        </p:spPr>
        <p:txBody>
          <a:bodyPr wrap="square" rtlCol="0">
            <a:spAutoFit/>
          </a:bodyPr>
          <a:lstStyle/>
          <a:p>
            <a:r>
              <a:rPr lang="en-US" sz="1200" dirty="0" smtClean="0">
                <a:latin typeface="Arial"/>
                <a:cs typeface="Arial"/>
              </a:rPr>
              <a:t>1</a:t>
            </a:r>
            <a:endParaRPr lang="en-US" sz="1200" dirty="0">
              <a:latin typeface="Arial"/>
              <a:cs typeface="Arial"/>
            </a:endParaRPr>
          </a:p>
        </p:txBody>
      </p:sp>
      <p:sp>
        <p:nvSpPr>
          <p:cNvPr id="65" name="TextBox 64"/>
          <p:cNvSpPr txBox="1"/>
          <p:nvPr/>
        </p:nvSpPr>
        <p:spPr>
          <a:xfrm>
            <a:off x="358804" y="3745058"/>
            <a:ext cx="386214" cy="276999"/>
          </a:xfrm>
          <a:prstGeom prst="rect">
            <a:avLst/>
          </a:prstGeom>
          <a:noFill/>
        </p:spPr>
        <p:txBody>
          <a:bodyPr wrap="square" rtlCol="0">
            <a:spAutoFit/>
          </a:bodyPr>
          <a:lstStyle/>
          <a:p>
            <a:r>
              <a:rPr lang="en-US" sz="1200" dirty="0">
                <a:latin typeface="Arial"/>
                <a:cs typeface="Arial"/>
              </a:rPr>
              <a:t>2</a:t>
            </a:r>
          </a:p>
        </p:txBody>
      </p:sp>
      <p:sp>
        <p:nvSpPr>
          <p:cNvPr id="66" name="TextBox 65"/>
          <p:cNvSpPr txBox="1"/>
          <p:nvPr/>
        </p:nvSpPr>
        <p:spPr>
          <a:xfrm>
            <a:off x="358804" y="3503756"/>
            <a:ext cx="386214" cy="276999"/>
          </a:xfrm>
          <a:prstGeom prst="rect">
            <a:avLst/>
          </a:prstGeom>
          <a:noFill/>
        </p:spPr>
        <p:txBody>
          <a:bodyPr wrap="square" rtlCol="0">
            <a:spAutoFit/>
          </a:bodyPr>
          <a:lstStyle/>
          <a:p>
            <a:r>
              <a:rPr lang="en-US" sz="1200" dirty="0">
                <a:latin typeface="Arial"/>
                <a:cs typeface="Arial"/>
              </a:rPr>
              <a:t>3</a:t>
            </a:r>
          </a:p>
        </p:txBody>
      </p:sp>
      <p:sp>
        <p:nvSpPr>
          <p:cNvPr id="67" name="TextBox 66"/>
          <p:cNvSpPr txBox="1"/>
          <p:nvPr/>
        </p:nvSpPr>
        <p:spPr>
          <a:xfrm>
            <a:off x="350337" y="3275158"/>
            <a:ext cx="386214" cy="276999"/>
          </a:xfrm>
          <a:prstGeom prst="rect">
            <a:avLst/>
          </a:prstGeom>
          <a:noFill/>
        </p:spPr>
        <p:txBody>
          <a:bodyPr wrap="square" rtlCol="0">
            <a:spAutoFit/>
          </a:bodyPr>
          <a:lstStyle/>
          <a:p>
            <a:r>
              <a:rPr lang="en-US" sz="1200" dirty="0">
                <a:latin typeface="Arial"/>
                <a:cs typeface="Arial"/>
              </a:rPr>
              <a:t>4</a:t>
            </a:r>
          </a:p>
        </p:txBody>
      </p:sp>
      <p:sp>
        <p:nvSpPr>
          <p:cNvPr id="68" name="TextBox 67"/>
          <p:cNvSpPr txBox="1"/>
          <p:nvPr/>
        </p:nvSpPr>
        <p:spPr>
          <a:xfrm>
            <a:off x="358805" y="3047327"/>
            <a:ext cx="386214" cy="276999"/>
          </a:xfrm>
          <a:prstGeom prst="rect">
            <a:avLst/>
          </a:prstGeom>
          <a:noFill/>
        </p:spPr>
        <p:txBody>
          <a:bodyPr wrap="square" rtlCol="0">
            <a:spAutoFit/>
          </a:bodyPr>
          <a:lstStyle/>
          <a:p>
            <a:r>
              <a:rPr lang="en-US" sz="1200" dirty="0">
                <a:latin typeface="Arial"/>
                <a:cs typeface="Arial"/>
              </a:rPr>
              <a:t>5</a:t>
            </a:r>
          </a:p>
        </p:txBody>
      </p:sp>
      <p:sp>
        <p:nvSpPr>
          <p:cNvPr id="69" name="TextBox 68"/>
          <p:cNvSpPr txBox="1"/>
          <p:nvPr/>
        </p:nvSpPr>
        <p:spPr>
          <a:xfrm>
            <a:off x="361473" y="2807809"/>
            <a:ext cx="386214" cy="276999"/>
          </a:xfrm>
          <a:prstGeom prst="rect">
            <a:avLst/>
          </a:prstGeom>
          <a:noFill/>
        </p:spPr>
        <p:txBody>
          <a:bodyPr wrap="square" rtlCol="0">
            <a:spAutoFit/>
          </a:bodyPr>
          <a:lstStyle/>
          <a:p>
            <a:r>
              <a:rPr lang="en-US" sz="1200" dirty="0">
                <a:latin typeface="Arial"/>
                <a:cs typeface="Arial"/>
              </a:rPr>
              <a:t>6</a:t>
            </a:r>
          </a:p>
        </p:txBody>
      </p:sp>
      <p:sp>
        <p:nvSpPr>
          <p:cNvPr id="70" name="TextBox 69"/>
          <p:cNvSpPr txBox="1"/>
          <p:nvPr/>
        </p:nvSpPr>
        <p:spPr>
          <a:xfrm>
            <a:off x="367225" y="2585699"/>
            <a:ext cx="386214" cy="276999"/>
          </a:xfrm>
          <a:prstGeom prst="rect">
            <a:avLst/>
          </a:prstGeom>
          <a:noFill/>
        </p:spPr>
        <p:txBody>
          <a:bodyPr wrap="square" rtlCol="0">
            <a:spAutoFit/>
          </a:bodyPr>
          <a:lstStyle/>
          <a:p>
            <a:r>
              <a:rPr lang="en-US" sz="1200" dirty="0">
                <a:latin typeface="Arial"/>
                <a:cs typeface="Arial"/>
              </a:rPr>
              <a:t>7</a:t>
            </a:r>
          </a:p>
        </p:txBody>
      </p:sp>
      <p:sp>
        <p:nvSpPr>
          <p:cNvPr id="71" name="TextBox 70"/>
          <p:cNvSpPr txBox="1"/>
          <p:nvPr/>
        </p:nvSpPr>
        <p:spPr>
          <a:xfrm>
            <a:off x="899587" y="4299958"/>
            <a:ext cx="520700" cy="276999"/>
          </a:xfrm>
          <a:prstGeom prst="rect">
            <a:avLst/>
          </a:prstGeom>
          <a:noFill/>
        </p:spPr>
        <p:txBody>
          <a:bodyPr wrap="square" rtlCol="0">
            <a:spAutoFit/>
          </a:bodyPr>
          <a:lstStyle/>
          <a:p>
            <a:r>
              <a:rPr lang="en-US" sz="1200" dirty="0">
                <a:latin typeface="Arial"/>
                <a:cs typeface="Arial"/>
              </a:rPr>
              <a:t>5</a:t>
            </a:r>
            <a:r>
              <a:rPr lang="en-US" sz="1200" dirty="0" smtClean="0">
                <a:latin typeface="Arial"/>
                <a:cs typeface="Arial"/>
              </a:rPr>
              <a:t>00</a:t>
            </a:r>
            <a:endParaRPr lang="en-US" sz="1200" dirty="0">
              <a:latin typeface="Arial"/>
              <a:cs typeface="Arial"/>
            </a:endParaRPr>
          </a:p>
        </p:txBody>
      </p:sp>
      <p:sp>
        <p:nvSpPr>
          <p:cNvPr id="72" name="TextBox 71"/>
          <p:cNvSpPr txBox="1"/>
          <p:nvPr/>
        </p:nvSpPr>
        <p:spPr>
          <a:xfrm>
            <a:off x="1928287" y="4299958"/>
            <a:ext cx="520700" cy="276999"/>
          </a:xfrm>
          <a:prstGeom prst="rect">
            <a:avLst/>
          </a:prstGeom>
          <a:noFill/>
        </p:spPr>
        <p:txBody>
          <a:bodyPr wrap="square" rtlCol="0">
            <a:spAutoFit/>
          </a:bodyPr>
          <a:lstStyle/>
          <a:p>
            <a:r>
              <a:rPr lang="en-US" sz="1200" dirty="0" smtClean="0">
                <a:latin typeface="Arial"/>
                <a:cs typeface="Arial"/>
              </a:rPr>
              <a:t>1500</a:t>
            </a:r>
            <a:endParaRPr lang="en-US" sz="1200" dirty="0">
              <a:latin typeface="Arial"/>
              <a:cs typeface="Arial"/>
            </a:endParaRPr>
          </a:p>
        </p:txBody>
      </p:sp>
      <p:sp>
        <p:nvSpPr>
          <p:cNvPr id="73" name="TextBox 72"/>
          <p:cNvSpPr txBox="1"/>
          <p:nvPr/>
        </p:nvSpPr>
        <p:spPr>
          <a:xfrm>
            <a:off x="1394887" y="4299958"/>
            <a:ext cx="520700" cy="276999"/>
          </a:xfrm>
          <a:prstGeom prst="rect">
            <a:avLst/>
          </a:prstGeom>
          <a:noFill/>
        </p:spPr>
        <p:txBody>
          <a:bodyPr wrap="square" rtlCol="0">
            <a:spAutoFit/>
          </a:bodyPr>
          <a:lstStyle/>
          <a:p>
            <a:r>
              <a:rPr lang="en-US" sz="1200" dirty="0" smtClean="0">
                <a:latin typeface="Arial"/>
                <a:cs typeface="Arial"/>
              </a:rPr>
              <a:t>1000</a:t>
            </a:r>
            <a:endParaRPr lang="en-US" sz="1200" dirty="0">
              <a:latin typeface="Arial"/>
              <a:cs typeface="Arial"/>
            </a:endParaRPr>
          </a:p>
        </p:txBody>
      </p:sp>
      <p:sp>
        <p:nvSpPr>
          <p:cNvPr id="74" name="TextBox 73"/>
          <p:cNvSpPr txBox="1"/>
          <p:nvPr/>
        </p:nvSpPr>
        <p:spPr>
          <a:xfrm>
            <a:off x="2487088" y="4297101"/>
            <a:ext cx="520700" cy="276999"/>
          </a:xfrm>
          <a:prstGeom prst="rect">
            <a:avLst/>
          </a:prstGeom>
          <a:noFill/>
        </p:spPr>
        <p:txBody>
          <a:bodyPr wrap="square" rtlCol="0">
            <a:spAutoFit/>
          </a:bodyPr>
          <a:lstStyle/>
          <a:p>
            <a:r>
              <a:rPr lang="en-US" sz="1200" dirty="0" smtClean="0">
                <a:latin typeface="Arial"/>
                <a:cs typeface="Arial"/>
              </a:rPr>
              <a:t>2000</a:t>
            </a:r>
            <a:endParaRPr lang="en-US" sz="1200" dirty="0">
              <a:latin typeface="Arial"/>
              <a:cs typeface="Arial"/>
            </a:endParaRPr>
          </a:p>
        </p:txBody>
      </p:sp>
      <p:pic>
        <p:nvPicPr>
          <p:cNvPr id="75" name="Picture 74"/>
          <p:cNvPicPr>
            <a:picLocks noChangeAspect="1"/>
          </p:cNvPicPr>
          <p:nvPr/>
        </p:nvPicPr>
        <p:blipFill rotWithShape="1">
          <a:blip r:embed="rId6"/>
          <a:srcRect l="29070" t="1032" r="7106" b="13026"/>
          <a:stretch/>
        </p:blipFill>
        <p:spPr>
          <a:xfrm>
            <a:off x="3606977" y="2476025"/>
            <a:ext cx="1012402" cy="2055461"/>
          </a:xfrm>
          <a:prstGeom prst="rect">
            <a:avLst/>
          </a:prstGeom>
        </p:spPr>
      </p:pic>
      <p:grpSp>
        <p:nvGrpSpPr>
          <p:cNvPr id="5" name="Group 4"/>
          <p:cNvGrpSpPr/>
          <p:nvPr/>
        </p:nvGrpSpPr>
        <p:grpSpPr>
          <a:xfrm>
            <a:off x="651875" y="280885"/>
            <a:ext cx="1117659" cy="464812"/>
            <a:chOff x="651875" y="280885"/>
            <a:chExt cx="1117659" cy="464812"/>
          </a:xfrm>
        </p:grpSpPr>
        <p:cxnSp>
          <p:nvCxnSpPr>
            <p:cNvPr id="3" name="Straight Connector 2"/>
            <p:cNvCxnSpPr/>
            <p:nvPr/>
          </p:nvCxnSpPr>
          <p:spPr>
            <a:xfrm>
              <a:off x="651881" y="425656"/>
              <a:ext cx="347182" cy="0"/>
            </a:xfrm>
            <a:prstGeom prst="line">
              <a:avLst/>
            </a:prstGeom>
            <a:ln w="9525"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651875" y="637325"/>
              <a:ext cx="347182" cy="0"/>
            </a:xfrm>
            <a:prstGeom prst="line">
              <a:avLst/>
            </a:prstGeom>
            <a:ln w="9525"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939796" y="280885"/>
              <a:ext cx="829738" cy="261610"/>
            </a:xfrm>
            <a:prstGeom prst="rect">
              <a:avLst/>
            </a:prstGeom>
            <a:noFill/>
          </p:spPr>
          <p:txBody>
            <a:bodyPr wrap="square" rtlCol="0">
              <a:spAutoFit/>
            </a:bodyPr>
            <a:lstStyle/>
            <a:p>
              <a:r>
                <a:rPr lang="en-US" sz="1100" dirty="0" smtClean="0">
                  <a:latin typeface="Arial"/>
                  <a:cs typeface="Arial"/>
                </a:rPr>
                <a:t>Stool</a:t>
              </a:r>
              <a:endParaRPr lang="en-US" sz="1100" dirty="0">
                <a:latin typeface="Arial"/>
                <a:cs typeface="Arial"/>
              </a:endParaRPr>
            </a:p>
          </p:txBody>
        </p:sp>
        <p:sp>
          <p:nvSpPr>
            <p:cNvPr id="77" name="TextBox 76"/>
            <p:cNvSpPr txBox="1"/>
            <p:nvPr/>
          </p:nvSpPr>
          <p:spPr>
            <a:xfrm>
              <a:off x="931323" y="484087"/>
              <a:ext cx="829738" cy="261610"/>
            </a:xfrm>
            <a:prstGeom prst="rect">
              <a:avLst/>
            </a:prstGeom>
            <a:noFill/>
          </p:spPr>
          <p:txBody>
            <a:bodyPr wrap="square" rtlCol="0">
              <a:spAutoFit/>
            </a:bodyPr>
            <a:lstStyle/>
            <a:p>
              <a:r>
                <a:rPr lang="en-US" sz="1100" dirty="0" smtClean="0">
                  <a:latin typeface="Arial"/>
                  <a:cs typeface="Arial"/>
                </a:rPr>
                <a:t>Biopsy</a:t>
              </a:r>
              <a:endParaRPr lang="en-US" sz="1100" dirty="0">
                <a:latin typeface="Arial"/>
                <a:cs typeface="Arial"/>
              </a:endParaRPr>
            </a:p>
          </p:txBody>
        </p:sp>
      </p:grpSp>
      <p:grpSp>
        <p:nvGrpSpPr>
          <p:cNvPr id="78" name="Group 77"/>
          <p:cNvGrpSpPr/>
          <p:nvPr/>
        </p:nvGrpSpPr>
        <p:grpSpPr>
          <a:xfrm>
            <a:off x="643402" y="2374118"/>
            <a:ext cx="1117659" cy="464812"/>
            <a:chOff x="651875" y="280885"/>
            <a:chExt cx="1117659" cy="464812"/>
          </a:xfrm>
        </p:grpSpPr>
        <p:cxnSp>
          <p:nvCxnSpPr>
            <p:cNvPr id="79" name="Straight Connector 78"/>
            <p:cNvCxnSpPr/>
            <p:nvPr/>
          </p:nvCxnSpPr>
          <p:spPr>
            <a:xfrm>
              <a:off x="651881" y="425656"/>
              <a:ext cx="347182" cy="0"/>
            </a:xfrm>
            <a:prstGeom prst="line">
              <a:avLst/>
            </a:prstGeom>
            <a:ln w="9525"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651875" y="637325"/>
              <a:ext cx="347182" cy="0"/>
            </a:xfrm>
            <a:prstGeom prst="line">
              <a:avLst/>
            </a:prstGeom>
            <a:ln w="9525"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939796" y="280885"/>
              <a:ext cx="829738" cy="261610"/>
            </a:xfrm>
            <a:prstGeom prst="rect">
              <a:avLst/>
            </a:prstGeom>
            <a:noFill/>
          </p:spPr>
          <p:txBody>
            <a:bodyPr wrap="square" rtlCol="0">
              <a:spAutoFit/>
            </a:bodyPr>
            <a:lstStyle/>
            <a:p>
              <a:r>
                <a:rPr lang="en-US" sz="1100" dirty="0" smtClean="0">
                  <a:latin typeface="Arial"/>
                  <a:cs typeface="Arial"/>
                </a:rPr>
                <a:t>Stool</a:t>
              </a:r>
              <a:endParaRPr lang="en-US" sz="1100" dirty="0">
                <a:latin typeface="Arial"/>
                <a:cs typeface="Arial"/>
              </a:endParaRPr>
            </a:p>
          </p:txBody>
        </p:sp>
        <p:sp>
          <p:nvSpPr>
            <p:cNvPr id="82" name="TextBox 81"/>
            <p:cNvSpPr txBox="1"/>
            <p:nvPr/>
          </p:nvSpPr>
          <p:spPr>
            <a:xfrm>
              <a:off x="931323" y="484087"/>
              <a:ext cx="829738" cy="261610"/>
            </a:xfrm>
            <a:prstGeom prst="rect">
              <a:avLst/>
            </a:prstGeom>
            <a:noFill/>
          </p:spPr>
          <p:txBody>
            <a:bodyPr wrap="square" rtlCol="0">
              <a:spAutoFit/>
            </a:bodyPr>
            <a:lstStyle/>
            <a:p>
              <a:r>
                <a:rPr lang="en-US" sz="1100" dirty="0" smtClean="0">
                  <a:latin typeface="Arial"/>
                  <a:cs typeface="Arial"/>
                </a:rPr>
                <a:t>Biopsy</a:t>
              </a:r>
              <a:endParaRPr lang="en-US" sz="1100" dirty="0">
                <a:latin typeface="Arial"/>
                <a:cs typeface="Arial"/>
              </a:endParaRPr>
            </a:p>
          </p:txBody>
        </p:sp>
      </p:grpSp>
    </p:spTree>
    <p:extLst>
      <p:ext uri="{BB962C8B-B14F-4D97-AF65-F5344CB8AC3E}">
        <p14:creationId xmlns:p14="http://schemas.microsoft.com/office/powerpoint/2010/main" xmlns="" val="42233786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TotalTime>
  <Words>105</Words>
  <Application>Microsoft Office PowerPoint</Application>
  <PresentationFormat>Letter Paper (8.5x11 in)</PresentationFormat>
  <Paragraphs>53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Monash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Mei San Tang</dc:creator>
  <cp:lastModifiedBy>ciminim</cp:lastModifiedBy>
  <cp:revision>7</cp:revision>
  <dcterms:created xsi:type="dcterms:W3CDTF">2014-10-16T20:14:28Z</dcterms:created>
  <dcterms:modified xsi:type="dcterms:W3CDTF">2014-12-16T15:29:02Z</dcterms:modified>
</cp:coreProperties>
</file>