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6858000" cy="9906000" type="A4"/>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4424" autoAdjust="0"/>
  </p:normalViewPr>
  <p:slideViewPr>
    <p:cSldViewPr snapToGrid="0">
      <p:cViewPr varScale="1">
        <p:scale>
          <a:sx n="56" d="100"/>
          <a:sy n="56" d="100"/>
        </p:scale>
        <p:origin x="1957" y="2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1943058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22163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507716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747639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1430834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4265261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按一下以編輯母片文字樣式</a:t>
            </a:r>
          </a:p>
        </p:txBody>
      </p:sp>
      <p:sp>
        <p:nvSpPr>
          <p:cNvPr id="4" name="Content Placeholder 3"/>
          <p:cNvSpPr>
            <a:spLocks noGrp="1"/>
          </p:cNvSpPr>
          <p:nvPr>
            <p:ph sz="half" idx="2"/>
          </p:nvPr>
        </p:nvSpPr>
        <p:spPr>
          <a:xfrm>
            <a:off x="472381" y="3618442"/>
            <a:ext cx="2901255" cy="5322183"/>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按一下以編輯母片文字樣式</a:t>
            </a:r>
          </a:p>
        </p:txBody>
      </p:sp>
      <p:sp>
        <p:nvSpPr>
          <p:cNvPr id="6" name="Content Placeholder 5"/>
          <p:cNvSpPr>
            <a:spLocks noGrp="1"/>
          </p:cNvSpPr>
          <p:nvPr>
            <p:ph sz="quarter" idx="4"/>
          </p:nvPr>
        </p:nvSpPr>
        <p:spPr>
          <a:xfrm>
            <a:off x="3471863" y="3618442"/>
            <a:ext cx="2915543" cy="5322183"/>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619884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2841407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283869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1073166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113497EF-1EB8-4819-B7D4-3806D5730F58}" type="datetimeFigureOut">
              <a:rPr lang="zh-TW" altLang="en-US" smtClean="0"/>
              <a:t>2015/9/17</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4273571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13497EF-1EB8-4819-B7D4-3806D5730F58}" type="datetimeFigureOut">
              <a:rPr lang="zh-TW" altLang="en-US" smtClean="0"/>
              <a:t>2015/9/17</a:t>
            </a:fld>
            <a:endParaRPr lang="zh-TW"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7B8C847-A8C3-4EB5-A970-65470EC17CD5}" type="slidenum">
              <a:rPr lang="zh-TW" altLang="en-US" smtClean="0"/>
              <a:t>‹#›</a:t>
            </a:fld>
            <a:endParaRPr lang="zh-TW" altLang="en-US"/>
          </a:p>
        </p:txBody>
      </p:sp>
    </p:spTree>
    <p:extLst>
      <p:ext uri="{BB962C8B-B14F-4D97-AF65-F5344CB8AC3E}">
        <p14:creationId xmlns:p14="http://schemas.microsoft.com/office/powerpoint/2010/main" val="22003160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tiff"/><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5419" y="7260909"/>
            <a:ext cx="6607162" cy="1015663"/>
          </a:xfrm>
          <a:prstGeom prst="rect">
            <a:avLst/>
          </a:prstGeom>
        </p:spPr>
        <p:txBody>
          <a:bodyPr wrap="square">
            <a:spAutoFit/>
          </a:bodyPr>
          <a:lstStyle/>
          <a:p>
            <a:pPr algn="just"/>
            <a:r>
              <a:rPr lang="en-US" altLang="zh-TW" sz="1200" b="1" dirty="0" smtClean="0">
                <a:solidFill>
                  <a:srgbClr val="000000"/>
                </a:solidFill>
                <a:latin typeface="Times New Roman" panose="02020603050405020304" pitchFamily="18" charset="0"/>
                <a:cs typeface="Times New Roman" panose="02020603050405020304" pitchFamily="18" charset="0"/>
              </a:rPr>
              <a:t>S2 </a:t>
            </a:r>
            <a:r>
              <a:rPr lang="en-US" altLang="zh-TW" sz="1200" b="1" dirty="0">
                <a:solidFill>
                  <a:srgbClr val="000000"/>
                </a:solidFill>
                <a:latin typeface="Times New Roman" panose="02020603050405020304" pitchFamily="18" charset="0"/>
                <a:cs typeface="Times New Roman" panose="02020603050405020304" pitchFamily="18" charset="0"/>
              </a:rPr>
              <a:t>Fig. Phylogenic relationship of the 329 </a:t>
            </a:r>
            <a:r>
              <a:rPr lang="en-US" altLang="zh-TW" sz="1200" b="1" i="1" dirty="0" err="1" smtClean="0">
                <a:solidFill>
                  <a:srgbClr val="000000"/>
                </a:solidFill>
                <a:latin typeface="Times New Roman" panose="02020603050405020304" pitchFamily="18" charset="0"/>
                <a:cs typeface="Times New Roman" panose="02020603050405020304" pitchFamily="18" charset="0"/>
              </a:rPr>
              <a:t>Phellinus</a:t>
            </a:r>
            <a:r>
              <a:rPr lang="en-US" altLang="zh-TW" sz="1200" b="1" i="1" dirty="0" smtClean="0">
                <a:solidFill>
                  <a:srgbClr val="000000"/>
                </a:solidFill>
                <a:latin typeface="Times New Roman" panose="02020603050405020304" pitchFamily="18" charset="0"/>
                <a:cs typeface="Times New Roman" panose="02020603050405020304" pitchFamily="18" charset="0"/>
              </a:rPr>
              <a:t> </a:t>
            </a:r>
            <a:r>
              <a:rPr lang="en-US" altLang="zh-TW" sz="1200" b="1" i="1" dirty="0" err="1">
                <a:solidFill>
                  <a:srgbClr val="000000"/>
                </a:solidFill>
                <a:latin typeface="Times New Roman" panose="02020603050405020304" pitchFamily="18" charset="0"/>
                <a:cs typeface="Times New Roman" panose="02020603050405020304" pitchFamily="18" charset="0"/>
              </a:rPr>
              <a:t>noxius</a:t>
            </a:r>
            <a:r>
              <a:rPr lang="en-US" altLang="zh-TW" sz="1200" b="1" dirty="0">
                <a:solidFill>
                  <a:srgbClr val="000000"/>
                </a:solidFill>
                <a:latin typeface="Times New Roman" panose="02020603050405020304" pitchFamily="18" charset="0"/>
                <a:cs typeface="Times New Roman" panose="02020603050405020304" pitchFamily="18" charset="0"/>
              </a:rPr>
              <a:t> isolates from 14 cities/counties in Taiwan from 1989 to 2012. </a:t>
            </a:r>
            <a:r>
              <a:rPr lang="en-US" altLang="zh-TW" sz="1200" dirty="0">
                <a:solidFill>
                  <a:srgbClr val="000000"/>
                </a:solidFill>
                <a:latin typeface="Times New Roman" panose="02020603050405020304" pitchFamily="18" charset="0"/>
                <a:cs typeface="Times New Roman" panose="02020603050405020304" pitchFamily="18" charset="0"/>
              </a:rPr>
              <a:t>The neighbor-joining (NJ) tree was constructed on the basis of the genotypes of 13 SSR markers. Numbers at branch points refer to bootstrap values (2000 iterations). Isolate IDs in different colors indicate that they were from different geographical areas. </a:t>
            </a:r>
            <a:r>
              <a:rPr lang="en-US" altLang="zh-TW" sz="1200" dirty="0">
                <a:latin typeface="Times New Roman" panose="02020603050405020304" pitchFamily="18" charset="0"/>
                <a:cs typeface="Times New Roman" panose="02020603050405020304" pitchFamily="18" charset="0"/>
              </a:rPr>
              <a:t>The black asterisks indicate the 60 </a:t>
            </a:r>
            <a:r>
              <a:rPr lang="en-US" altLang="zh-TW" sz="1200" i="1" dirty="0">
                <a:latin typeface="Times New Roman" panose="02020603050405020304" pitchFamily="18" charset="0"/>
                <a:cs typeface="Times New Roman" panose="02020603050405020304" pitchFamily="18" charset="0"/>
              </a:rPr>
              <a:t>P. </a:t>
            </a:r>
            <a:r>
              <a:rPr lang="en-US" altLang="zh-TW" sz="1200" i="1" dirty="0" err="1">
                <a:latin typeface="Times New Roman" panose="02020603050405020304" pitchFamily="18" charset="0"/>
                <a:cs typeface="Times New Roman" panose="02020603050405020304" pitchFamily="18" charset="0"/>
              </a:rPr>
              <a:t>noxius</a:t>
            </a:r>
            <a:r>
              <a:rPr lang="en-US" altLang="zh-TW" sz="1200" dirty="0">
                <a:latin typeface="Times New Roman" panose="02020603050405020304" pitchFamily="18" charset="0"/>
                <a:cs typeface="Times New Roman" panose="02020603050405020304" pitchFamily="18" charset="0"/>
              </a:rPr>
              <a:t> samples isolated from neighboring trees/stumps at 23 sites.</a:t>
            </a:r>
            <a:endParaRPr lang="zh-TW" altLang="en-US" sz="1200" dirty="0">
              <a:latin typeface="Times New Roman" panose="02020603050405020304" pitchFamily="18" charset="0"/>
              <a:cs typeface="Times New Roman" panose="02020603050405020304" pitchFamily="18" charset="0"/>
            </a:endParaRPr>
          </a:p>
        </p:txBody>
      </p:sp>
      <p:grpSp>
        <p:nvGrpSpPr>
          <p:cNvPr id="11" name="群組 10"/>
          <p:cNvGrpSpPr/>
          <p:nvPr/>
        </p:nvGrpSpPr>
        <p:grpSpPr>
          <a:xfrm>
            <a:off x="424312" y="553910"/>
            <a:ext cx="6041712" cy="6038208"/>
            <a:chOff x="-2525487" y="684850"/>
            <a:chExt cx="12061373" cy="12199435"/>
          </a:xfrm>
        </p:grpSpPr>
        <p:pic>
          <p:nvPicPr>
            <p:cNvPr id="7" name="圖片 6"/>
            <p:cNvPicPr>
              <a:picLocks noChangeAspect="1"/>
            </p:cNvPicPr>
            <p:nvPr/>
          </p:nvPicPr>
          <p:blipFill rotWithShape="1">
            <a:blip r:embed="rId2"/>
            <a:srcRect l="4793" t="12564" r="3622" b="8854"/>
            <a:stretch/>
          </p:blipFill>
          <p:spPr>
            <a:xfrm>
              <a:off x="-2452914" y="684850"/>
              <a:ext cx="11916229" cy="5748382"/>
            </a:xfrm>
            <a:prstGeom prst="rect">
              <a:avLst/>
            </a:prstGeom>
          </p:spPr>
        </p:pic>
        <p:pic>
          <p:nvPicPr>
            <p:cNvPr id="9" name="圖片 8"/>
            <p:cNvPicPr>
              <a:picLocks noChangeAspect="1"/>
            </p:cNvPicPr>
            <p:nvPr/>
          </p:nvPicPr>
          <p:blipFill rotWithShape="1">
            <a:blip r:embed="rId3"/>
            <a:srcRect l="4458" t="11806" r="3288" b="8854"/>
            <a:stretch/>
          </p:blipFill>
          <p:spPr>
            <a:xfrm>
              <a:off x="-2496457" y="4851717"/>
              <a:ext cx="12003314" cy="5803901"/>
            </a:xfrm>
            <a:prstGeom prst="rect">
              <a:avLst/>
            </a:prstGeom>
          </p:spPr>
        </p:pic>
        <p:pic>
          <p:nvPicPr>
            <p:cNvPr id="10" name="圖片 9"/>
            <p:cNvPicPr>
              <a:picLocks noChangeAspect="1"/>
            </p:cNvPicPr>
            <p:nvPr/>
          </p:nvPicPr>
          <p:blipFill rotWithShape="1">
            <a:blip r:embed="rId4"/>
            <a:srcRect l="4235" t="12355" r="3065" b="9358"/>
            <a:stretch/>
          </p:blipFill>
          <p:spPr>
            <a:xfrm>
              <a:off x="-2525487" y="7157311"/>
              <a:ext cx="12061373" cy="5726974"/>
            </a:xfrm>
            <a:prstGeom prst="rect">
              <a:avLst/>
            </a:prstGeom>
          </p:spPr>
        </p:pic>
      </p:grpSp>
      <p:pic>
        <p:nvPicPr>
          <p:cNvPr id="8" name="圖片 7"/>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1892238" y="939996"/>
            <a:ext cx="54535" cy="54535"/>
          </a:xfrm>
          <a:prstGeom prst="rect">
            <a:avLst/>
          </a:prstGeom>
        </p:spPr>
      </p:pic>
      <p:pic>
        <p:nvPicPr>
          <p:cNvPr id="81" name="圖片 80"/>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1941316" y="910343"/>
            <a:ext cx="54535" cy="54535"/>
          </a:xfrm>
          <a:prstGeom prst="rect">
            <a:avLst/>
          </a:prstGeom>
        </p:spPr>
      </p:pic>
      <p:pic>
        <p:nvPicPr>
          <p:cNvPr id="82" name="圖片 81"/>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1990395" y="883076"/>
            <a:ext cx="54535" cy="54535"/>
          </a:xfrm>
          <a:prstGeom prst="rect">
            <a:avLst/>
          </a:prstGeom>
        </p:spPr>
      </p:pic>
      <p:pic>
        <p:nvPicPr>
          <p:cNvPr id="83" name="圖片 82"/>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2039473" y="855808"/>
            <a:ext cx="54535" cy="54535"/>
          </a:xfrm>
          <a:prstGeom prst="rect">
            <a:avLst/>
          </a:prstGeom>
        </p:spPr>
      </p:pic>
      <p:pic>
        <p:nvPicPr>
          <p:cNvPr id="84" name="圖片 83"/>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2147142" y="804776"/>
            <a:ext cx="54535" cy="54535"/>
          </a:xfrm>
          <a:prstGeom prst="rect">
            <a:avLst/>
          </a:prstGeom>
        </p:spPr>
      </p:pic>
      <p:pic>
        <p:nvPicPr>
          <p:cNvPr id="85" name="圖片 84"/>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2200188" y="784373"/>
            <a:ext cx="54535" cy="54535"/>
          </a:xfrm>
          <a:prstGeom prst="rect">
            <a:avLst/>
          </a:prstGeom>
        </p:spPr>
      </p:pic>
      <p:pic>
        <p:nvPicPr>
          <p:cNvPr id="86" name="圖片 85"/>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2365957" y="727860"/>
            <a:ext cx="54535" cy="54535"/>
          </a:xfrm>
          <a:prstGeom prst="rect">
            <a:avLst/>
          </a:prstGeom>
        </p:spPr>
      </p:pic>
      <p:pic>
        <p:nvPicPr>
          <p:cNvPr id="87" name="圖片 86"/>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2416105" y="710884"/>
            <a:ext cx="54535" cy="54535"/>
          </a:xfrm>
          <a:prstGeom prst="rect">
            <a:avLst/>
          </a:prstGeom>
        </p:spPr>
      </p:pic>
      <p:pic>
        <p:nvPicPr>
          <p:cNvPr id="88" name="圖片 87"/>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62531" y="2310750"/>
            <a:ext cx="54535" cy="54535"/>
          </a:xfrm>
          <a:prstGeom prst="rect">
            <a:avLst/>
          </a:prstGeom>
        </p:spPr>
      </p:pic>
      <p:pic>
        <p:nvPicPr>
          <p:cNvPr id="89" name="圖片 88"/>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87994" y="2256995"/>
            <a:ext cx="54535" cy="54535"/>
          </a:xfrm>
          <a:prstGeom prst="rect">
            <a:avLst/>
          </a:prstGeom>
        </p:spPr>
      </p:pic>
      <p:pic>
        <p:nvPicPr>
          <p:cNvPr id="90" name="圖片 89"/>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713457" y="2206069"/>
            <a:ext cx="54535" cy="54535"/>
          </a:xfrm>
          <a:prstGeom prst="rect">
            <a:avLst/>
          </a:prstGeom>
        </p:spPr>
      </p:pic>
      <p:pic>
        <p:nvPicPr>
          <p:cNvPr id="91" name="圖片 90"/>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738920" y="2157973"/>
            <a:ext cx="54535" cy="54535"/>
          </a:xfrm>
          <a:prstGeom prst="rect">
            <a:avLst/>
          </a:prstGeom>
        </p:spPr>
      </p:pic>
      <p:pic>
        <p:nvPicPr>
          <p:cNvPr id="92" name="圖片 91"/>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770041" y="2107047"/>
            <a:ext cx="54535" cy="54535"/>
          </a:xfrm>
          <a:prstGeom prst="rect">
            <a:avLst/>
          </a:prstGeom>
        </p:spPr>
      </p:pic>
      <p:pic>
        <p:nvPicPr>
          <p:cNvPr id="93" name="圖片 92"/>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747407" y="2033488"/>
            <a:ext cx="54535" cy="54535"/>
          </a:xfrm>
          <a:prstGeom prst="rect">
            <a:avLst/>
          </a:prstGeom>
        </p:spPr>
      </p:pic>
      <p:pic>
        <p:nvPicPr>
          <p:cNvPr id="94" name="圖片 93"/>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773578" y="1977611"/>
            <a:ext cx="54535" cy="54535"/>
          </a:xfrm>
          <a:prstGeom prst="rect">
            <a:avLst/>
          </a:prstGeom>
        </p:spPr>
      </p:pic>
      <p:pic>
        <p:nvPicPr>
          <p:cNvPr id="95" name="圖片 94"/>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807528" y="1926685"/>
            <a:ext cx="54535" cy="54535"/>
          </a:xfrm>
          <a:prstGeom prst="rect">
            <a:avLst/>
          </a:prstGeom>
        </p:spPr>
      </p:pic>
      <p:pic>
        <p:nvPicPr>
          <p:cNvPr id="96" name="圖片 95"/>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415241" y="3541813"/>
            <a:ext cx="54535" cy="54535"/>
          </a:xfrm>
          <a:prstGeom prst="rect">
            <a:avLst/>
          </a:prstGeom>
        </p:spPr>
      </p:pic>
      <p:pic>
        <p:nvPicPr>
          <p:cNvPr id="97" name="圖片 96"/>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415627" y="3486259"/>
            <a:ext cx="54535" cy="54535"/>
          </a:xfrm>
          <a:prstGeom prst="rect">
            <a:avLst/>
          </a:prstGeom>
        </p:spPr>
      </p:pic>
      <p:pic>
        <p:nvPicPr>
          <p:cNvPr id="98" name="圖片 97"/>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372923" y="3425046"/>
            <a:ext cx="54535" cy="54535"/>
          </a:xfrm>
          <a:prstGeom prst="rect">
            <a:avLst/>
          </a:prstGeom>
        </p:spPr>
      </p:pic>
      <p:pic>
        <p:nvPicPr>
          <p:cNvPr id="99" name="圖片 98"/>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375197" y="3362022"/>
            <a:ext cx="54535" cy="54535"/>
          </a:xfrm>
          <a:prstGeom prst="rect">
            <a:avLst/>
          </a:prstGeom>
        </p:spPr>
      </p:pic>
      <p:pic>
        <p:nvPicPr>
          <p:cNvPr id="100" name="圖片 99"/>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456926" y="4002681"/>
            <a:ext cx="54535" cy="54535"/>
          </a:xfrm>
          <a:prstGeom prst="rect">
            <a:avLst/>
          </a:prstGeom>
        </p:spPr>
      </p:pic>
      <p:pic>
        <p:nvPicPr>
          <p:cNvPr id="101" name="圖片 100"/>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450042" y="3940960"/>
            <a:ext cx="54535" cy="54535"/>
          </a:xfrm>
          <a:prstGeom prst="rect">
            <a:avLst/>
          </a:prstGeom>
        </p:spPr>
      </p:pic>
      <p:pic>
        <p:nvPicPr>
          <p:cNvPr id="102" name="圖片 101"/>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57552" y="4335089"/>
            <a:ext cx="54535" cy="54535"/>
          </a:xfrm>
          <a:prstGeom prst="rect">
            <a:avLst/>
          </a:prstGeom>
        </p:spPr>
      </p:pic>
      <p:pic>
        <p:nvPicPr>
          <p:cNvPr id="103" name="圖片 102"/>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74527" y="4394502"/>
            <a:ext cx="54535" cy="54535"/>
          </a:xfrm>
          <a:prstGeom prst="rect">
            <a:avLst/>
          </a:prstGeom>
        </p:spPr>
      </p:pic>
      <p:pic>
        <p:nvPicPr>
          <p:cNvPr id="104" name="圖片 103"/>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784784" y="4928327"/>
            <a:ext cx="54535" cy="54535"/>
          </a:xfrm>
          <a:prstGeom prst="rect">
            <a:avLst/>
          </a:prstGeom>
        </p:spPr>
      </p:pic>
      <p:pic>
        <p:nvPicPr>
          <p:cNvPr id="105" name="圖片 104"/>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810247" y="4984911"/>
            <a:ext cx="54535" cy="54535"/>
          </a:xfrm>
          <a:prstGeom prst="rect">
            <a:avLst/>
          </a:prstGeom>
        </p:spPr>
      </p:pic>
      <p:pic>
        <p:nvPicPr>
          <p:cNvPr id="106" name="圖片 105"/>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889465" y="5072617"/>
            <a:ext cx="54535" cy="54535"/>
          </a:xfrm>
          <a:prstGeom prst="rect">
            <a:avLst/>
          </a:prstGeom>
        </p:spPr>
      </p:pic>
      <p:pic>
        <p:nvPicPr>
          <p:cNvPr id="107" name="圖片 106"/>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918344" y="5125287"/>
            <a:ext cx="54535" cy="54535"/>
          </a:xfrm>
          <a:prstGeom prst="rect">
            <a:avLst/>
          </a:prstGeom>
        </p:spPr>
      </p:pic>
      <p:pic>
        <p:nvPicPr>
          <p:cNvPr id="108" name="圖片 107"/>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1158239" y="5429844"/>
            <a:ext cx="54535" cy="54535"/>
          </a:xfrm>
          <a:prstGeom prst="rect">
            <a:avLst/>
          </a:prstGeom>
        </p:spPr>
      </p:pic>
      <p:pic>
        <p:nvPicPr>
          <p:cNvPr id="109" name="圖片 108"/>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1195606" y="5474027"/>
            <a:ext cx="54535" cy="54535"/>
          </a:xfrm>
          <a:prstGeom prst="rect">
            <a:avLst/>
          </a:prstGeom>
        </p:spPr>
      </p:pic>
      <p:pic>
        <p:nvPicPr>
          <p:cNvPr id="110" name="圖片 109"/>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2800933" y="6395170"/>
            <a:ext cx="54535" cy="54535"/>
          </a:xfrm>
          <a:prstGeom prst="rect">
            <a:avLst/>
          </a:prstGeom>
        </p:spPr>
      </p:pic>
      <p:pic>
        <p:nvPicPr>
          <p:cNvPr id="111" name="圖片 110"/>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2858104" y="6405403"/>
            <a:ext cx="54535" cy="54535"/>
          </a:xfrm>
          <a:prstGeom prst="rect">
            <a:avLst/>
          </a:prstGeom>
        </p:spPr>
      </p:pic>
      <p:pic>
        <p:nvPicPr>
          <p:cNvPr id="112" name="圖片 111"/>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3149513" y="6432670"/>
            <a:ext cx="54535" cy="54535"/>
          </a:xfrm>
          <a:prstGeom prst="rect">
            <a:avLst/>
          </a:prstGeom>
        </p:spPr>
      </p:pic>
      <p:pic>
        <p:nvPicPr>
          <p:cNvPr id="113" name="圖片 112"/>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3208238" y="6438328"/>
            <a:ext cx="54535" cy="54535"/>
          </a:xfrm>
          <a:prstGeom prst="rect">
            <a:avLst/>
          </a:prstGeom>
        </p:spPr>
      </p:pic>
      <p:pic>
        <p:nvPicPr>
          <p:cNvPr id="114" name="圖片 113"/>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3262965" y="6437736"/>
            <a:ext cx="54535" cy="54535"/>
          </a:xfrm>
          <a:prstGeom prst="rect">
            <a:avLst/>
          </a:prstGeom>
        </p:spPr>
      </p:pic>
      <p:pic>
        <p:nvPicPr>
          <p:cNvPr id="115" name="圖片 114"/>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3791055" y="6428670"/>
            <a:ext cx="54535" cy="54535"/>
          </a:xfrm>
          <a:prstGeom prst="rect">
            <a:avLst/>
          </a:prstGeom>
        </p:spPr>
      </p:pic>
      <p:pic>
        <p:nvPicPr>
          <p:cNvPr id="116" name="圖片 115"/>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3847143" y="6418653"/>
            <a:ext cx="54535" cy="54535"/>
          </a:xfrm>
          <a:prstGeom prst="rect">
            <a:avLst/>
          </a:prstGeom>
        </p:spPr>
      </p:pic>
      <p:pic>
        <p:nvPicPr>
          <p:cNvPr id="117" name="圖片 116"/>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499401" y="5610468"/>
            <a:ext cx="54535" cy="54535"/>
          </a:xfrm>
          <a:prstGeom prst="rect">
            <a:avLst/>
          </a:prstGeom>
        </p:spPr>
      </p:pic>
      <p:pic>
        <p:nvPicPr>
          <p:cNvPr id="118" name="圖片 117"/>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543514" y="5569853"/>
            <a:ext cx="54535" cy="54535"/>
          </a:xfrm>
          <a:prstGeom prst="rect">
            <a:avLst/>
          </a:prstGeom>
        </p:spPr>
      </p:pic>
      <p:pic>
        <p:nvPicPr>
          <p:cNvPr id="119" name="圖片 118"/>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586732" y="5521702"/>
            <a:ext cx="54535" cy="54535"/>
          </a:xfrm>
          <a:prstGeom prst="rect">
            <a:avLst/>
          </a:prstGeom>
        </p:spPr>
      </p:pic>
      <p:pic>
        <p:nvPicPr>
          <p:cNvPr id="120" name="圖片 119"/>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389208" y="3772106"/>
            <a:ext cx="54535" cy="54535"/>
          </a:xfrm>
          <a:prstGeom prst="rect">
            <a:avLst/>
          </a:prstGeom>
        </p:spPr>
      </p:pic>
      <p:pic>
        <p:nvPicPr>
          <p:cNvPr id="121" name="圖片 120"/>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382226" y="3831605"/>
            <a:ext cx="54535" cy="54535"/>
          </a:xfrm>
          <a:prstGeom prst="rect">
            <a:avLst/>
          </a:prstGeom>
        </p:spPr>
      </p:pic>
      <p:pic>
        <p:nvPicPr>
          <p:cNvPr id="122" name="圖片 121"/>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407934" y="3259159"/>
            <a:ext cx="54535" cy="54535"/>
          </a:xfrm>
          <a:prstGeom prst="rect">
            <a:avLst/>
          </a:prstGeom>
        </p:spPr>
      </p:pic>
      <p:pic>
        <p:nvPicPr>
          <p:cNvPr id="123" name="圖片 122"/>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407506" y="3318658"/>
            <a:ext cx="54535" cy="54535"/>
          </a:xfrm>
          <a:prstGeom prst="rect">
            <a:avLst/>
          </a:prstGeom>
        </p:spPr>
      </p:pic>
      <p:pic>
        <p:nvPicPr>
          <p:cNvPr id="124" name="圖片 123"/>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399019" y="3141775"/>
            <a:ext cx="54535" cy="54535"/>
          </a:xfrm>
          <a:prstGeom prst="rect">
            <a:avLst/>
          </a:prstGeom>
        </p:spPr>
      </p:pic>
      <p:pic>
        <p:nvPicPr>
          <p:cNvPr id="125" name="圖片 124"/>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405287" y="3198445"/>
            <a:ext cx="54535" cy="54535"/>
          </a:xfrm>
          <a:prstGeom prst="rect">
            <a:avLst/>
          </a:prstGeom>
        </p:spPr>
      </p:pic>
      <p:pic>
        <p:nvPicPr>
          <p:cNvPr id="126" name="圖片 125"/>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381191" y="3023968"/>
            <a:ext cx="54535" cy="54535"/>
          </a:xfrm>
          <a:prstGeom prst="rect">
            <a:avLst/>
          </a:prstGeom>
        </p:spPr>
      </p:pic>
      <p:pic>
        <p:nvPicPr>
          <p:cNvPr id="127" name="圖片 126"/>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391185" y="3083467"/>
            <a:ext cx="54535" cy="54535"/>
          </a:xfrm>
          <a:prstGeom prst="rect">
            <a:avLst/>
          </a:prstGeom>
        </p:spPr>
      </p:pic>
      <p:pic>
        <p:nvPicPr>
          <p:cNvPr id="128" name="圖片 127"/>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366458" y="2970122"/>
            <a:ext cx="54535" cy="54535"/>
          </a:xfrm>
          <a:prstGeom prst="rect">
            <a:avLst/>
          </a:prstGeom>
        </p:spPr>
      </p:pic>
      <p:pic>
        <p:nvPicPr>
          <p:cNvPr id="129" name="圖片 128"/>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771429" y="1654735"/>
            <a:ext cx="54535" cy="54535"/>
          </a:xfrm>
          <a:prstGeom prst="rect">
            <a:avLst/>
          </a:prstGeom>
        </p:spPr>
      </p:pic>
      <p:pic>
        <p:nvPicPr>
          <p:cNvPr id="130" name="圖片 129"/>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143967" y="2247389"/>
            <a:ext cx="54535" cy="54535"/>
          </a:xfrm>
          <a:prstGeom prst="rect">
            <a:avLst/>
          </a:prstGeom>
        </p:spPr>
      </p:pic>
      <p:pic>
        <p:nvPicPr>
          <p:cNvPr id="131" name="圖片 130"/>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172545" y="2301230"/>
            <a:ext cx="54535" cy="54535"/>
          </a:xfrm>
          <a:prstGeom prst="rect">
            <a:avLst/>
          </a:prstGeom>
        </p:spPr>
      </p:pic>
      <p:pic>
        <p:nvPicPr>
          <p:cNvPr id="132" name="圖片 131"/>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064572" y="2091679"/>
            <a:ext cx="54535" cy="54535"/>
          </a:xfrm>
          <a:prstGeom prst="rect">
            <a:avLst/>
          </a:prstGeom>
        </p:spPr>
      </p:pic>
      <p:pic>
        <p:nvPicPr>
          <p:cNvPr id="133" name="圖片 132"/>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096304" y="2146772"/>
            <a:ext cx="54535" cy="54535"/>
          </a:xfrm>
          <a:prstGeom prst="rect">
            <a:avLst/>
          </a:prstGeom>
        </p:spPr>
      </p:pic>
      <p:pic>
        <p:nvPicPr>
          <p:cNvPr id="134" name="圖片 133"/>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945002" y="1894809"/>
            <a:ext cx="54535" cy="54535"/>
          </a:xfrm>
          <a:prstGeom prst="rect">
            <a:avLst/>
          </a:prstGeom>
        </p:spPr>
      </p:pic>
      <p:pic>
        <p:nvPicPr>
          <p:cNvPr id="135" name="圖片 134"/>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6030919" y="2045044"/>
            <a:ext cx="54535" cy="54535"/>
          </a:xfrm>
          <a:prstGeom prst="rect">
            <a:avLst/>
          </a:prstGeom>
        </p:spPr>
      </p:pic>
      <p:pic>
        <p:nvPicPr>
          <p:cNvPr id="136" name="圖片 135"/>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911359" y="1840964"/>
            <a:ext cx="54535" cy="54535"/>
          </a:xfrm>
          <a:prstGeom prst="rect">
            <a:avLst/>
          </a:prstGeom>
        </p:spPr>
      </p:pic>
      <p:pic>
        <p:nvPicPr>
          <p:cNvPr id="137" name="圖片 136"/>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5811372" y="1710185"/>
            <a:ext cx="54535" cy="54535"/>
          </a:xfrm>
          <a:prstGeom prst="rect">
            <a:avLst/>
          </a:prstGeom>
        </p:spPr>
      </p:pic>
      <p:pic>
        <p:nvPicPr>
          <p:cNvPr id="138" name="圖片 137"/>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4522479" y="733361"/>
            <a:ext cx="54535" cy="54535"/>
          </a:xfrm>
          <a:prstGeom prst="rect">
            <a:avLst/>
          </a:prstGeom>
        </p:spPr>
      </p:pic>
      <p:pic>
        <p:nvPicPr>
          <p:cNvPr id="139" name="圖片 138"/>
          <p:cNvPicPr>
            <a:picLocks noChangeAspect="1"/>
          </p:cNvPicPr>
          <p:nvPr/>
        </p:nvPicPr>
        <p:blipFill rotWithShape="1">
          <a:blip r:embed="rId5" cstate="print">
            <a:extLst>
              <a:ext uri="{28A0092B-C50C-407E-A947-70E740481C1C}">
                <a14:useLocalDpi xmlns:a14="http://schemas.microsoft.com/office/drawing/2010/main" val="0"/>
              </a:ext>
            </a:extLst>
          </a:blip>
          <a:srcRect l="38928" t="25681" r="38031" b="55711"/>
          <a:stretch/>
        </p:blipFill>
        <p:spPr>
          <a:xfrm>
            <a:off x="4580046" y="753165"/>
            <a:ext cx="54535" cy="54535"/>
          </a:xfrm>
          <a:prstGeom prst="rect">
            <a:avLst/>
          </a:prstGeom>
        </p:spPr>
      </p:pic>
      <p:grpSp>
        <p:nvGrpSpPr>
          <p:cNvPr id="60" name="群組 59"/>
          <p:cNvGrpSpPr/>
          <p:nvPr/>
        </p:nvGrpSpPr>
        <p:grpSpPr>
          <a:xfrm>
            <a:off x="257845" y="5532808"/>
            <a:ext cx="1291698" cy="1246495"/>
            <a:chOff x="-3732" y="-3294"/>
            <a:chExt cx="1344450" cy="1293308"/>
          </a:xfrm>
        </p:grpSpPr>
        <p:sp>
          <p:nvSpPr>
            <p:cNvPr id="61" name="文字方塊 13"/>
            <p:cNvSpPr txBox="1"/>
            <p:nvPr/>
          </p:nvSpPr>
          <p:spPr>
            <a:xfrm>
              <a:off x="70083" y="-3294"/>
              <a:ext cx="1270635" cy="1293308"/>
            </a:xfrm>
            <a:prstGeom prst="rect">
              <a:avLst/>
            </a:prstGeom>
            <a:noFill/>
          </p:spPr>
          <p:txBody>
            <a:bodyPr wrap="square" rtlCol="0">
              <a:spAutoFit/>
            </a:bodyPr>
            <a:lstStyle/>
            <a:p>
              <a:pPr fontAlgn="base">
                <a:lnSpc>
                  <a:spcPts val="1500"/>
                </a:lnSpc>
              </a:pPr>
              <a:r>
                <a:rPr lang="en-US" sz="900" dirty="0">
                  <a:solidFill>
                    <a:srgbClr val="000000"/>
                  </a:solidFill>
                  <a:latin typeface="Times New Roman" panose="02020603050405020304" pitchFamily="18" charset="0"/>
                  <a:ea typeface="新細明體" panose="02020500000000000000" pitchFamily="18" charset="-120"/>
                  <a:cs typeface="Times New Roman" panose="02020603050405020304" pitchFamily="18" charset="0"/>
                </a:rPr>
                <a:t>Taipei</a:t>
              </a:r>
              <a:endParaRPr lang="zh-TW" altLang="en-US" sz="1100" dirty="0">
                <a:latin typeface="Times New Roman" panose="02020603050405020304" pitchFamily="18" charset="0"/>
                <a:ea typeface="新細明體" panose="02020500000000000000" pitchFamily="18" charset="-120"/>
                <a:cs typeface="Times New Roman" panose="02020603050405020304" pitchFamily="18" charset="0"/>
              </a:endParaRPr>
            </a:p>
            <a:p>
              <a:pPr fontAlgn="base">
                <a:lnSpc>
                  <a:spcPts val="1500"/>
                </a:lnSpc>
              </a:pPr>
              <a:r>
                <a:rPr lang="en-US" sz="900" dirty="0">
                  <a:solidFill>
                    <a:srgbClr val="000000"/>
                  </a:solidFill>
                  <a:latin typeface="Times New Roman" panose="02020603050405020304" pitchFamily="18" charset="0"/>
                  <a:ea typeface="新細明體" panose="02020500000000000000" pitchFamily="18" charset="-120"/>
                  <a:cs typeface="Times New Roman" panose="02020603050405020304" pitchFamily="18" charset="0"/>
                </a:rPr>
                <a:t>Hsinchu-Miaoli Hills</a:t>
              </a:r>
              <a:endParaRPr lang="zh-TW" altLang="en-US" sz="1100" dirty="0">
                <a:latin typeface="Times New Roman" panose="02020603050405020304" pitchFamily="18" charset="0"/>
                <a:ea typeface="新細明體" panose="02020500000000000000" pitchFamily="18" charset="-120"/>
                <a:cs typeface="Times New Roman" panose="02020603050405020304" pitchFamily="18" charset="0"/>
              </a:endParaRPr>
            </a:p>
            <a:p>
              <a:pPr fontAlgn="base">
                <a:lnSpc>
                  <a:spcPts val="1500"/>
                </a:lnSpc>
              </a:pPr>
              <a:r>
                <a:rPr lang="en-US" sz="900" dirty="0">
                  <a:solidFill>
                    <a:srgbClr val="000000"/>
                  </a:solidFill>
                  <a:latin typeface="Times New Roman" panose="02020603050405020304" pitchFamily="18" charset="0"/>
                  <a:ea typeface="新細明體" panose="02020500000000000000" pitchFamily="18" charset="-120"/>
                  <a:cs typeface="Times New Roman" panose="02020603050405020304" pitchFamily="18" charset="0"/>
                </a:rPr>
                <a:t>Central West</a:t>
              </a:r>
              <a:endParaRPr lang="zh-TW" altLang="en-US" sz="1100" dirty="0">
                <a:latin typeface="Times New Roman" panose="02020603050405020304" pitchFamily="18" charset="0"/>
                <a:ea typeface="新細明體" panose="02020500000000000000" pitchFamily="18" charset="-120"/>
                <a:cs typeface="Times New Roman" panose="02020603050405020304" pitchFamily="18" charset="0"/>
              </a:endParaRPr>
            </a:p>
            <a:p>
              <a:pPr fontAlgn="base">
                <a:lnSpc>
                  <a:spcPts val="1500"/>
                </a:lnSpc>
              </a:pPr>
              <a:r>
                <a:rPr lang="en-US" sz="900" dirty="0">
                  <a:solidFill>
                    <a:srgbClr val="000000"/>
                  </a:solidFill>
                  <a:latin typeface="Times New Roman" panose="02020603050405020304" pitchFamily="18" charset="0"/>
                  <a:ea typeface="新細明體" panose="02020500000000000000" pitchFamily="18" charset="-120"/>
                  <a:cs typeface="Times New Roman" panose="02020603050405020304" pitchFamily="18" charset="0"/>
                </a:rPr>
                <a:t>Southern West </a:t>
              </a:r>
              <a:endParaRPr lang="zh-TW" altLang="en-US" sz="1100" dirty="0">
                <a:latin typeface="Times New Roman" panose="02020603050405020304" pitchFamily="18" charset="0"/>
                <a:ea typeface="新細明體" panose="02020500000000000000" pitchFamily="18" charset="-120"/>
                <a:cs typeface="Times New Roman" panose="02020603050405020304" pitchFamily="18" charset="0"/>
              </a:endParaRPr>
            </a:p>
            <a:p>
              <a:pPr fontAlgn="base">
                <a:lnSpc>
                  <a:spcPts val="1500"/>
                </a:lnSpc>
              </a:pPr>
              <a:r>
                <a:rPr lang="en-US" sz="900" dirty="0" err="1">
                  <a:solidFill>
                    <a:srgbClr val="000000"/>
                  </a:solidFill>
                  <a:latin typeface="Times New Roman" panose="02020603050405020304" pitchFamily="18" charset="0"/>
                  <a:ea typeface="新細明體" panose="02020500000000000000" pitchFamily="18" charset="-120"/>
                  <a:cs typeface="Times New Roman" panose="02020603050405020304" pitchFamily="18" charset="0"/>
                </a:rPr>
                <a:t>Yilan</a:t>
              </a:r>
              <a:endParaRPr lang="zh-TW" altLang="en-US" sz="1100" dirty="0">
                <a:latin typeface="Times New Roman" panose="02020603050405020304" pitchFamily="18" charset="0"/>
                <a:ea typeface="新細明體" panose="02020500000000000000" pitchFamily="18" charset="-120"/>
                <a:cs typeface="Times New Roman" panose="02020603050405020304" pitchFamily="18" charset="0"/>
              </a:endParaRPr>
            </a:p>
            <a:p>
              <a:pPr fontAlgn="base">
                <a:lnSpc>
                  <a:spcPts val="1500"/>
                </a:lnSpc>
              </a:pPr>
              <a:r>
                <a:rPr lang="en-US" sz="900" dirty="0">
                  <a:solidFill>
                    <a:srgbClr val="000000"/>
                  </a:solidFill>
                  <a:latin typeface="Times New Roman" panose="02020603050405020304" pitchFamily="18" charset="0"/>
                  <a:ea typeface="新細明體" panose="02020500000000000000" pitchFamily="18" charset="-120"/>
                  <a:cs typeface="Times New Roman" panose="02020603050405020304" pitchFamily="18" charset="0"/>
                </a:rPr>
                <a:t>East Rift Valley</a:t>
              </a:r>
              <a:endParaRPr lang="zh-TW" altLang="en-US" sz="1100" dirty="0">
                <a:latin typeface="Times New Roman" panose="02020603050405020304" pitchFamily="18" charset="0"/>
                <a:ea typeface="新細明體" panose="02020500000000000000" pitchFamily="18" charset="-120"/>
                <a:cs typeface="Times New Roman" panose="02020603050405020304" pitchFamily="18" charset="0"/>
              </a:endParaRPr>
            </a:p>
          </p:txBody>
        </p:sp>
        <p:grpSp>
          <p:nvGrpSpPr>
            <p:cNvPr id="62" name="群組 61"/>
            <p:cNvGrpSpPr/>
            <p:nvPr/>
          </p:nvGrpSpPr>
          <p:grpSpPr>
            <a:xfrm>
              <a:off x="-3732" y="105140"/>
              <a:ext cx="93572" cy="1085624"/>
              <a:chOff x="-3732" y="0"/>
              <a:chExt cx="93572" cy="1085624"/>
            </a:xfrm>
          </p:grpSpPr>
          <p:sp>
            <p:nvSpPr>
              <p:cNvPr id="63" name="矩形 62"/>
              <p:cNvSpPr>
                <a:spLocks noChangeAspect="1"/>
              </p:cNvSpPr>
              <p:nvPr/>
            </p:nvSpPr>
            <p:spPr>
              <a:xfrm>
                <a:off x="-3619" y="0"/>
                <a:ext cx="93345" cy="114935"/>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TW" altLang="en-US" sz="1600"/>
              </a:p>
            </p:txBody>
          </p:sp>
          <p:sp>
            <p:nvSpPr>
              <p:cNvPr id="64" name="矩形 63"/>
              <p:cNvSpPr>
                <a:spLocks noChangeAspect="1"/>
              </p:cNvSpPr>
              <p:nvPr/>
            </p:nvSpPr>
            <p:spPr>
              <a:xfrm>
                <a:off x="-3619" y="193917"/>
                <a:ext cx="93345" cy="114935"/>
              </a:xfrm>
              <a:prstGeom prst="rect">
                <a:avLst/>
              </a:prstGeom>
              <a:solidFill>
                <a:srgbClr val="7030A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TW" altLang="en-US" sz="1600"/>
              </a:p>
            </p:txBody>
          </p:sp>
          <p:sp>
            <p:nvSpPr>
              <p:cNvPr id="65" name="矩形 64"/>
              <p:cNvSpPr>
                <a:spLocks noChangeAspect="1"/>
              </p:cNvSpPr>
              <p:nvPr/>
            </p:nvSpPr>
            <p:spPr>
              <a:xfrm>
                <a:off x="-3619" y="384565"/>
                <a:ext cx="93345" cy="114935"/>
              </a:xfrm>
              <a:prstGeom prst="rect">
                <a:avLst/>
              </a:prstGeom>
              <a:solidFill>
                <a:srgbClr val="0066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TW" altLang="en-US" sz="1600"/>
              </a:p>
            </p:txBody>
          </p:sp>
          <p:sp>
            <p:nvSpPr>
              <p:cNvPr id="66" name="矩形 65"/>
              <p:cNvSpPr>
                <a:spLocks noChangeAspect="1"/>
              </p:cNvSpPr>
              <p:nvPr/>
            </p:nvSpPr>
            <p:spPr>
              <a:xfrm>
                <a:off x="-3619" y="583197"/>
                <a:ext cx="93345" cy="114935"/>
              </a:xfrm>
              <a:prstGeom prst="rect">
                <a:avLst/>
              </a:prstGeom>
              <a:solidFill>
                <a:srgbClr val="92D05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TW" altLang="en-US" sz="1600"/>
              </a:p>
            </p:txBody>
          </p:sp>
          <p:sp>
            <p:nvSpPr>
              <p:cNvPr id="67" name="矩形 66"/>
              <p:cNvSpPr>
                <a:spLocks noChangeAspect="1"/>
              </p:cNvSpPr>
              <p:nvPr/>
            </p:nvSpPr>
            <p:spPr>
              <a:xfrm>
                <a:off x="-3619" y="779764"/>
                <a:ext cx="93345" cy="114935"/>
              </a:xfrm>
              <a:prstGeom prst="rect">
                <a:avLst/>
              </a:prstGeom>
              <a:solidFill>
                <a:srgbClr val="FFC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TW" altLang="en-US" sz="1600"/>
              </a:p>
            </p:txBody>
          </p:sp>
          <p:sp>
            <p:nvSpPr>
              <p:cNvPr id="68" name="矩形 67"/>
              <p:cNvSpPr>
                <a:spLocks noChangeAspect="1"/>
              </p:cNvSpPr>
              <p:nvPr/>
            </p:nvSpPr>
            <p:spPr>
              <a:xfrm>
                <a:off x="-3732" y="970411"/>
                <a:ext cx="93572" cy="115213"/>
              </a:xfrm>
              <a:prstGeom prst="rect">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TW" altLang="en-US" sz="1600"/>
              </a:p>
            </p:txBody>
          </p:sp>
        </p:grpSp>
      </p:grpSp>
    </p:spTree>
    <p:extLst>
      <p:ext uri="{BB962C8B-B14F-4D97-AF65-F5344CB8AC3E}">
        <p14:creationId xmlns:p14="http://schemas.microsoft.com/office/powerpoint/2010/main" val="5001751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206</TotalTime>
  <Words>19</Words>
  <Application>Microsoft Office PowerPoint</Application>
  <PresentationFormat>A4 紙張 (210x297 公釐)</PresentationFormat>
  <Paragraphs>7</Paragraphs>
  <Slides>1</Slides>
  <Notes>0</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1</vt:i4>
      </vt:variant>
    </vt:vector>
  </HeadingPairs>
  <TitlesOfParts>
    <vt:vector size="7" baseType="lpstr">
      <vt:lpstr>新細明體</vt:lpstr>
      <vt:lpstr>Arial</vt:lpstr>
      <vt:lpstr>Calibri</vt:lpstr>
      <vt:lpstr>Calibri Light</vt:lpstr>
      <vt:lpstr>Times New Roman</vt:lpstr>
      <vt:lpstr>Office 佈景主題</vt:lpstr>
      <vt:lpstr>PowerPoint 簡報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Sorrow Lab3ar</dc:creator>
  <cp:lastModifiedBy>user</cp:lastModifiedBy>
  <cp:revision>29</cp:revision>
  <dcterms:created xsi:type="dcterms:W3CDTF">2015-05-24T01:46:00Z</dcterms:created>
  <dcterms:modified xsi:type="dcterms:W3CDTF">2015-09-17T01:10:03Z</dcterms:modified>
</cp:coreProperties>
</file>