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4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EA2FF"/>
    <a:srgbClr val="FF1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576" y="-136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saki:Desktop:&#32321;&#27542;&#24615;:SNP%20chip%20analysis_sample%20sheet:s31p60:s31p6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7805200794218"/>
          <c:y val="0.0638766691573678"/>
          <c:w val="0.476965085221014"/>
          <c:h val="0.9295156684279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's31p61 (-heart)'!$G$2</c:f>
              <c:strCache>
                <c:ptCount val="1"/>
                <c:pt idx="0">
                  <c:v>relative expression</c:v>
                </c:pt>
              </c:strCache>
            </c:strRef>
          </c:tx>
          <c:spPr>
            <a:solidFill>
              <a:srgbClr val="63AAFE"/>
            </a:solidFill>
            <a:ln w="25400">
              <a:noFill/>
            </a:ln>
          </c:spPr>
          <c:invertIfNegative val="0"/>
          <c:cat>
            <c:strRef>
              <c:f>'s31p61 (-heart)'!$D$3:$D$20</c:f>
              <c:strCache>
                <c:ptCount val="18"/>
                <c:pt idx="0">
                  <c:v>(1) ovary</c:v>
                </c:pt>
                <c:pt idx="1">
                  <c:v>(2) oviduct</c:v>
                </c:pt>
                <c:pt idx="2">
                  <c:v>(3) uterus</c:v>
                </c:pt>
                <c:pt idx="3">
                  <c:v>(4) hypothalamus</c:v>
                </c:pt>
                <c:pt idx="4">
                  <c:v>(5) pituitary gland</c:v>
                </c:pt>
                <c:pt idx="5">
                  <c:v>(6) mammary gland</c:v>
                </c:pt>
                <c:pt idx="6">
                  <c:v>(7) cerebral cortex</c:v>
                </c:pt>
                <c:pt idx="7">
                  <c:v>(8) cerebellum</c:v>
                </c:pt>
                <c:pt idx="8">
                  <c:v>(9) lung</c:v>
                </c:pt>
                <c:pt idx="9">
                  <c:v>(10) kidney</c:v>
                </c:pt>
                <c:pt idx="10">
                  <c:v>(11) spleen</c:v>
                </c:pt>
                <c:pt idx="11">
                  <c:v>(12) liver </c:v>
                </c:pt>
                <c:pt idx="12">
                  <c:v>(13) abomasum</c:v>
                </c:pt>
                <c:pt idx="13">
                  <c:v>(14) small intestine (ileum)</c:v>
                </c:pt>
                <c:pt idx="14">
                  <c:v>(15) large intestine (rectum)</c:v>
                </c:pt>
                <c:pt idx="15">
                  <c:v>(16) skeletal muscle</c:v>
                </c:pt>
                <c:pt idx="16">
                  <c:v>(17) primary dermal fibroblast</c:v>
                </c:pt>
                <c:pt idx="17">
                  <c:v>(18) endometrial epithelial cells</c:v>
                </c:pt>
              </c:strCache>
            </c:strRef>
          </c:cat>
          <c:val>
            <c:numRef>
              <c:f>'s31p61 (-heart)'!$G$3:$G$20</c:f>
              <c:numCache>
                <c:formatCode>General</c:formatCode>
                <c:ptCount val="18"/>
                <c:pt idx="0">
                  <c:v>1.0</c:v>
                </c:pt>
                <c:pt idx="1">
                  <c:v>1.1056627</c:v>
                </c:pt>
                <c:pt idx="2">
                  <c:v>0.87284493</c:v>
                </c:pt>
                <c:pt idx="3">
                  <c:v>0.7882509</c:v>
                </c:pt>
                <c:pt idx="4">
                  <c:v>0.324237</c:v>
                </c:pt>
                <c:pt idx="5">
                  <c:v>0.81429464</c:v>
                </c:pt>
                <c:pt idx="6">
                  <c:v>1.0653657</c:v>
                </c:pt>
                <c:pt idx="7">
                  <c:v>1.5929981</c:v>
                </c:pt>
                <c:pt idx="8">
                  <c:v>1.2602025</c:v>
                </c:pt>
                <c:pt idx="9">
                  <c:v>0.63897663</c:v>
                </c:pt>
                <c:pt idx="10">
                  <c:v>0.62222815</c:v>
                </c:pt>
                <c:pt idx="11">
                  <c:v>0.44510487</c:v>
                </c:pt>
                <c:pt idx="12">
                  <c:v>1.4488208</c:v>
                </c:pt>
                <c:pt idx="13">
                  <c:v>1.3294463</c:v>
                </c:pt>
                <c:pt idx="14">
                  <c:v>2.5497947</c:v>
                </c:pt>
                <c:pt idx="15">
                  <c:v>0.091613434</c:v>
                </c:pt>
                <c:pt idx="16">
                  <c:v>0.773053</c:v>
                </c:pt>
                <c:pt idx="17">
                  <c:v>1.0753398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1358984"/>
        <c:axId val="3026936"/>
      </c:barChart>
      <c:catAx>
        <c:axId val="641358984"/>
        <c:scaling>
          <c:orientation val="maxMin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 w="635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00" b="0" i="0" u="none" strike="noStrike" baseline="0">
                <a:solidFill>
                  <a:srgbClr val="000000"/>
                </a:solidFill>
                <a:latin typeface="Helvetica"/>
                <a:ea typeface="Helvetica"/>
                <a:cs typeface="Helvetica"/>
              </a:defRPr>
            </a:pPr>
            <a:endParaRPr lang="ja-JP"/>
          </a:p>
        </c:txPr>
        <c:crossAx val="30269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026936"/>
        <c:scaling>
          <c:orientation val="minMax"/>
        </c:scaling>
        <c:delete val="0"/>
        <c:axPos val="t"/>
        <c:numFmt formatCode="General" sourceLinked="1"/>
        <c:majorTickMark val="in"/>
        <c:minorTickMark val="none"/>
        <c:tickLblPos val="nextTo"/>
        <c:spPr>
          <a:ln w="635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00" b="0" i="0" u="none" strike="noStrike" baseline="0">
                <a:solidFill>
                  <a:srgbClr val="000000"/>
                </a:solidFill>
                <a:latin typeface="Helvetica"/>
                <a:ea typeface="Helvetica"/>
                <a:cs typeface="Helvetica"/>
              </a:defRPr>
            </a:pPr>
            <a:endParaRPr lang="ja-JP"/>
          </a:p>
        </c:txPr>
        <c:crossAx val="6413589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Helvetica"/>
          <a:ea typeface="Helvetica"/>
          <a:cs typeface="Helvetica"/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2E4D1-9614-6D44-ACB1-879B42CBB79B}" type="datetimeFigureOut">
              <a:t>15/07/06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FAE79-CE38-B249-8622-1A9675905281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879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057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18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65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968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3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936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772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70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01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48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75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74C0D-9C5D-A545-960E-378F7600F081}" type="datetimeFigureOut">
              <a:rPr kumimoji="1" lang="ja-JP" altLang="en-US" smtClean="0"/>
              <a:t>15/07/06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33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グラフ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98905"/>
              </p:ext>
            </p:extLst>
          </p:nvPr>
        </p:nvGraphicFramePr>
        <p:xfrm>
          <a:off x="2150870" y="3388779"/>
          <a:ext cx="2492583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2979959" y="3105174"/>
            <a:ext cx="15872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800" dirty="0" smtClean="0">
                <a:latin typeface="Helvetica"/>
                <a:cs typeface="Helvetica"/>
              </a:rPr>
              <a:t>Relative expression (</a:t>
            </a:r>
            <a:r>
              <a:rPr lang="en-US" altLang="ja-JP" sz="800" i="1" dirty="0">
                <a:latin typeface="Helvetica"/>
                <a:cs typeface="Helvetica"/>
              </a:rPr>
              <a:t>ACVR2A</a:t>
            </a:r>
            <a:r>
              <a:rPr lang="en-US" altLang="ja-JP" sz="800" dirty="0" smtClean="0">
                <a:latin typeface="Helvetica"/>
                <a:cs typeface="Helvetica"/>
              </a:rPr>
              <a:t>)</a:t>
            </a:r>
            <a:endParaRPr kumimoji="1" lang="en-US" altLang="ja-JP" sz="800" dirty="0" smtClean="0">
              <a:latin typeface="Helvetica"/>
              <a:cs typeface="Helvetica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733753" y="3556000"/>
            <a:ext cx="0" cy="2828481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4543119" y="9457265"/>
            <a:ext cx="2313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Additional file 4. </a:t>
            </a:r>
            <a:r>
              <a:rPr lang="en-US" altLang="ja-JP" sz="1400" dirty="0" smtClean="0"/>
              <a:t>Sasaki. et al.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976196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9179</TotalTime>
  <Words>14</Words>
  <Application>Microsoft Macintosh PowerPoint</Application>
  <PresentationFormat>A4 210x297 mm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Sasaki Shinji</dc:creator>
  <cp:lastModifiedBy>Sasaki Shinji</cp:lastModifiedBy>
  <cp:revision>253</cp:revision>
  <cp:lastPrinted>2015-05-20T09:19:35Z</cp:lastPrinted>
  <dcterms:created xsi:type="dcterms:W3CDTF">2012-07-05T02:06:47Z</dcterms:created>
  <dcterms:modified xsi:type="dcterms:W3CDTF">2015-07-06T08:28:22Z</dcterms:modified>
</cp:coreProperties>
</file>