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8" r:id="rId2"/>
  </p:sldIdLst>
  <p:sldSz cx="6858000" cy="9906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EA2FF"/>
    <a:srgbClr val="FF1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816" y="24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saki:Desktop:REPRODUCTION:SNP_chip_analysis_sample_sheet:s36p18:&#35336;&#28204;:s36p18_transfection_cotransfection_efficienc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34375"/>
          <c:y val="0.0423333333333333"/>
          <c:w val="0.87965625"/>
          <c:h val="0.9153333333333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'Sheet1 (2)'!$E$1</c:f>
              <c:strCache>
                <c:ptCount val="1"/>
                <c:pt idx="0">
                  <c:v>transfection efficiency(%)</c:v>
                </c:pt>
              </c:strCache>
            </c:strRef>
          </c:tx>
          <c:spPr>
            <a:solidFill>
              <a:srgbClr val="5EA2FF"/>
            </a:solidFill>
            <a:effectLst/>
          </c:spPr>
          <c:invertIfNegative val="0"/>
          <c:cat>
            <c:strRef>
              <c:f>'Sheet1 (2)'!$D$2:$D$6</c:f>
              <c:strCache>
                <c:ptCount val="5"/>
                <c:pt idx="0">
                  <c:v>Experiment_1</c:v>
                </c:pt>
                <c:pt idx="1">
                  <c:v>Experiment_2</c:v>
                </c:pt>
                <c:pt idx="2">
                  <c:v>Experiment_3</c:v>
                </c:pt>
                <c:pt idx="3">
                  <c:v>Experiment_4</c:v>
                </c:pt>
                <c:pt idx="4">
                  <c:v>Experiment_5</c:v>
                </c:pt>
              </c:strCache>
            </c:strRef>
          </c:cat>
          <c:val>
            <c:numRef>
              <c:f>'Sheet1 (2)'!$E$2:$E$6</c:f>
              <c:numCache>
                <c:formatCode>General</c:formatCode>
                <c:ptCount val="5"/>
                <c:pt idx="0">
                  <c:v>9.888059701492498</c:v>
                </c:pt>
                <c:pt idx="1">
                  <c:v>11.00671140939597</c:v>
                </c:pt>
                <c:pt idx="2">
                  <c:v>8.46645367412141</c:v>
                </c:pt>
                <c:pt idx="3">
                  <c:v>7.536231884057971</c:v>
                </c:pt>
                <c:pt idx="4">
                  <c:v>7.133592736705577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8201208"/>
        <c:axId val="418204616"/>
      </c:barChart>
      <c:catAx>
        <c:axId val="418201208"/>
        <c:scaling>
          <c:orientation val="minMax"/>
        </c:scaling>
        <c:delete val="0"/>
        <c:axPos val="b"/>
        <c:majorTickMark val="in"/>
        <c:minorTickMark val="none"/>
        <c:tickLblPos val="none"/>
        <c:spPr>
          <a:ln w="12700">
            <a:solidFill>
              <a:schemeClr val="tx1"/>
            </a:solidFill>
          </a:ln>
        </c:spPr>
        <c:crossAx val="418204616"/>
        <c:crosses val="autoZero"/>
        <c:auto val="1"/>
        <c:lblAlgn val="ctr"/>
        <c:lblOffset val="100"/>
        <c:noMultiLvlLbl val="0"/>
      </c:catAx>
      <c:valAx>
        <c:axId val="4182046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600"/>
            </a:pPr>
            <a:endParaRPr lang="ja-JP"/>
          </a:p>
        </c:txPr>
        <c:crossAx val="41820120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2E4D1-9614-6D44-ACB1-879B42CBB79B}" type="datetimeFigureOut">
              <a:t>15/07/11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FAE79-CE38-B249-8622-1A9675905281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4879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0057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9181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65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968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3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936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6772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700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015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486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4C0D-9C5D-A545-960E-378F7600F081}" type="datetimeFigureOut">
              <a:rPr kumimoji="1" lang="ja-JP" altLang="en-US" smtClean="0"/>
              <a:t>15/07/11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6755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74C0D-9C5D-A545-960E-378F7600F081}" type="datetimeFigureOut">
              <a:rPr kumimoji="1" lang="ja-JP" altLang="en-US" smtClean="0"/>
              <a:t>15/07/11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B5FC8-8F05-B649-A8EC-9DFE41B894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633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3267" y="2254533"/>
            <a:ext cx="1800000" cy="1800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3267" y="4097733"/>
            <a:ext cx="1800000" cy="18000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0003" y="4097733"/>
            <a:ext cx="1800000" cy="1800000"/>
          </a:xfrm>
          <a:prstGeom prst="rect">
            <a:avLst/>
          </a:prstGeom>
        </p:spPr>
      </p:pic>
      <p:cxnSp>
        <p:nvCxnSpPr>
          <p:cNvPr id="11" name="直線コネクタ 10"/>
          <p:cNvCxnSpPr/>
          <p:nvPr/>
        </p:nvCxnSpPr>
        <p:spPr>
          <a:xfrm>
            <a:off x="3520417" y="3969807"/>
            <a:ext cx="282575" cy="0"/>
          </a:xfrm>
          <a:prstGeom prst="line">
            <a:avLst/>
          </a:prstGeom>
          <a:ln w="127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463267" y="3785141"/>
            <a:ext cx="44285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solidFill>
                  <a:schemeClr val="bg1"/>
                </a:solidFill>
                <a:latin typeface="Helvetica"/>
                <a:cs typeface="Helvetica"/>
              </a:rPr>
              <a:t>100 µm</a:t>
            </a:r>
            <a:endParaRPr kumimoji="1" lang="ja-JP" altLang="en-US" sz="600">
              <a:solidFill>
                <a:schemeClr val="bg1"/>
              </a:solidFill>
              <a:latin typeface="Helvetica"/>
              <a:cs typeface="Helvetica"/>
            </a:endParaRPr>
          </a:p>
        </p:txBody>
      </p:sp>
      <p:graphicFrame>
        <p:nvGraphicFramePr>
          <p:cNvPr id="13" name="グラフ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3391438"/>
              </p:ext>
            </p:extLst>
          </p:nvPr>
        </p:nvGraphicFramePr>
        <p:xfrm>
          <a:off x="1857155" y="2746550"/>
          <a:ext cx="144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テキスト ボックス 13"/>
          <p:cNvSpPr txBox="1"/>
          <p:nvPr/>
        </p:nvSpPr>
        <p:spPr>
          <a:xfrm rot="16200000">
            <a:off x="1143699" y="3165787"/>
            <a:ext cx="123900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>
                <a:latin typeface="Helvetica"/>
                <a:cs typeface="Helvetica"/>
              </a:rPr>
              <a:t>Transfection efficiency (%)</a:t>
            </a:r>
            <a:endParaRPr kumimoji="1" lang="ja-JP" altLang="en-US" sz="700" dirty="0">
              <a:latin typeface="Helvetica"/>
              <a:cs typeface="Helvetic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981195" y="3785141"/>
            <a:ext cx="3600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 smtClean="0">
                <a:latin typeface="Helvetica"/>
                <a:cs typeface="Helvetica"/>
              </a:rPr>
              <a:t>Exp1</a:t>
            </a:r>
            <a:endParaRPr kumimoji="1" lang="ja-JP" altLang="en-US" sz="600" dirty="0">
              <a:latin typeface="Helvetica"/>
              <a:cs typeface="Helvetica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219698" y="3785141"/>
            <a:ext cx="38142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 smtClean="0">
                <a:latin typeface="Helvetica"/>
                <a:cs typeface="Helvetica"/>
              </a:rPr>
              <a:t>Exp 2</a:t>
            </a:r>
            <a:endParaRPr kumimoji="1" lang="ja-JP" altLang="en-US" sz="600" dirty="0">
              <a:latin typeface="Helvetica"/>
              <a:cs typeface="Helvetica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476038" y="3785141"/>
            <a:ext cx="38142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 smtClean="0">
                <a:latin typeface="Helvetica"/>
                <a:cs typeface="Helvetica"/>
              </a:rPr>
              <a:t>Exp 3</a:t>
            </a:r>
            <a:endParaRPr kumimoji="1" lang="ja-JP" altLang="en-US" sz="600" dirty="0">
              <a:latin typeface="Helvetica"/>
              <a:cs typeface="Helvetica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735955" y="3785141"/>
            <a:ext cx="38985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 smtClean="0">
                <a:latin typeface="Helvetica"/>
                <a:cs typeface="Helvetica"/>
              </a:rPr>
              <a:t>Exp 4</a:t>
            </a:r>
            <a:endParaRPr kumimoji="1" lang="ja-JP" altLang="en-US" sz="600" dirty="0">
              <a:latin typeface="Helvetica"/>
              <a:cs typeface="Helvetic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007613" y="3785141"/>
            <a:ext cx="38142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 smtClean="0">
                <a:latin typeface="Helvetica"/>
                <a:cs typeface="Helvetica"/>
              </a:rPr>
              <a:t>Exp 5</a:t>
            </a:r>
            <a:endParaRPr kumimoji="1" lang="ja-JP" altLang="en-US" sz="600" dirty="0">
              <a:latin typeface="Helvetica"/>
              <a:cs typeface="Helvetic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70942" y="2437311"/>
            <a:ext cx="166035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" dirty="0">
                <a:latin typeface="Helvetica"/>
                <a:cs typeface="Helvetica"/>
              </a:rPr>
              <a:t>average transfection efficiency=8.8±1.62 %</a:t>
            </a:r>
            <a:endParaRPr kumimoji="1" lang="ja-JP" altLang="en-US" sz="600" dirty="0">
              <a:latin typeface="Helvetica"/>
              <a:cs typeface="Helvetica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543119" y="9457265"/>
            <a:ext cx="2313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Additional file 5. </a:t>
            </a:r>
            <a:r>
              <a:rPr lang="en-US" altLang="ja-JP" sz="1400" dirty="0" smtClean="0"/>
              <a:t>Sasaki. et al.</a:t>
            </a:r>
            <a:endParaRPr kumimoji="1" lang="ja-JP" altLang="en-US" sz="1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435174" y="2209800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>
                <a:solidFill>
                  <a:schemeClr val="bg1"/>
                </a:solidFill>
                <a:latin typeface="Helvetica"/>
                <a:cs typeface="Helvetica"/>
              </a:rPr>
              <a:t>B</a:t>
            </a:r>
            <a:endParaRPr kumimoji="1" lang="ja-JP" altLang="en-US" sz="120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587917" y="4068144"/>
            <a:ext cx="300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>
                <a:solidFill>
                  <a:schemeClr val="bg1"/>
                </a:solidFill>
                <a:latin typeface="Helvetica"/>
                <a:cs typeface="Helvetica"/>
              </a:rPr>
              <a:t>C</a:t>
            </a:r>
            <a:endParaRPr kumimoji="1" lang="ja-JP" altLang="en-US" sz="120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435174" y="4068144"/>
            <a:ext cx="29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>
                <a:solidFill>
                  <a:schemeClr val="bg1"/>
                </a:solidFill>
                <a:latin typeface="Helvetica"/>
                <a:cs typeface="Helvetica"/>
              </a:rPr>
              <a:t>D</a:t>
            </a:r>
            <a:endParaRPr kumimoji="1" lang="ja-JP" altLang="en-US" sz="120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587917" y="2209800"/>
            <a:ext cx="300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>
                <a:latin typeface="Helvetica"/>
                <a:cs typeface="Helvetica"/>
              </a:rPr>
              <a:t>A</a:t>
            </a:r>
            <a:endParaRPr kumimoji="1" lang="ja-JP" altLang="en-US" sz="120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09392580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9236</TotalTime>
  <Words>37</Words>
  <Application>Microsoft Macintosh PowerPoint</Application>
  <PresentationFormat>A4 210x297 mm</PresentationFormat>
  <Paragraphs>13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Sasaki Shinji</dc:creator>
  <cp:lastModifiedBy>Sasaki Shinji</cp:lastModifiedBy>
  <cp:revision>254</cp:revision>
  <cp:lastPrinted>2015-05-20T09:19:35Z</cp:lastPrinted>
  <dcterms:created xsi:type="dcterms:W3CDTF">2012-07-05T02:06:47Z</dcterms:created>
  <dcterms:modified xsi:type="dcterms:W3CDTF">2015-07-11T10:13:08Z</dcterms:modified>
</cp:coreProperties>
</file>