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3505D-4330-4FD8-BB7B-D08B6206E5E0}" type="datetimeFigureOut">
              <a:rPr lang="fr-FR" smtClean="0"/>
              <a:t>11/03/2015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D337-F238-4401-BBBF-CA7467DE666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051720" y="1475492"/>
            <a:ext cx="4608512" cy="648072"/>
          </a:xfrm>
          <a:prstGeom prst="roundRect">
            <a:avLst/>
          </a:prstGeom>
          <a:solidFill>
            <a:srgbClr val="81B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2051720" y="2483604"/>
            <a:ext cx="4608512" cy="432048"/>
          </a:xfrm>
          <a:prstGeom prst="roundRect">
            <a:avLst/>
          </a:prstGeom>
          <a:solidFill>
            <a:srgbClr val="81B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051720" y="3275692"/>
            <a:ext cx="4608512" cy="504056"/>
          </a:xfrm>
          <a:prstGeom prst="roundRect">
            <a:avLst/>
          </a:prstGeom>
          <a:solidFill>
            <a:srgbClr val="81B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2051720" y="4139788"/>
            <a:ext cx="3960440" cy="1584176"/>
          </a:xfrm>
          <a:prstGeom prst="roundRect">
            <a:avLst>
              <a:gd name="adj" fmla="val 8650"/>
            </a:avLst>
          </a:prstGeom>
          <a:solidFill>
            <a:srgbClr val="81B9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6" descr="http://www.weizmann.ac.il/weizsites/incpm/files/2014/08/miseq.jpg"/>
          <p:cNvPicPr>
            <a:picLocks noChangeAspect="1" noChangeArrowheads="1"/>
          </p:cNvPicPr>
          <p:nvPr/>
        </p:nvPicPr>
        <p:blipFill>
          <a:blip r:embed="rId2" cstate="print"/>
          <a:srcRect t="5214" b="24401"/>
          <a:stretch>
            <a:fillRect/>
          </a:stretch>
        </p:blipFill>
        <p:spPr bwMode="auto">
          <a:xfrm>
            <a:off x="4283968" y="1547500"/>
            <a:ext cx="648072" cy="499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ZoneTexte 8"/>
          <p:cNvSpPr txBox="1"/>
          <p:nvPr/>
        </p:nvSpPr>
        <p:spPr>
          <a:xfrm>
            <a:off x="2123728" y="1547500"/>
            <a:ext cx="11897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0000"/>
                </a:solidFill>
                <a:latin typeface="Source Sans Pro Semibold" pitchFamily="34" charset="0"/>
                <a:ea typeface="Source Sans Pro Semibold" pitchFamily="34" charset="0"/>
              </a:rPr>
              <a:t>Base calling: </a:t>
            </a:r>
          </a:p>
          <a:p>
            <a:r>
              <a:rPr lang="fr-FR" sz="1100" dirty="0" smtClean="0">
                <a:latin typeface="Source Sans Pro Semibold" pitchFamily="34" charset="0"/>
                <a:ea typeface="Source Sans Pro Semibold" pitchFamily="34" charset="0"/>
              </a:rPr>
              <a:t>Primary analysis</a:t>
            </a:r>
            <a:endParaRPr lang="fr-FR" sz="1100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051720" y="2483604"/>
            <a:ext cx="13500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0000"/>
                </a:solidFill>
                <a:latin typeface="Source Sans Pro Semibold" pitchFamily="34" charset="0"/>
                <a:ea typeface="Source Sans Pro Semibold" pitchFamily="34" charset="0"/>
              </a:rPr>
              <a:t>Alignment: </a:t>
            </a:r>
          </a:p>
          <a:p>
            <a:r>
              <a:rPr lang="fr-FR" sz="1100" dirty="0" smtClean="0">
                <a:latin typeface="Source Sans Pro Semibold" pitchFamily="34" charset="0"/>
                <a:ea typeface="Source Sans Pro Semibold" pitchFamily="34" charset="0"/>
              </a:rPr>
              <a:t>Secondary analysis</a:t>
            </a:r>
            <a:endParaRPr lang="fr-FR" sz="1100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139952" y="2555612"/>
            <a:ext cx="864096" cy="29641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BWA-GATK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75856" y="3347700"/>
            <a:ext cx="720080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Haplotype</a:t>
            </a:r>
          </a:p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Caller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067944" y="3347700"/>
            <a:ext cx="720080" cy="3600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Unified</a:t>
            </a:r>
          </a:p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Genotyper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516488" y="3347700"/>
            <a:ext cx="495672" cy="36842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MuTect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860032" y="3347700"/>
            <a:ext cx="576064" cy="36842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VarScan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084168" y="3347700"/>
            <a:ext cx="504056" cy="36842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Lofreq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051720" y="3348861"/>
            <a:ext cx="12186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0000"/>
                </a:solidFill>
                <a:latin typeface="Source Sans Pro Semibold" pitchFamily="34" charset="0"/>
                <a:ea typeface="Source Sans Pro Semibold" pitchFamily="34" charset="0"/>
              </a:rPr>
              <a:t>Variant calling: </a:t>
            </a:r>
          </a:p>
          <a:p>
            <a:r>
              <a:rPr lang="fr-FR" sz="1100" dirty="0" smtClean="0">
                <a:latin typeface="Source Sans Pro Semibold" pitchFamily="34" charset="0"/>
                <a:ea typeface="Source Sans Pro Semibold" pitchFamily="34" charset="0"/>
              </a:rPr>
              <a:t>Tertiary  analysis</a:t>
            </a:r>
            <a:endParaRPr lang="fr-FR" sz="1100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18" name="Flèche vers le bas 17"/>
          <p:cNvSpPr/>
          <p:nvPr/>
        </p:nvSpPr>
        <p:spPr>
          <a:xfrm>
            <a:off x="4499992" y="2987660"/>
            <a:ext cx="216024" cy="216024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e bas 18"/>
          <p:cNvSpPr/>
          <p:nvPr/>
        </p:nvSpPr>
        <p:spPr>
          <a:xfrm>
            <a:off x="4499992" y="3851756"/>
            <a:ext cx="216024" cy="216024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3419872" y="4211796"/>
            <a:ext cx="2376264" cy="21602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Annotation: Alamut-Batch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419872" y="4491444"/>
            <a:ext cx="2376264" cy="22440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Database integration: CANDiD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3419872" y="4779476"/>
            <a:ext cx="2376264" cy="512440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Requests</a:t>
            </a:r>
          </a:p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Filtration</a:t>
            </a:r>
          </a:p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Comparative analysis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3419872" y="5363924"/>
            <a:ext cx="2376264" cy="224408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000" b="1" dirty="0" smtClean="0">
                <a:latin typeface="Source Sans Pro Semibold" pitchFamily="34" charset="0"/>
                <a:ea typeface="Source Sans Pro Semibold" pitchFamily="34" charset="0"/>
              </a:rPr>
              <a:t>Final interpretation</a:t>
            </a:r>
            <a:endParaRPr lang="fr-FR" sz="1000" b="1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24" name="Triangle isocèle 23"/>
          <p:cNvSpPr/>
          <p:nvPr/>
        </p:nvSpPr>
        <p:spPr>
          <a:xfrm rot="10800000">
            <a:off x="4572001" y="4427820"/>
            <a:ext cx="144016" cy="7200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riangle isocèle 24"/>
          <p:cNvSpPr/>
          <p:nvPr/>
        </p:nvSpPr>
        <p:spPr>
          <a:xfrm rot="10800000">
            <a:off x="4572000" y="4715851"/>
            <a:ext cx="144016" cy="7200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riangle isocèle 25"/>
          <p:cNvSpPr/>
          <p:nvPr/>
        </p:nvSpPr>
        <p:spPr>
          <a:xfrm rot="10800000">
            <a:off x="4572001" y="5291915"/>
            <a:ext cx="144016" cy="7200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2051720" y="4717013"/>
            <a:ext cx="14285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0000"/>
                </a:solidFill>
                <a:latin typeface="Source Sans Pro Semibold" pitchFamily="34" charset="0"/>
                <a:ea typeface="Source Sans Pro Semibold" pitchFamily="34" charset="0"/>
              </a:rPr>
              <a:t>Biological analysis: </a:t>
            </a:r>
          </a:p>
          <a:p>
            <a:r>
              <a:rPr lang="fr-FR" sz="1100" dirty="0" smtClean="0">
                <a:latin typeface="Source Sans Pro Semibold" pitchFamily="34" charset="0"/>
                <a:ea typeface="Source Sans Pro Semibold" pitchFamily="34" charset="0"/>
              </a:rPr>
              <a:t>Quaternary  analysis</a:t>
            </a:r>
            <a:endParaRPr lang="fr-FR" sz="1100" dirty="0"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1979712" y="2411596"/>
            <a:ext cx="4752528" cy="3384376"/>
          </a:xfrm>
          <a:prstGeom prst="roundRect">
            <a:avLst>
              <a:gd name="adj" fmla="val 3968"/>
            </a:avLst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6012160" y="543593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Source Sans Pro Semibold" pitchFamily="34" charset="0"/>
                <a:ea typeface="Source Sans Pro Semibold" pitchFamily="34" charset="0"/>
              </a:rPr>
              <a:t>BAPT</a:t>
            </a:r>
            <a:endParaRPr lang="fr-FR" b="1" dirty="0">
              <a:solidFill>
                <a:srgbClr val="FF0000"/>
              </a:solidFill>
              <a:latin typeface="Source Sans Pro Semibold" pitchFamily="34" charset="0"/>
              <a:ea typeface="Source Sans Pro Semibold" pitchFamily="34" charset="0"/>
            </a:endParaRPr>
          </a:p>
        </p:txBody>
      </p:sp>
      <p:sp>
        <p:nvSpPr>
          <p:cNvPr id="30" name="Flèche vers le bas 29"/>
          <p:cNvSpPr/>
          <p:nvPr/>
        </p:nvSpPr>
        <p:spPr>
          <a:xfrm>
            <a:off x="4499992" y="2195572"/>
            <a:ext cx="216024" cy="216024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7158092" y="4851737"/>
            <a:ext cx="133882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BAPT:</a:t>
            </a:r>
          </a:p>
          <a:p>
            <a:r>
              <a:rPr lang="fr-FR" sz="1400" b="1" dirty="0" err="1" smtClean="0">
                <a:solidFill>
                  <a:srgbClr val="FF0000"/>
                </a:solidFill>
              </a:rPr>
              <a:t>B</a:t>
            </a:r>
            <a:r>
              <a:rPr lang="fr-FR" sz="1400" b="1" dirty="0" err="1" smtClean="0"/>
              <a:t>ioinformatic</a:t>
            </a:r>
            <a:endParaRPr lang="fr-FR" sz="1400" b="1" dirty="0" smtClean="0"/>
          </a:p>
          <a:p>
            <a:r>
              <a:rPr lang="fr-FR" sz="1400" b="1" dirty="0" err="1" smtClean="0">
                <a:solidFill>
                  <a:srgbClr val="FF0000"/>
                </a:solidFill>
              </a:rPr>
              <a:t>A</a:t>
            </a:r>
            <a:r>
              <a:rPr lang="fr-FR" sz="1400" b="1" dirty="0" err="1" smtClean="0"/>
              <a:t>nalysis</a:t>
            </a:r>
            <a:endParaRPr lang="fr-FR" sz="1400" b="1" dirty="0" smtClean="0"/>
          </a:p>
          <a:p>
            <a:r>
              <a:rPr lang="fr-FR" sz="1400" b="1" dirty="0" smtClean="0">
                <a:solidFill>
                  <a:srgbClr val="FF0000"/>
                </a:solidFill>
              </a:rPr>
              <a:t>P</a:t>
            </a:r>
            <a:r>
              <a:rPr lang="fr-FR" sz="1400" b="1" dirty="0" smtClean="0"/>
              <a:t>ipeline</a:t>
            </a:r>
          </a:p>
          <a:p>
            <a:r>
              <a:rPr lang="fr-FR" sz="1400" b="1" dirty="0" err="1" smtClean="0">
                <a:solidFill>
                  <a:srgbClr val="FF0000"/>
                </a:solidFill>
              </a:rPr>
              <a:t>T</a:t>
            </a:r>
            <a:r>
              <a:rPr lang="fr-FR" sz="1400" b="1" dirty="0" err="1" smtClean="0"/>
              <a:t>oolkit</a:t>
            </a:r>
            <a:endParaRPr lang="fr-FR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Affichage à l'écran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Etienne Muller</dc:creator>
  <cp:lastModifiedBy>Etienne MULLER</cp:lastModifiedBy>
  <cp:revision>1</cp:revision>
  <dcterms:created xsi:type="dcterms:W3CDTF">2015-02-10T13:34:09Z</dcterms:created>
  <dcterms:modified xsi:type="dcterms:W3CDTF">2015-03-11T14:49:42Z</dcterms:modified>
</cp:coreProperties>
</file>