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747" autoAdjust="0"/>
  </p:normalViewPr>
  <p:slideViewPr>
    <p:cSldViewPr snapToGrid="0" snapToObjects="1">
      <p:cViewPr varScale="1">
        <p:scale>
          <a:sx n="64" d="100"/>
          <a:sy n="64" d="100"/>
        </p:scale>
        <p:origin x="-12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0106EE-30BE-3C4F-9B9E-ED589291CBCE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2E05B5-88D4-0048-B9BF-E6CDF44FA5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70264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396873-49CD-6C46-A67D-1B2D5274B63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611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4704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7510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22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1676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0780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9768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3101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0150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791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5472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73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4A12F-722E-A54D-AB9B-1FCF19E508A9}" type="datetimeFigureOut">
              <a:rPr kumimoji="1" lang="ja-JP" altLang="en-US" smtClean="0"/>
              <a:t>2014/08/22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FD778-2FF8-8048-867D-D9F047D9878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5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図形グループ 3"/>
          <p:cNvGrpSpPr/>
          <p:nvPr/>
        </p:nvGrpSpPr>
        <p:grpSpPr>
          <a:xfrm>
            <a:off x="-12700" y="608168"/>
            <a:ext cx="9182100" cy="3309216"/>
            <a:chOff x="-12700" y="100168"/>
            <a:chExt cx="9182100" cy="3309216"/>
          </a:xfrm>
        </p:grpSpPr>
        <p:sp>
          <p:nvSpPr>
            <p:cNvPr id="38" name="正方形/長方形 37"/>
            <p:cNvSpPr/>
            <p:nvPr/>
          </p:nvSpPr>
          <p:spPr>
            <a:xfrm>
              <a:off x="1206863" y="806450"/>
              <a:ext cx="119084" cy="21590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-12700" y="700950"/>
              <a:ext cx="9182100" cy="27084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000" dirty="0" smtClean="0">
                  <a:latin typeface="Courier"/>
                  <a:cs typeface="Courier"/>
                </a:rPr>
                <a:t>Col 1   </a:t>
              </a:r>
              <a:r>
                <a:rPr lang="en-US" altLang="ja-JP" sz="1000" dirty="0">
                  <a:latin typeface="Courier"/>
                  <a:cs typeface="Courier"/>
                </a:rPr>
                <a:t>MERKQSN</a:t>
              </a:r>
              <a:r>
                <a:rPr lang="en-US" altLang="ja-JP" sz="1000" b="1" dirty="0">
                  <a:solidFill>
                    <a:srgbClr val="FF0000"/>
                  </a:solidFill>
                  <a:latin typeface="Courier"/>
                  <a:cs typeface="Courier"/>
                </a:rPr>
                <a:t>A</a:t>
              </a:r>
              <a:r>
                <a:rPr lang="en-US" altLang="ja-JP" sz="1000" dirty="0">
                  <a:latin typeface="Courier"/>
                  <a:cs typeface="Courier"/>
                </a:rPr>
                <a:t>HS TFADINEVED EAEQELQQQE NNNNKRFSGN RGPNRGKQRP FRGFSRQVSL ETGFSVLNRE SRERDDKKSL PRSGRSFGGF </a:t>
              </a:r>
              <a:r>
                <a:rPr lang="en-US" altLang="ja-JP" sz="1000" dirty="0" smtClean="0">
                  <a:latin typeface="Courier"/>
                  <a:cs typeface="Courier"/>
                </a:rPr>
                <a:t>ESGGIINGGD</a:t>
              </a:r>
            </a:p>
            <a:p>
              <a:r>
                <a:rPr lang="en-US" altLang="ja-JP" sz="1000" dirty="0" err="1" smtClean="0">
                  <a:latin typeface="Courier"/>
                  <a:cs typeface="Courier"/>
                </a:rPr>
                <a:t>Ws</a:t>
              </a:r>
              <a:r>
                <a:rPr lang="en-US" altLang="ja-JP" sz="1000" dirty="0" smtClean="0">
                  <a:latin typeface="Courier"/>
                  <a:cs typeface="Courier"/>
                </a:rPr>
                <a:t>  1   MERKQSN</a:t>
              </a:r>
              <a:r>
                <a:rPr lang="en-US" altLang="ja-JP" sz="1000" b="1" dirty="0" smtClean="0">
                  <a:solidFill>
                    <a:srgbClr val="FF0000"/>
                  </a:solidFill>
                  <a:latin typeface="Courier"/>
                  <a:cs typeface="Courier"/>
                </a:rPr>
                <a:t>M</a:t>
              </a:r>
              <a:r>
                <a:rPr lang="en-US" altLang="ja-JP" sz="1000" dirty="0" smtClean="0">
                  <a:latin typeface="Courier"/>
                  <a:cs typeface="Courier"/>
                </a:rPr>
                <a:t>HS </a:t>
              </a:r>
              <a:r>
                <a:rPr lang="en-US" altLang="ja-JP" sz="1000" dirty="0">
                  <a:latin typeface="Courier"/>
                  <a:cs typeface="Courier"/>
                </a:rPr>
                <a:t>TFADINEVED EAEQELQQQE NNNNKRFSGN RGPNRGKQRP FRGFSRQVSL ETGFSVLNRE SRERDDKKSL PRSGRSFGGF </a:t>
              </a:r>
              <a:r>
                <a:rPr lang="en-US" altLang="ja-JP" sz="1000" dirty="0" smtClean="0">
                  <a:latin typeface="Courier"/>
                  <a:cs typeface="Courier"/>
                </a:rPr>
                <a:t>ESGGIINGGD</a:t>
              </a:r>
            </a:p>
            <a:p>
              <a:r>
                <a:rPr lang="en-US" altLang="ja-JP" sz="1000" dirty="0" smtClean="0">
                  <a:latin typeface="Courier"/>
                  <a:cs typeface="Courier"/>
                </a:rPr>
                <a:t> </a:t>
              </a:r>
            </a:p>
            <a:p>
              <a:r>
                <a:rPr lang="en-US" altLang="ja-JP" sz="1000" dirty="0" smtClean="0">
                  <a:latin typeface="Courier"/>
                  <a:cs typeface="Courier"/>
                </a:rPr>
                <a:t>Col 101 </a:t>
              </a:r>
              <a:r>
                <a:rPr lang="en-US" altLang="ja-JP" sz="1000" dirty="0">
                  <a:latin typeface="Courier"/>
                  <a:cs typeface="Courier"/>
                </a:rPr>
                <a:t>GRKTDFSMFR TKSTLSKQKS LLPSIIRERD IENSLRTEDG </a:t>
              </a:r>
              <a:r>
                <a:rPr lang="en-US" altLang="ja-JP" sz="1000" dirty="0" smtClean="0">
                  <a:latin typeface="Courier"/>
                  <a:cs typeface="Courier"/>
                </a:rPr>
                <a:t>ETKDDSINEN </a:t>
              </a:r>
              <a:r>
                <a:rPr lang="en-US" altLang="ja-JP" sz="1000" dirty="0">
                  <a:latin typeface="Courier"/>
                  <a:cs typeface="Courier"/>
                </a:rPr>
                <a:t>VSAGRYFAAL RGPELDEVKD NEDILLPKEE QWPFLLRFPI GCFGICLGLS</a:t>
              </a:r>
              <a:r>
                <a:rPr lang="en-US" altLang="ja-JP" sz="1000" dirty="0" smtClean="0">
                  <a:latin typeface="Courier"/>
                  <a:cs typeface="Courier"/>
                </a:rPr>
                <a:t> </a:t>
              </a:r>
            </a:p>
            <a:p>
              <a:r>
                <a:rPr lang="en-US" altLang="ja-JP" sz="1000" dirty="0" smtClean="0">
                  <a:latin typeface="Courier"/>
                  <a:cs typeface="Courier"/>
                </a:rPr>
                <a:t>WS  101 </a:t>
              </a:r>
              <a:r>
                <a:rPr lang="en-US" altLang="ja-JP" sz="1000" dirty="0">
                  <a:latin typeface="Courier"/>
                  <a:cs typeface="Courier"/>
                </a:rPr>
                <a:t>GRKTDFSMFR TKSTLSKQKS LLPSIIRERD IENSLRTEDG </a:t>
              </a:r>
              <a:r>
                <a:rPr lang="en-US" altLang="ja-JP" sz="1000" dirty="0" smtClean="0">
                  <a:latin typeface="Courier"/>
                  <a:cs typeface="Courier"/>
                </a:rPr>
                <a:t>ETKDDSINEN </a:t>
              </a:r>
              <a:r>
                <a:rPr lang="en-US" altLang="ja-JP" sz="1000" dirty="0">
                  <a:latin typeface="Courier"/>
                  <a:cs typeface="Courier"/>
                </a:rPr>
                <a:t>VSAGRYFAAL RGPELDEVKD NEDILLPKEE QWPFLLRFPI </a:t>
              </a:r>
              <a:r>
                <a:rPr lang="en-US" altLang="ja-JP" sz="1000" dirty="0" smtClean="0">
                  <a:latin typeface="Courier"/>
                  <a:cs typeface="Courier"/>
                </a:rPr>
                <a:t>GCFGICLGLS</a:t>
              </a:r>
            </a:p>
            <a:p>
              <a:endParaRPr lang="en-US" altLang="ja-JP" sz="1000" dirty="0" smtClean="0">
                <a:latin typeface="Courier"/>
                <a:cs typeface="Courier"/>
              </a:endParaRPr>
            </a:p>
            <a:p>
              <a:r>
                <a:rPr lang="en-US" altLang="ja-JP" sz="1000" dirty="0" smtClean="0">
                  <a:latin typeface="Courier"/>
                  <a:cs typeface="Courier"/>
                </a:rPr>
                <a:t>Col 201 </a:t>
              </a:r>
              <a:r>
                <a:rPr lang="en-US" altLang="ja-JP" sz="1000" dirty="0">
                  <a:latin typeface="Courier"/>
                  <a:cs typeface="Courier"/>
                </a:rPr>
                <a:t>SQAVLWLALA KSPATNFLHI TPLINLVVWL FSLVVLVSVS FTYILKCIFY FEAVKREYFH PVRVNFFFAP WVVCMFLAIS VPPMFSPNRK YLHPAIWCVF</a:t>
              </a:r>
              <a:r>
                <a:rPr lang="en-US" altLang="ja-JP" sz="1000" dirty="0" smtClean="0">
                  <a:latin typeface="Courier"/>
                  <a:cs typeface="Courier"/>
                </a:rPr>
                <a:t> </a:t>
              </a:r>
            </a:p>
            <a:p>
              <a:r>
                <a:rPr lang="en-US" altLang="ja-JP" sz="1000" dirty="0" err="1" smtClean="0">
                  <a:latin typeface="Courier"/>
                  <a:cs typeface="Courier"/>
                </a:rPr>
                <a:t>Ws</a:t>
              </a:r>
              <a:r>
                <a:rPr lang="en-US" altLang="ja-JP" sz="1000" dirty="0" smtClean="0">
                  <a:latin typeface="Courier"/>
                  <a:cs typeface="Courier"/>
                </a:rPr>
                <a:t>  201 </a:t>
              </a:r>
              <a:r>
                <a:rPr lang="en-US" altLang="ja-JP" sz="1000" dirty="0">
                  <a:latin typeface="Courier"/>
                  <a:cs typeface="Courier"/>
                </a:rPr>
                <a:t>SQAVLWLALA KSPATNFLHI TPLINLVVWL FSLVVLVSVS FTYILKCIFY FEAVKREYFH PVRVNFFFAP WVVCMFLAIS VPPMFSPNRK YLHPAIWCVF</a:t>
              </a:r>
              <a:r>
                <a:rPr lang="en-US" altLang="ja-JP" sz="1000" dirty="0" smtClean="0">
                  <a:latin typeface="Courier"/>
                  <a:cs typeface="Courier"/>
                </a:rPr>
                <a:t> </a:t>
              </a:r>
            </a:p>
            <a:p>
              <a:endParaRPr lang="en-US" altLang="ja-JP" sz="1000" dirty="0" smtClean="0">
                <a:latin typeface="Courier"/>
                <a:cs typeface="Courier"/>
              </a:endParaRPr>
            </a:p>
            <a:p>
              <a:r>
                <a:rPr lang="en-US" altLang="ja-JP" sz="1000" dirty="0" smtClean="0">
                  <a:latin typeface="Courier"/>
                  <a:cs typeface="Courier"/>
                </a:rPr>
                <a:t>Col 301 </a:t>
              </a:r>
              <a:r>
                <a:rPr lang="en-US" altLang="ja-JP" sz="1000" dirty="0">
                  <a:latin typeface="Courier"/>
                  <a:cs typeface="Courier"/>
                </a:rPr>
                <a:t>MGPYFFLELK IYGQWLSGGK RRLCKVANPS SHLSVVGNFV GAILASKVGW DEVAKFLWAV GFAHYLVVFV TLYQRLPTSE ALPKELHPVY SMFIAAPSAA</a:t>
              </a:r>
              <a:r>
                <a:rPr lang="en-US" altLang="ja-JP" sz="1000" dirty="0" smtClean="0">
                  <a:latin typeface="Courier"/>
                  <a:cs typeface="Courier"/>
                </a:rPr>
                <a:t> </a:t>
              </a:r>
            </a:p>
            <a:p>
              <a:r>
                <a:rPr lang="en-US" altLang="ja-JP" sz="1000" dirty="0" err="1" smtClean="0">
                  <a:latin typeface="Courier"/>
                  <a:cs typeface="Courier"/>
                </a:rPr>
                <a:t>Ws</a:t>
              </a:r>
              <a:r>
                <a:rPr lang="en-US" altLang="ja-JP" sz="1000" dirty="0" smtClean="0">
                  <a:latin typeface="Courier"/>
                  <a:cs typeface="Courier"/>
                </a:rPr>
                <a:t>  301 </a:t>
              </a:r>
              <a:r>
                <a:rPr lang="en-US" altLang="ja-JP" sz="1000" dirty="0">
                  <a:latin typeface="Courier"/>
                  <a:cs typeface="Courier"/>
                </a:rPr>
                <a:t>MGPYFFLELK IYGQWLSGGK RRLCKVANPS SHLSVVGNFV GAILASKVGW DEVAKFLWAV GFAHYLVVFV TLYQRLPTSE ALPKELHPVY </a:t>
              </a:r>
              <a:r>
                <a:rPr lang="en-US" altLang="ja-JP" sz="1000" dirty="0" smtClean="0">
                  <a:latin typeface="Courier"/>
                  <a:cs typeface="Courier"/>
                </a:rPr>
                <a:t>SMFIAAPSAA</a:t>
              </a:r>
            </a:p>
            <a:p>
              <a:endParaRPr lang="en-US" altLang="ja-JP" sz="1000" dirty="0">
                <a:latin typeface="Courier"/>
                <a:cs typeface="Courier"/>
              </a:endParaRPr>
            </a:p>
            <a:p>
              <a:r>
                <a:rPr lang="en-US" altLang="ja-JP" sz="1000" dirty="0" smtClean="0">
                  <a:latin typeface="Courier"/>
                  <a:cs typeface="Courier"/>
                </a:rPr>
                <a:t>Col 401 </a:t>
              </a:r>
              <a:r>
                <a:rPr lang="en-US" altLang="ja-JP" sz="1000" dirty="0">
                  <a:latin typeface="Courier"/>
                  <a:cs typeface="Courier"/>
                </a:rPr>
                <a:t>SIAWNTIYGQ FDGCSRTCFF IALFLYISLV ARINFFTGFK FSVAWWSYTF PMTTASVATI KYAEAVPGYP SRALALTLSF ISTAMVCVLF </a:t>
              </a:r>
              <a:r>
                <a:rPr lang="en-US" altLang="ja-JP" sz="1000" dirty="0" smtClean="0">
                  <a:latin typeface="Courier"/>
                  <a:cs typeface="Courier"/>
                </a:rPr>
                <a:t>VSTLLHAFVW</a:t>
              </a:r>
            </a:p>
            <a:p>
              <a:r>
                <a:rPr lang="en-US" altLang="ja-JP" sz="1000" dirty="0" err="1" smtClean="0">
                  <a:latin typeface="Courier"/>
                  <a:cs typeface="Courier"/>
                </a:rPr>
                <a:t>Ws</a:t>
              </a:r>
              <a:r>
                <a:rPr lang="en-US" altLang="ja-JP" sz="1000" dirty="0" smtClean="0">
                  <a:latin typeface="Courier"/>
                  <a:cs typeface="Courier"/>
                </a:rPr>
                <a:t>  401 </a:t>
              </a:r>
              <a:r>
                <a:rPr lang="en-US" altLang="ja-JP" sz="1000" dirty="0">
                  <a:latin typeface="Courier"/>
                  <a:cs typeface="Courier"/>
                </a:rPr>
                <a:t>SIAWNTIYGQ FDGCSRTCFF IALFLYISLV ARINFFTGFK FSVAWWSYTF PMTTASVATI KYAEAVPGYP SRALALTLSF ISTAMVCVLF VSTLLHAFVW</a:t>
              </a:r>
              <a:r>
                <a:rPr lang="en-US" altLang="ja-JP" sz="1000" dirty="0" smtClean="0">
                  <a:latin typeface="Courier"/>
                  <a:cs typeface="Courier"/>
                </a:rPr>
                <a:t> </a:t>
              </a:r>
            </a:p>
            <a:p>
              <a:endParaRPr lang="en-US" altLang="ja-JP" sz="1000" dirty="0" smtClean="0">
                <a:latin typeface="Courier"/>
                <a:cs typeface="Courier"/>
              </a:endParaRPr>
            </a:p>
            <a:p>
              <a:r>
                <a:rPr lang="en-US" altLang="ja-JP" sz="1000" dirty="0" smtClean="0">
                  <a:latin typeface="Courier"/>
                  <a:cs typeface="Courier"/>
                </a:rPr>
                <a:t>Col 501 </a:t>
              </a:r>
              <a:r>
                <a:rPr lang="en-US" altLang="ja-JP" sz="1000" dirty="0">
                  <a:latin typeface="Courier"/>
                  <a:cs typeface="Courier"/>
                </a:rPr>
                <a:t>QTLFPNDLAI AITKRKLTRE KKPFKRAYDL KRWTKQALAK KISAEKDFEA EEESHH </a:t>
              </a:r>
              <a:r>
                <a:rPr lang="en-US" altLang="ja-JP" sz="1000" dirty="0" smtClean="0">
                  <a:latin typeface="Courier"/>
                  <a:cs typeface="Courier"/>
                </a:rPr>
                <a:t> </a:t>
              </a:r>
            </a:p>
            <a:p>
              <a:r>
                <a:rPr lang="en-US" altLang="ja-JP" sz="1000" dirty="0" err="1" smtClean="0">
                  <a:latin typeface="Courier"/>
                  <a:cs typeface="Courier"/>
                </a:rPr>
                <a:t>Ws</a:t>
              </a:r>
              <a:r>
                <a:rPr lang="en-US" altLang="ja-JP" sz="1000" dirty="0" smtClean="0">
                  <a:latin typeface="Courier"/>
                  <a:cs typeface="Courier"/>
                </a:rPr>
                <a:t>  501 </a:t>
              </a:r>
              <a:r>
                <a:rPr lang="en-US" altLang="ja-JP" sz="1000" dirty="0">
                  <a:latin typeface="Courier"/>
                  <a:cs typeface="Courier"/>
                </a:rPr>
                <a:t>QTLFPNDLAI AITKRKLTRE KKPFKRAYDL KRWTKQALAK KISAEKDFEA EEESHH </a:t>
              </a:r>
              <a:endParaRPr kumimoji="1" lang="ja-JP" altLang="en-US" sz="1000" dirty="0">
                <a:latin typeface="Courier"/>
                <a:cs typeface="Courier"/>
              </a:endParaRPr>
            </a:p>
          </p:txBody>
        </p:sp>
        <p:grpSp>
          <p:nvGrpSpPr>
            <p:cNvPr id="3" name="図形グループ 2"/>
            <p:cNvGrpSpPr/>
            <p:nvPr/>
          </p:nvGrpSpPr>
          <p:grpSpPr>
            <a:xfrm>
              <a:off x="712001" y="100168"/>
              <a:ext cx="1133644" cy="371784"/>
              <a:chOff x="712001" y="100168"/>
              <a:chExt cx="1133644" cy="371784"/>
            </a:xfrm>
          </p:grpSpPr>
          <p:sp>
            <p:nvSpPr>
              <p:cNvPr id="31" name="円/楕円 30"/>
              <p:cNvSpPr/>
              <p:nvPr/>
            </p:nvSpPr>
            <p:spPr>
              <a:xfrm>
                <a:off x="1447992" y="102619"/>
                <a:ext cx="363259" cy="369333"/>
              </a:xfrm>
              <a:prstGeom prst="ellipse">
                <a:avLst/>
              </a:prstGeom>
              <a:solidFill>
                <a:schemeClr val="accent6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円/楕円 4"/>
              <p:cNvSpPr/>
              <p:nvPr/>
            </p:nvSpPr>
            <p:spPr>
              <a:xfrm>
                <a:off x="712001" y="100168"/>
                <a:ext cx="363259" cy="369333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Text Box 18"/>
              <p:cNvSpPr txBox="1">
                <a:spLocks noChangeArrowheads="1"/>
              </p:cNvSpPr>
              <p:nvPr/>
            </p:nvSpPr>
            <p:spPr bwMode="auto">
              <a:xfrm>
                <a:off x="712001" y="100168"/>
                <a:ext cx="1133644" cy="3693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pPr algn="ctr">
                  <a:defRPr/>
                </a:pPr>
                <a:r>
                  <a:rPr lang="en-US" altLang="ja-JP" b="1" dirty="0" smtClean="0">
                    <a:solidFill>
                      <a:srgbClr val="000000"/>
                    </a:solidFill>
                    <a:latin typeface="HG丸ｺﾞｼｯｸM-PRO"/>
                    <a:ea typeface="HG丸ｺﾞｼｯｸM-PRO"/>
                    <a:cs typeface="HG丸ｺﾞｼｯｸM-PRO"/>
                  </a:rPr>
                  <a:t>A  →  M</a:t>
                </a:r>
                <a:endParaRPr lang="en-US" altLang="ja-JP" b="1" dirty="0">
                  <a:solidFill>
                    <a:srgbClr val="000000"/>
                  </a:solidFill>
                  <a:latin typeface="HG丸ｺﾞｼｯｸM-PRO"/>
                  <a:ea typeface="HG丸ｺﾞｼｯｸM-PRO"/>
                  <a:cs typeface="HG丸ｺﾞｼｯｸM-PRO"/>
                </a:endParaRPr>
              </a:p>
            </p:txBody>
          </p:sp>
        </p:grpSp>
        <p:cxnSp>
          <p:nvCxnSpPr>
            <p:cNvPr id="32" name="直線矢印コネクタ 31"/>
            <p:cNvCxnSpPr/>
            <p:nvPr/>
          </p:nvCxnSpPr>
          <p:spPr>
            <a:xfrm>
              <a:off x="1249193" y="351367"/>
              <a:ext cx="0" cy="397935"/>
            </a:xfrm>
            <a:prstGeom prst="straightConnector1">
              <a:avLst/>
            </a:prstGeom>
            <a:ln w="57150" cmpd="sng">
              <a:solidFill>
                <a:schemeClr val="accent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テキスト ボックス 33"/>
          <p:cNvSpPr txBox="1"/>
          <p:nvPr/>
        </p:nvSpPr>
        <p:spPr>
          <a:xfrm>
            <a:off x="838201" y="4819678"/>
            <a:ext cx="72898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ja-JP" sz="1600" b="1" smtClean="0">
                <a:latin typeface="Times New Roman"/>
                <a:cs typeface="Times New Roman"/>
              </a:rPr>
              <a:t>Supplementary Figure </a:t>
            </a:r>
            <a:r>
              <a:rPr lang="en-GB" altLang="ja-JP" sz="1600" b="1" dirty="0">
                <a:latin typeface="Times New Roman"/>
                <a:cs typeface="Times New Roman"/>
              </a:rPr>
              <a:t>S2. Amino acid </a:t>
            </a:r>
            <a:r>
              <a:rPr lang="en-GB" altLang="ja-JP" sz="1600" b="1" dirty="0" smtClean="0">
                <a:latin typeface="Times New Roman"/>
                <a:cs typeface="Times New Roman"/>
              </a:rPr>
              <a:t>sequences of </a:t>
            </a:r>
            <a:r>
              <a:rPr lang="en-GB" altLang="ja-JP" sz="1600" b="1" dirty="0">
                <a:latin typeface="Times New Roman"/>
                <a:cs typeface="Times New Roman"/>
              </a:rPr>
              <a:t>SLAC1 from Col-0 and Ws-</a:t>
            </a:r>
            <a:r>
              <a:rPr lang="en-GB" altLang="ja-JP" sz="1600" b="1" dirty="0" smtClean="0">
                <a:latin typeface="Times New Roman"/>
                <a:cs typeface="Times New Roman"/>
              </a:rPr>
              <a:t>2</a:t>
            </a:r>
          </a:p>
          <a:p>
            <a:r>
              <a:rPr lang="en-GB" altLang="ja-JP" sz="1600" dirty="0" smtClean="0">
                <a:latin typeface="Times New Roman"/>
                <a:cs typeface="Times New Roman"/>
              </a:rPr>
              <a:t>The </a:t>
            </a:r>
            <a:r>
              <a:rPr lang="en-GB" altLang="ja-JP" sz="1600" dirty="0">
                <a:latin typeface="Times New Roman"/>
                <a:cs typeface="Times New Roman"/>
              </a:rPr>
              <a:t>substitution of alanine </a:t>
            </a:r>
            <a:r>
              <a:rPr lang="en-GB" altLang="ja-JP" sz="1600" dirty="0" smtClean="0">
                <a:latin typeface="Times New Roman"/>
                <a:cs typeface="Times New Roman"/>
              </a:rPr>
              <a:t>in </a:t>
            </a:r>
            <a:r>
              <a:rPr lang="en-GB" altLang="ja-JP" sz="1600" dirty="0">
                <a:latin typeface="Times New Roman"/>
                <a:cs typeface="Times New Roman"/>
              </a:rPr>
              <a:t>Col-0 with methionine (M) in Ws-2 is </a:t>
            </a:r>
            <a:r>
              <a:rPr lang="en-GB" altLang="ja-JP" sz="1600" dirty="0" smtClean="0">
                <a:latin typeface="Times New Roman"/>
                <a:cs typeface="Times New Roman"/>
              </a:rPr>
              <a:t>shown.</a:t>
            </a:r>
            <a:endParaRPr lang="ja-JP" altLang="ja-JP" sz="1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89840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178</Words>
  <Application>Microsoft Macintosh PowerPoint</Application>
  <PresentationFormat>画面に合わせる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student student</dc:creator>
  <cp:lastModifiedBy>student student</cp:lastModifiedBy>
  <cp:revision>2</cp:revision>
  <dcterms:created xsi:type="dcterms:W3CDTF">2014-08-22T05:41:30Z</dcterms:created>
  <dcterms:modified xsi:type="dcterms:W3CDTF">2014-08-22T05:43:04Z</dcterms:modified>
</cp:coreProperties>
</file>