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29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661" autoAdjust="0"/>
  </p:normalViewPr>
  <p:slideViewPr>
    <p:cSldViewPr showGuides="1">
      <p:cViewPr>
        <p:scale>
          <a:sx n="125" d="100"/>
          <a:sy n="125" d="100"/>
        </p:scale>
        <p:origin x="684" y="-2640"/>
      </p:cViewPr>
      <p:guideLst>
        <p:guide orient="horz" pos="3029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2E1A89-61EC-4854-B57E-E102F4C1CCF6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A4F4C44-64B3-4B44-AE90-66E77F6189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39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44084DD-ABB4-41CA-8850-9C17812954A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39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749D6-0933-42C1-947F-EF606282662F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36B1F-41D3-4DDE-96CF-EED29DA3E7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21F87-18F4-4915-AC92-34841AB8B0C4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2B0A9-6975-4DC8-8E49-7A6FF505ED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29697"/>
            <a:ext cx="3357563" cy="11268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1F831-5EB2-4D71-9470-5D41BFBFA24D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40EFD-4677-4599-BF81-CCF2419E77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744CE-5474-431E-90C7-D6F7DC2876D7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45E36-D7F0-4447-A532-820A7E2C1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761A6-8583-44F9-8200-1115AA88E9B8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ABCA7-E561-4BCE-8244-60E9EF69F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0CC8D-930B-4300-8FEE-989038E1B425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645F9-A3A0-45F9-93AA-2C41C08B6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048B3-97E8-4A4B-B1A2-9437CE254B1A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25C63-C4C6-49B2-BD5A-9E3CBBD4E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E093-E866-4B6C-8127-8D738395A4FF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37651-F948-46AD-880A-44F5417535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DA11A-33D2-4862-BD32-17AEE2A15720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C0077-E87F-427F-A877-CE4CBD7B1D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A27F8-21C8-41C7-9850-63D2C57DFC0B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8C961-BED3-4F49-AEC6-BEAD193E8F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BAC28-6287-4169-BFAF-A3C8E8F55D89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5C501-DC21-422A-84BC-CB9BF02E39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2373EB-A48C-4423-8B53-1E7BBA8D8BB2}" type="datetimeFigureOut">
              <a:rPr lang="en-US"/>
              <a:pPr>
                <a:defRPr/>
              </a:pPr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2100"/>
            <a:ext cx="21717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2100"/>
            <a:ext cx="1600200" cy="527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4A61C5-6E62-4428-BBAC-91226CD88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cbi.nlm.nih.gov/BLA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megashoftware.net/" TargetMode="External"/><Relationship Id="rId5" Type="http://schemas.openxmlformats.org/officeDocument/2006/relationships/hyperlink" Target="http://www.ebi.ac.uk/Tools/msa/clustalw2" TargetMode="External"/><Relationship Id="rId4" Type="http://schemas.openxmlformats.org/officeDocument/2006/relationships/hyperlink" Target="http://www.phytozome.ne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70"/>
          <p:cNvSpPr txBox="1">
            <a:spLocks noChangeArrowheads="1"/>
          </p:cNvSpPr>
          <p:nvPr/>
        </p:nvSpPr>
        <p:spPr bwMode="auto">
          <a:xfrm>
            <a:off x="4003309" y="358351"/>
            <a:ext cx="25955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/>
              <a:t>Supplementary Fig. S4.</a:t>
            </a:r>
            <a:endParaRPr lang="en-US" dirty="0"/>
          </a:p>
        </p:txBody>
      </p:sp>
      <p:grpSp>
        <p:nvGrpSpPr>
          <p:cNvPr id="187" name="Group 186"/>
          <p:cNvGrpSpPr/>
          <p:nvPr/>
        </p:nvGrpSpPr>
        <p:grpSpPr>
          <a:xfrm>
            <a:off x="1078069" y="1473274"/>
            <a:ext cx="4793179" cy="3486150"/>
            <a:chOff x="692696" y="5241032"/>
            <a:chExt cx="4793179" cy="3486150"/>
          </a:xfrm>
        </p:grpSpPr>
        <p:sp>
          <p:nvSpPr>
            <p:cNvPr id="2112" name="Freeform 164"/>
            <p:cNvSpPr>
              <a:spLocks/>
            </p:cNvSpPr>
            <p:nvPr/>
          </p:nvSpPr>
          <p:spPr bwMode="auto">
            <a:xfrm>
              <a:off x="5184000" y="6105128"/>
              <a:ext cx="54112" cy="319073"/>
            </a:xfrm>
            <a:custGeom>
              <a:avLst/>
              <a:gdLst>
                <a:gd name="T0" fmla="*/ 0 w 33"/>
                <a:gd name="T1" fmla="*/ 0 h 1230"/>
                <a:gd name="T2" fmla="*/ 33 w 33"/>
                <a:gd name="T3" fmla="*/ 0 h 1230"/>
                <a:gd name="T4" fmla="*/ 33 w 33"/>
                <a:gd name="T5" fmla="*/ 1230 h 1230"/>
                <a:gd name="T6" fmla="*/ 0 w 33"/>
                <a:gd name="T7" fmla="*/ 1230 h 1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30"/>
                <a:gd name="T14" fmla="*/ 33 w 33"/>
                <a:gd name="T15" fmla="*/ 1230 h 1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30">
                  <a:moveTo>
                    <a:pt x="0" y="0"/>
                  </a:moveTo>
                  <a:lnTo>
                    <a:pt x="33" y="0"/>
                  </a:lnTo>
                  <a:lnTo>
                    <a:pt x="33" y="1230"/>
                  </a:lnTo>
                  <a:lnTo>
                    <a:pt x="0" y="1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2115" name="Rectangle 165"/>
            <p:cNvSpPr>
              <a:spLocks noChangeArrowheads="1"/>
            </p:cNvSpPr>
            <p:nvPr/>
          </p:nvSpPr>
          <p:spPr bwMode="auto">
            <a:xfrm rot="16200000">
              <a:off x="5154694" y="5531562"/>
              <a:ext cx="477695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 smtClean="0"/>
                <a:t>TCP12</a:t>
              </a:r>
              <a:endParaRPr lang="en-US" sz="1200" dirty="0"/>
            </a:p>
          </p:txBody>
        </p:sp>
        <p:grpSp>
          <p:nvGrpSpPr>
            <p:cNvPr id="70" name="Group 5"/>
            <p:cNvGrpSpPr>
              <a:grpSpLocks noChangeAspect="1"/>
            </p:cNvGrpSpPr>
            <p:nvPr/>
          </p:nvGrpSpPr>
          <p:grpSpPr bwMode="auto">
            <a:xfrm>
              <a:off x="692696" y="5241032"/>
              <a:ext cx="4572000" cy="3486150"/>
              <a:chOff x="1440" y="1064"/>
              <a:chExt cx="2880" cy="2196"/>
            </a:xfrm>
          </p:grpSpPr>
          <p:sp>
            <p:nvSpPr>
              <p:cNvPr id="71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1440" y="1064"/>
                <a:ext cx="2880" cy="2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Rectangle 6"/>
              <p:cNvSpPr>
                <a:spLocks noChangeArrowheads="1"/>
              </p:cNvSpPr>
              <p:nvPr/>
            </p:nvSpPr>
            <p:spPr bwMode="auto">
              <a:xfrm>
                <a:off x="3434" y="1150"/>
                <a:ext cx="38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Pt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BRC2a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" name="Freeform 7"/>
              <p:cNvSpPr>
                <a:spLocks/>
              </p:cNvSpPr>
              <p:nvPr/>
            </p:nvSpPr>
            <p:spPr bwMode="auto">
              <a:xfrm>
                <a:off x="3041" y="1197"/>
                <a:ext cx="390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390" y="0"/>
                  </a:cxn>
                </a:cxnLst>
                <a:rect l="0" t="0" r="r" b="b"/>
                <a:pathLst>
                  <a:path w="390" h="69">
                    <a:moveTo>
                      <a:pt x="0" y="69"/>
                    </a:moveTo>
                    <a:lnTo>
                      <a:pt x="0" y="0"/>
                    </a:lnTo>
                    <a:lnTo>
                      <a:pt x="390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Rectangle 8"/>
              <p:cNvSpPr>
                <a:spLocks noChangeArrowheads="1"/>
              </p:cNvSpPr>
              <p:nvPr/>
            </p:nvSpPr>
            <p:spPr bwMode="auto">
              <a:xfrm>
                <a:off x="3222" y="1294"/>
                <a:ext cx="395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1" u="none" strike="noStrike" cap="none" normalizeH="0" baseline="0" dirty="0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Pt</a:t>
                </a:r>
                <a:r>
                  <a:rPr kumimoji="0" lang="en-US" sz="1000" b="1" i="1" u="none" strike="noStrike" cap="none" normalizeH="0" baseline="0" dirty="0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1" u="none" strike="noStrike" cap="none" normalizeH="0" baseline="0" dirty="0" err="1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BRC2b</a:t>
                </a:r>
                <a:endParaRPr kumimoji="0" lang="en-US" sz="1800" b="1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" name="Freeform 9"/>
              <p:cNvSpPr>
                <a:spLocks/>
              </p:cNvSpPr>
              <p:nvPr/>
            </p:nvSpPr>
            <p:spPr bwMode="auto">
              <a:xfrm>
                <a:off x="3041" y="1272"/>
                <a:ext cx="178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78" y="69"/>
                  </a:cxn>
                </a:cxnLst>
                <a:rect l="0" t="0" r="r" b="b"/>
                <a:pathLst>
                  <a:path w="178" h="69">
                    <a:moveTo>
                      <a:pt x="0" y="0"/>
                    </a:moveTo>
                    <a:lnTo>
                      <a:pt x="0" y="69"/>
                    </a:lnTo>
                    <a:lnTo>
                      <a:pt x="178" y="6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10"/>
              <p:cNvSpPr>
                <a:spLocks/>
              </p:cNvSpPr>
              <p:nvPr/>
            </p:nvSpPr>
            <p:spPr bwMode="auto">
              <a:xfrm>
                <a:off x="2309" y="1269"/>
                <a:ext cx="732" cy="105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0" y="0"/>
                  </a:cxn>
                  <a:cxn ang="0">
                    <a:pos x="732" y="0"/>
                  </a:cxn>
                </a:cxnLst>
                <a:rect l="0" t="0" r="r" b="b"/>
                <a:pathLst>
                  <a:path w="732" h="105">
                    <a:moveTo>
                      <a:pt x="0" y="105"/>
                    </a:moveTo>
                    <a:lnTo>
                      <a:pt x="0" y="0"/>
                    </a:lnTo>
                    <a:lnTo>
                      <a:pt x="732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Rectangle 11"/>
              <p:cNvSpPr>
                <a:spLocks noChangeArrowheads="1"/>
              </p:cNvSpPr>
              <p:nvPr/>
            </p:nvSpPr>
            <p:spPr bwMode="auto">
              <a:xfrm>
                <a:off x="3461" y="1438"/>
                <a:ext cx="335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At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BRC2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" name="Freeform 12"/>
              <p:cNvSpPr>
                <a:spLocks/>
              </p:cNvSpPr>
              <p:nvPr/>
            </p:nvSpPr>
            <p:spPr bwMode="auto">
              <a:xfrm>
                <a:off x="2309" y="1380"/>
                <a:ext cx="1149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5"/>
                  </a:cxn>
                  <a:cxn ang="0">
                    <a:pos x="1149" y="105"/>
                  </a:cxn>
                </a:cxnLst>
                <a:rect l="0" t="0" r="r" b="b"/>
                <a:pathLst>
                  <a:path w="1149" h="105">
                    <a:moveTo>
                      <a:pt x="0" y="0"/>
                    </a:moveTo>
                    <a:lnTo>
                      <a:pt x="0" y="105"/>
                    </a:lnTo>
                    <a:lnTo>
                      <a:pt x="1149" y="105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3"/>
              <p:cNvSpPr>
                <a:spLocks/>
              </p:cNvSpPr>
              <p:nvPr/>
            </p:nvSpPr>
            <p:spPr bwMode="auto">
              <a:xfrm>
                <a:off x="1848" y="1377"/>
                <a:ext cx="461" cy="159"/>
              </a:xfrm>
              <a:custGeom>
                <a:avLst/>
                <a:gdLst/>
                <a:ahLst/>
                <a:cxnLst>
                  <a:cxn ang="0">
                    <a:pos x="0" y="159"/>
                  </a:cxn>
                  <a:cxn ang="0">
                    <a:pos x="0" y="0"/>
                  </a:cxn>
                  <a:cxn ang="0">
                    <a:pos x="461" y="0"/>
                  </a:cxn>
                </a:cxnLst>
                <a:rect l="0" t="0" r="r" b="b"/>
                <a:pathLst>
                  <a:path w="461" h="159">
                    <a:moveTo>
                      <a:pt x="0" y="159"/>
                    </a:moveTo>
                    <a:lnTo>
                      <a:pt x="0" y="0"/>
                    </a:lnTo>
                    <a:lnTo>
                      <a:pt x="461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Rectangle 14"/>
              <p:cNvSpPr>
                <a:spLocks noChangeArrowheads="1"/>
              </p:cNvSpPr>
              <p:nvPr/>
            </p:nvSpPr>
            <p:spPr bwMode="auto">
              <a:xfrm>
                <a:off x="3497" y="1582"/>
                <a:ext cx="32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Pt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TCP1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" name="Freeform 15"/>
              <p:cNvSpPr>
                <a:spLocks/>
              </p:cNvSpPr>
              <p:nvPr/>
            </p:nvSpPr>
            <p:spPr bwMode="auto">
              <a:xfrm>
                <a:off x="2103" y="1629"/>
                <a:ext cx="1391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1391" y="0"/>
                  </a:cxn>
                </a:cxnLst>
                <a:rect l="0" t="0" r="r" b="b"/>
                <a:pathLst>
                  <a:path w="1391" h="69">
                    <a:moveTo>
                      <a:pt x="0" y="69"/>
                    </a:moveTo>
                    <a:lnTo>
                      <a:pt x="0" y="0"/>
                    </a:lnTo>
                    <a:lnTo>
                      <a:pt x="1391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Rectangle 16"/>
              <p:cNvSpPr>
                <a:spLocks noChangeArrowheads="1"/>
              </p:cNvSpPr>
              <p:nvPr/>
            </p:nvSpPr>
            <p:spPr bwMode="auto">
              <a:xfrm>
                <a:off x="3897" y="1726"/>
                <a:ext cx="326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At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TCP1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" name="Freeform 17"/>
              <p:cNvSpPr>
                <a:spLocks/>
              </p:cNvSpPr>
              <p:nvPr/>
            </p:nvSpPr>
            <p:spPr bwMode="auto">
              <a:xfrm>
                <a:off x="2103" y="1704"/>
                <a:ext cx="1791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791" y="69"/>
                  </a:cxn>
                </a:cxnLst>
                <a:rect l="0" t="0" r="r" b="b"/>
                <a:pathLst>
                  <a:path w="1791" h="69">
                    <a:moveTo>
                      <a:pt x="0" y="0"/>
                    </a:moveTo>
                    <a:lnTo>
                      <a:pt x="0" y="69"/>
                    </a:lnTo>
                    <a:lnTo>
                      <a:pt x="1791" y="6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8"/>
              <p:cNvSpPr>
                <a:spLocks/>
              </p:cNvSpPr>
              <p:nvPr/>
            </p:nvSpPr>
            <p:spPr bwMode="auto">
              <a:xfrm>
                <a:off x="1848" y="1542"/>
                <a:ext cx="255" cy="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59"/>
                  </a:cxn>
                  <a:cxn ang="0">
                    <a:pos x="255" y="159"/>
                  </a:cxn>
                </a:cxnLst>
                <a:rect l="0" t="0" r="r" b="b"/>
                <a:pathLst>
                  <a:path w="255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55" y="15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9"/>
              <p:cNvSpPr>
                <a:spLocks/>
              </p:cNvSpPr>
              <p:nvPr/>
            </p:nvSpPr>
            <p:spPr bwMode="auto">
              <a:xfrm>
                <a:off x="1719" y="1539"/>
                <a:ext cx="129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0" y="0"/>
                  </a:cxn>
                  <a:cxn ang="0">
                    <a:pos x="129" y="0"/>
                  </a:cxn>
                </a:cxnLst>
                <a:rect l="0" t="0" r="r" b="b"/>
                <a:pathLst>
                  <a:path w="129" h="222">
                    <a:moveTo>
                      <a:pt x="0" y="222"/>
                    </a:moveTo>
                    <a:lnTo>
                      <a:pt x="0" y="0"/>
                    </a:lnTo>
                    <a:lnTo>
                      <a:pt x="129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Rectangle 20"/>
              <p:cNvSpPr>
                <a:spLocks noChangeArrowheads="1"/>
              </p:cNvSpPr>
              <p:nvPr/>
            </p:nvSpPr>
            <p:spPr bwMode="auto">
              <a:xfrm>
                <a:off x="3356" y="1870"/>
                <a:ext cx="38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BRC1a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" name="Freeform 21"/>
              <p:cNvSpPr>
                <a:spLocks/>
              </p:cNvSpPr>
              <p:nvPr/>
            </p:nvSpPr>
            <p:spPr bwMode="auto">
              <a:xfrm>
                <a:off x="2190" y="1917"/>
                <a:ext cx="1163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1163" y="0"/>
                  </a:cxn>
                </a:cxnLst>
                <a:rect l="0" t="0" r="r" b="b"/>
                <a:pathLst>
                  <a:path w="1163" h="69">
                    <a:moveTo>
                      <a:pt x="0" y="69"/>
                    </a:moveTo>
                    <a:lnTo>
                      <a:pt x="0" y="0"/>
                    </a:lnTo>
                    <a:lnTo>
                      <a:pt x="1163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Rectangle 22"/>
              <p:cNvSpPr>
                <a:spLocks noChangeArrowheads="1"/>
              </p:cNvSpPr>
              <p:nvPr/>
            </p:nvSpPr>
            <p:spPr bwMode="auto">
              <a:xfrm>
                <a:off x="3315" y="2014"/>
                <a:ext cx="38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St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BRC1b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" name="Freeform 23"/>
              <p:cNvSpPr>
                <a:spLocks/>
              </p:cNvSpPr>
              <p:nvPr/>
            </p:nvSpPr>
            <p:spPr bwMode="auto">
              <a:xfrm>
                <a:off x="2190" y="1992"/>
                <a:ext cx="1122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1122" y="69"/>
                  </a:cxn>
                </a:cxnLst>
                <a:rect l="0" t="0" r="r" b="b"/>
                <a:pathLst>
                  <a:path w="1122" h="69">
                    <a:moveTo>
                      <a:pt x="0" y="0"/>
                    </a:moveTo>
                    <a:lnTo>
                      <a:pt x="0" y="69"/>
                    </a:lnTo>
                    <a:lnTo>
                      <a:pt x="1122" y="6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4"/>
              <p:cNvSpPr>
                <a:spLocks/>
              </p:cNvSpPr>
              <p:nvPr/>
            </p:nvSpPr>
            <p:spPr bwMode="auto">
              <a:xfrm>
                <a:off x="1719" y="1767"/>
                <a:ext cx="471" cy="2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22"/>
                  </a:cxn>
                  <a:cxn ang="0">
                    <a:pos x="471" y="222"/>
                  </a:cxn>
                </a:cxnLst>
                <a:rect l="0" t="0" r="r" b="b"/>
                <a:pathLst>
                  <a:path w="471" h="222">
                    <a:moveTo>
                      <a:pt x="0" y="0"/>
                    </a:moveTo>
                    <a:lnTo>
                      <a:pt x="0" y="222"/>
                    </a:lnTo>
                    <a:lnTo>
                      <a:pt x="471" y="222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5"/>
              <p:cNvSpPr>
                <a:spLocks/>
              </p:cNvSpPr>
              <p:nvPr/>
            </p:nvSpPr>
            <p:spPr bwMode="auto">
              <a:xfrm>
                <a:off x="1664" y="1764"/>
                <a:ext cx="55" cy="254"/>
              </a:xfrm>
              <a:custGeom>
                <a:avLst/>
                <a:gdLst/>
                <a:ahLst/>
                <a:cxnLst>
                  <a:cxn ang="0">
                    <a:pos x="0" y="254"/>
                  </a:cxn>
                  <a:cxn ang="0">
                    <a:pos x="0" y="0"/>
                  </a:cxn>
                  <a:cxn ang="0">
                    <a:pos x="55" y="0"/>
                  </a:cxn>
                </a:cxnLst>
                <a:rect l="0" t="0" r="r" b="b"/>
                <a:pathLst>
                  <a:path w="55" h="254">
                    <a:moveTo>
                      <a:pt x="0" y="254"/>
                    </a:moveTo>
                    <a:lnTo>
                      <a:pt x="0" y="0"/>
                    </a:lnTo>
                    <a:lnTo>
                      <a:pt x="55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Rectangle 26"/>
              <p:cNvSpPr>
                <a:spLocks noChangeArrowheads="1"/>
              </p:cNvSpPr>
              <p:nvPr/>
            </p:nvSpPr>
            <p:spPr bwMode="auto">
              <a:xfrm>
                <a:off x="3066" y="2158"/>
                <a:ext cx="380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Pt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BRC1a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" name="Freeform 27"/>
              <p:cNvSpPr>
                <a:spLocks/>
              </p:cNvSpPr>
              <p:nvPr/>
            </p:nvSpPr>
            <p:spPr bwMode="auto">
              <a:xfrm>
                <a:off x="2615" y="2205"/>
                <a:ext cx="448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448" y="0"/>
                  </a:cxn>
                </a:cxnLst>
                <a:rect l="0" t="0" r="r" b="b"/>
                <a:pathLst>
                  <a:path w="448" h="69">
                    <a:moveTo>
                      <a:pt x="0" y="69"/>
                    </a:moveTo>
                    <a:lnTo>
                      <a:pt x="0" y="0"/>
                    </a:lnTo>
                    <a:lnTo>
                      <a:pt x="448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Rectangle 28"/>
              <p:cNvSpPr>
                <a:spLocks noChangeArrowheads="1"/>
              </p:cNvSpPr>
              <p:nvPr/>
            </p:nvSpPr>
            <p:spPr bwMode="auto">
              <a:xfrm>
                <a:off x="3075" y="2302"/>
                <a:ext cx="395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1" u="none" strike="noStrike" cap="none" normalizeH="0" baseline="0" dirty="0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Pt</a:t>
                </a:r>
                <a:r>
                  <a:rPr kumimoji="0" lang="en-US" sz="1000" b="1" i="1" u="none" strike="noStrike" cap="none" normalizeH="0" baseline="0" dirty="0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1" u="none" strike="noStrike" cap="none" normalizeH="0" baseline="0" dirty="0" err="1" smtClean="0">
                    <a:ln>
                      <a:noFill/>
                    </a:ln>
                    <a:solidFill>
                      <a:schemeClr val="accent5">
                        <a:lumMod val="75000"/>
                      </a:schemeClr>
                    </a:solidFill>
                    <a:effectLst/>
                    <a:latin typeface="Arial" pitchFamily="34" charset="0"/>
                    <a:cs typeface="Arial" pitchFamily="34" charset="0"/>
                  </a:rPr>
                  <a:t>BRC1b</a:t>
                </a:r>
                <a:endParaRPr kumimoji="0" lang="en-US" sz="1800" b="1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" name="Freeform 29"/>
              <p:cNvSpPr>
                <a:spLocks/>
              </p:cNvSpPr>
              <p:nvPr/>
            </p:nvSpPr>
            <p:spPr bwMode="auto">
              <a:xfrm>
                <a:off x="2615" y="2280"/>
                <a:ext cx="457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457" y="69"/>
                  </a:cxn>
                </a:cxnLst>
                <a:rect l="0" t="0" r="r" b="b"/>
                <a:pathLst>
                  <a:path w="457" h="69">
                    <a:moveTo>
                      <a:pt x="0" y="0"/>
                    </a:moveTo>
                    <a:lnTo>
                      <a:pt x="0" y="69"/>
                    </a:lnTo>
                    <a:lnTo>
                      <a:pt x="457" y="6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30"/>
              <p:cNvSpPr>
                <a:spLocks/>
              </p:cNvSpPr>
              <p:nvPr/>
            </p:nvSpPr>
            <p:spPr bwMode="auto">
              <a:xfrm>
                <a:off x="1664" y="2024"/>
                <a:ext cx="951" cy="25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3"/>
                  </a:cxn>
                  <a:cxn ang="0">
                    <a:pos x="951" y="253"/>
                  </a:cxn>
                </a:cxnLst>
                <a:rect l="0" t="0" r="r" b="b"/>
                <a:pathLst>
                  <a:path w="951" h="253">
                    <a:moveTo>
                      <a:pt x="0" y="0"/>
                    </a:moveTo>
                    <a:lnTo>
                      <a:pt x="0" y="253"/>
                    </a:lnTo>
                    <a:lnTo>
                      <a:pt x="951" y="253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1"/>
              <p:cNvSpPr>
                <a:spLocks/>
              </p:cNvSpPr>
              <p:nvPr/>
            </p:nvSpPr>
            <p:spPr bwMode="auto">
              <a:xfrm>
                <a:off x="1514" y="2021"/>
                <a:ext cx="150" cy="232"/>
              </a:xfrm>
              <a:custGeom>
                <a:avLst/>
                <a:gdLst/>
                <a:ahLst/>
                <a:cxnLst>
                  <a:cxn ang="0">
                    <a:pos x="0" y="232"/>
                  </a:cxn>
                  <a:cxn ang="0">
                    <a:pos x="0" y="0"/>
                  </a:cxn>
                  <a:cxn ang="0">
                    <a:pos x="150" y="0"/>
                  </a:cxn>
                </a:cxnLst>
                <a:rect l="0" t="0" r="r" b="b"/>
                <a:pathLst>
                  <a:path w="150" h="232">
                    <a:moveTo>
                      <a:pt x="0" y="232"/>
                    </a:moveTo>
                    <a:lnTo>
                      <a:pt x="0" y="0"/>
                    </a:lnTo>
                    <a:lnTo>
                      <a:pt x="150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Rectangle 32"/>
              <p:cNvSpPr>
                <a:spLocks noChangeArrowheads="1"/>
              </p:cNvSpPr>
              <p:nvPr/>
            </p:nvSpPr>
            <p:spPr bwMode="auto">
              <a:xfrm>
                <a:off x="3362" y="2446"/>
                <a:ext cx="335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At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BRC1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Freeform 33"/>
              <p:cNvSpPr>
                <a:spLocks/>
              </p:cNvSpPr>
              <p:nvPr/>
            </p:nvSpPr>
            <p:spPr bwMode="auto">
              <a:xfrm>
                <a:off x="1514" y="2259"/>
                <a:ext cx="1845" cy="23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34"/>
                  </a:cxn>
                  <a:cxn ang="0">
                    <a:pos x="1845" y="234"/>
                  </a:cxn>
                </a:cxnLst>
                <a:rect l="0" t="0" r="r" b="b"/>
                <a:pathLst>
                  <a:path w="1845" h="234">
                    <a:moveTo>
                      <a:pt x="0" y="0"/>
                    </a:moveTo>
                    <a:lnTo>
                      <a:pt x="0" y="234"/>
                    </a:lnTo>
                    <a:lnTo>
                      <a:pt x="1845" y="234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4"/>
              <p:cNvSpPr>
                <a:spLocks/>
              </p:cNvSpPr>
              <p:nvPr/>
            </p:nvSpPr>
            <p:spPr bwMode="auto">
              <a:xfrm>
                <a:off x="1500" y="2256"/>
                <a:ext cx="14" cy="242"/>
              </a:xfrm>
              <a:custGeom>
                <a:avLst/>
                <a:gdLst/>
                <a:ahLst/>
                <a:cxnLst>
                  <a:cxn ang="0">
                    <a:pos x="0" y="242"/>
                  </a:cxn>
                  <a:cxn ang="0">
                    <a:pos x="0" y="0"/>
                  </a:cxn>
                  <a:cxn ang="0">
                    <a:pos x="14" y="0"/>
                  </a:cxn>
                </a:cxnLst>
                <a:rect l="0" t="0" r="r" b="b"/>
                <a:pathLst>
                  <a:path w="14" h="242">
                    <a:moveTo>
                      <a:pt x="0" y="242"/>
                    </a:moveTo>
                    <a:lnTo>
                      <a:pt x="0" y="0"/>
                    </a:lnTo>
                    <a:lnTo>
                      <a:pt x="14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Rectangle 35"/>
              <p:cNvSpPr>
                <a:spLocks noChangeArrowheads="1"/>
              </p:cNvSpPr>
              <p:nvPr/>
            </p:nvSpPr>
            <p:spPr bwMode="auto">
              <a:xfrm>
                <a:off x="3900" y="2590"/>
                <a:ext cx="38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Oz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TB1Lb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" name="Freeform 36"/>
              <p:cNvSpPr>
                <a:spLocks/>
              </p:cNvSpPr>
              <p:nvPr/>
            </p:nvSpPr>
            <p:spPr bwMode="auto">
              <a:xfrm>
                <a:off x="2168" y="2637"/>
                <a:ext cx="1729" cy="105"/>
              </a:xfrm>
              <a:custGeom>
                <a:avLst/>
                <a:gdLst/>
                <a:ahLst/>
                <a:cxnLst>
                  <a:cxn ang="0">
                    <a:pos x="0" y="105"/>
                  </a:cxn>
                  <a:cxn ang="0">
                    <a:pos x="0" y="0"/>
                  </a:cxn>
                  <a:cxn ang="0">
                    <a:pos x="1729" y="0"/>
                  </a:cxn>
                </a:cxnLst>
                <a:rect l="0" t="0" r="r" b="b"/>
                <a:pathLst>
                  <a:path w="1729" h="105">
                    <a:moveTo>
                      <a:pt x="0" y="105"/>
                    </a:moveTo>
                    <a:lnTo>
                      <a:pt x="0" y="0"/>
                    </a:lnTo>
                    <a:lnTo>
                      <a:pt x="1729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Rectangle 37"/>
              <p:cNvSpPr>
                <a:spLocks noChangeArrowheads="1"/>
              </p:cNvSpPr>
              <p:nvPr/>
            </p:nvSpPr>
            <p:spPr bwMode="auto">
              <a:xfrm>
                <a:off x="3561" y="2734"/>
                <a:ext cx="309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Zm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TB1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Freeform 38"/>
              <p:cNvSpPr>
                <a:spLocks/>
              </p:cNvSpPr>
              <p:nvPr/>
            </p:nvSpPr>
            <p:spPr bwMode="auto">
              <a:xfrm>
                <a:off x="2955" y="2781"/>
                <a:ext cx="603" cy="69"/>
              </a:xfrm>
              <a:custGeom>
                <a:avLst/>
                <a:gdLst/>
                <a:ahLst/>
                <a:cxnLst>
                  <a:cxn ang="0">
                    <a:pos x="0" y="69"/>
                  </a:cxn>
                  <a:cxn ang="0">
                    <a:pos x="0" y="0"/>
                  </a:cxn>
                  <a:cxn ang="0">
                    <a:pos x="603" y="0"/>
                  </a:cxn>
                </a:cxnLst>
                <a:rect l="0" t="0" r="r" b="b"/>
                <a:pathLst>
                  <a:path w="603" h="69">
                    <a:moveTo>
                      <a:pt x="0" y="69"/>
                    </a:moveTo>
                    <a:lnTo>
                      <a:pt x="0" y="0"/>
                    </a:lnTo>
                    <a:lnTo>
                      <a:pt x="603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Rectangle 39"/>
              <p:cNvSpPr>
                <a:spLocks noChangeArrowheads="1"/>
              </p:cNvSpPr>
              <p:nvPr/>
            </p:nvSpPr>
            <p:spPr bwMode="auto">
              <a:xfrm>
                <a:off x="3747" y="2878"/>
                <a:ext cx="384" cy="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Oz</a:t>
                </a:r>
                <a:r>
                  <a:rPr kumimoji="0" lang="en-US" sz="1000" b="0" i="1" u="none" strike="noStrike" cap="none" normalizeH="0" baseline="0" dirty="0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kumimoji="0" lang="en-US" sz="1000" b="0" u="none" strike="noStrike" cap="none" normalizeH="0" baseline="0" dirty="0" err="1" smtClean="0">
                    <a:ln>
                      <a:noFill/>
                    </a:ln>
                    <a:effectLst/>
                    <a:latin typeface="Arial" pitchFamily="34" charset="0"/>
                    <a:cs typeface="Arial" pitchFamily="34" charset="0"/>
                  </a:rPr>
                  <a:t>TB1La</a:t>
                </a:r>
                <a:endParaRPr kumimoji="0" lang="en-US" sz="1800" b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" name="Freeform 40"/>
              <p:cNvSpPr>
                <a:spLocks/>
              </p:cNvSpPr>
              <p:nvPr/>
            </p:nvSpPr>
            <p:spPr bwMode="auto">
              <a:xfrm>
                <a:off x="2955" y="2856"/>
                <a:ext cx="789" cy="6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69"/>
                  </a:cxn>
                  <a:cxn ang="0">
                    <a:pos x="789" y="69"/>
                  </a:cxn>
                </a:cxnLst>
                <a:rect l="0" t="0" r="r" b="b"/>
                <a:pathLst>
                  <a:path w="789" h="69">
                    <a:moveTo>
                      <a:pt x="0" y="0"/>
                    </a:moveTo>
                    <a:lnTo>
                      <a:pt x="0" y="69"/>
                    </a:lnTo>
                    <a:lnTo>
                      <a:pt x="789" y="69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1"/>
              <p:cNvSpPr>
                <a:spLocks/>
              </p:cNvSpPr>
              <p:nvPr/>
            </p:nvSpPr>
            <p:spPr bwMode="auto">
              <a:xfrm>
                <a:off x="2168" y="2748"/>
                <a:ext cx="787" cy="1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05"/>
                  </a:cxn>
                  <a:cxn ang="0">
                    <a:pos x="787" y="105"/>
                  </a:cxn>
                </a:cxnLst>
                <a:rect l="0" t="0" r="r" b="b"/>
                <a:pathLst>
                  <a:path w="787" h="105">
                    <a:moveTo>
                      <a:pt x="0" y="0"/>
                    </a:moveTo>
                    <a:lnTo>
                      <a:pt x="0" y="105"/>
                    </a:lnTo>
                    <a:lnTo>
                      <a:pt x="787" y="105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2"/>
              <p:cNvSpPr>
                <a:spLocks/>
              </p:cNvSpPr>
              <p:nvPr/>
            </p:nvSpPr>
            <p:spPr bwMode="auto">
              <a:xfrm>
                <a:off x="1500" y="2504"/>
                <a:ext cx="668" cy="24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1"/>
                  </a:cxn>
                  <a:cxn ang="0">
                    <a:pos x="668" y="241"/>
                  </a:cxn>
                </a:cxnLst>
                <a:rect l="0" t="0" r="r" b="b"/>
                <a:pathLst>
                  <a:path w="668" h="241">
                    <a:moveTo>
                      <a:pt x="0" y="0"/>
                    </a:moveTo>
                    <a:lnTo>
                      <a:pt x="0" y="241"/>
                    </a:lnTo>
                    <a:lnTo>
                      <a:pt x="668" y="241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Rectangle 43"/>
              <p:cNvSpPr>
                <a:spLocks noChangeArrowheads="1"/>
              </p:cNvSpPr>
              <p:nvPr/>
            </p:nvSpPr>
            <p:spPr bwMode="auto">
              <a:xfrm>
                <a:off x="2820" y="2872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" name="Rectangle 44"/>
              <p:cNvSpPr>
                <a:spLocks noChangeArrowheads="1"/>
              </p:cNvSpPr>
              <p:nvPr/>
            </p:nvSpPr>
            <p:spPr bwMode="auto">
              <a:xfrm>
                <a:off x="2906" y="1175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45"/>
              <p:cNvSpPr>
                <a:spLocks noChangeArrowheads="1"/>
              </p:cNvSpPr>
              <p:nvPr/>
            </p:nvSpPr>
            <p:spPr bwMode="auto">
              <a:xfrm>
                <a:off x="2480" y="2296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Rectangle 46"/>
              <p:cNvSpPr>
                <a:spLocks noChangeArrowheads="1"/>
              </p:cNvSpPr>
              <p:nvPr/>
            </p:nvSpPr>
            <p:spPr bwMode="auto">
              <a:xfrm>
                <a:off x="2033" y="2764"/>
                <a:ext cx="109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100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" name="Rectangle 47"/>
              <p:cNvSpPr>
                <a:spLocks noChangeArrowheads="1"/>
              </p:cNvSpPr>
              <p:nvPr/>
            </p:nvSpPr>
            <p:spPr bwMode="auto">
              <a:xfrm>
                <a:off x="2210" y="1283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" name="Rectangle 48"/>
              <p:cNvSpPr>
                <a:spLocks noChangeArrowheads="1"/>
              </p:cNvSpPr>
              <p:nvPr/>
            </p:nvSpPr>
            <p:spPr bwMode="auto">
              <a:xfrm>
                <a:off x="2091" y="2008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99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Rectangle 49"/>
              <p:cNvSpPr>
                <a:spLocks noChangeArrowheads="1"/>
              </p:cNvSpPr>
              <p:nvPr/>
            </p:nvSpPr>
            <p:spPr bwMode="auto">
              <a:xfrm>
                <a:off x="2004" y="1720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83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Rectangle 50"/>
              <p:cNvSpPr>
                <a:spLocks noChangeArrowheads="1"/>
              </p:cNvSpPr>
              <p:nvPr/>
            </p:nvSpPr>
            <p:spPr bwMode="auto">
              <a:xfrm>
                <a:off x="1749" y="1445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dirty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61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" name="Rectangle 51"/>
              <p:cNvSpPr>
                <a:spLocks noChangeArrowheads="1"/>
              </p:cNvSpPr>
              <p:nvPr/>
            </p:nvSpPr>
            <p:spPr bwMode="auto">
              <a:xfrm>
                <a:off x="1565" y="1927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55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" name="Rectangle 52"/>
              <p:cNvSpPr>
                <a:spLocks noChangeArrowheads="1"/>
              </p:cNvSpPr>
              <p:nvPr/>
            </p:nvSpPr>
            <p:spPr bwMode="auto">
              <a:xfrm>
                <a:off x="1620" y="1670"/>
                <a:ext cx="73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33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Line 53"/>
              <p:cNvSpPr>
                <a:spLocks noChangeShapeType="1"/>
              </p:cNvSpPr>
              <p:nvPr/>
            </p:nvSpPr>
            <p:spPr bwMode="auto">
              <a:xfrm>
                <a:off x="1800" y="3134"/>
                <a:ext cx="390" cy="1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Line 54"/>
              <p:cNvSpPr>
                <a:spLocks noChangeShapeType="1"/>
              </p:cNvSpPr>
              <p:nvPr/>
            </p:nvSpPr>
            <p:spPr bwMode="auto">
              <a:xfrm>
                <a:off x="1800" y="3110"/>
                <a:ext cx="1" cy="48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Line 55"/>
              <p:cNvSpPr>
                <a:spLocks noChangeShapeType="1"/>
              </p:cNvSpPr>
              <p:nvPr/>
            </p:nvSpPr>
            <p:spPr bwMode="auto">
              <a:xfrm>
                <a:off x="2190" y="3110"/>
                <a:ext cx="1" cy="48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Rectangle 56"/>
              <p:cNvSpPr>
                <a:spLocks noChangeArrowheads="1"/>
              </p:cNvSpPr>
              <p:nvPr/>
            </p:nvSpPr>
            <p:spPr bwMode="auto">
              <a:xfrm>
                <a:off x="1950" y="3158"/>
                <a:ext cx="91" cy="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effectLst/>
                    <a:latin typeface="MS Sans Serif"/>
                    <a:cs typeface="Arial" pitchFamily="34" charset="0"/>
                  </a:rPr>
                  <a:t>0.1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6" name="Rectangle 165"/>
            <p:cNvSpPr>
              <a:spLocks noChangeArrowheads="1"/>
            </p:cNvSpPr>
            <p:nvPr/>
          </p:nvSpPr>
          <p:spPr bwMode="auto">
            <a:xfrm rot="16200000" flipH="1">
              <a:off x="4943668" y="5886605"/>
              <a:ext cx="89974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/>
                <a:t>TCP1</a:t>
              </a:r>
            </a:p>
          </p:txBody>
        </p:sp>
        <p:sp>
          <p:nvSpPr>
            <p:cNvPr id="177" name="Freeform 164"/>
            <p:cNvSpPr>
              <a:spLocks/>
            </p:cNvSpPr>
            <p:nvPr/>
          </p:nvSpPr>
          <p:spPr bwMode="auto">
            <a:xfrm>
              <a:off x="5184000" y="5385048"/>
              <a:ext cx="45719" cy="568425"/>
            </a:xfrm>
            <a:custGeom>
              <a:avLst/>
              <a:gdLst>
                <a:gd name="T0" fmla="*/ 0 w 33"/>
                <a:gd name="T1" fmla="*/ 0 h 1230"/>
                <a:gd name="T2" fmla="*/ 33 w 33"/>
                <a:gd name="T3" fmla="*/ 0 h 1230"/>
                <a:gd name="T4" fmla="*/ 33 w 33"/>
                <a:gd name="T5" fmla="*/ 1230 h 1230"/>
                <a:gd name="T6" fmla="*/ 0 w 33"/>
                <a:gd name="T7" fmla="*/ 1230 h 1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30"/>
                <a:gd name="T14" fmla="*/ 33 w 33"/>
                <a:gd name="T15" fmla="*/ 1230 h 1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30">
                  <a:moveTo>
                    <a:pt x="0" y="0"/>
                  </a:moveTo>
                  <a:lnTo>
                    <a:pt x="33" y="0"/>
                  </a:lnTo>
                  <a:lnTo>
                    <a:pt x="33" y="1230"/>
                  </a:lnTo>
                  <a:lnTo>
                    <a:pt x="0" y="1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4" name="Freeform 164"/>
            <p:cNvSpPr>
              <a:spLocks/>
            </p:cNvSpPr>
            <p:nvPr/>
          </p:nvSpPr>
          <p:spPr bwMode="auto">
            <a:xfrm>
              <a:off x="5184000" y="6537176"/>
              <a:ext cx="45719" cy="1728192"/>
            </a:xfrm>
            <a:custGeom>
              <a:avLst/>
              <a:gdLst>
                <a:gd name="T0" fmla="*/ 0 w 33"/>
                <a:gd name="T1" fmla="*/ 0 h 1230"/>
                <a:gd name="T2" fmla="*/ 33 w 33"/>
                <a:gd name="T3" fmla="*/ 0 h 1230"/>
                <a:gd name="T4" fmla="*/ 33 w 33"/>
                <a:gd name="T5" fmla="*/ 1230 h 1230"/>
                <a:gd name="T6" fmla="*/ 0 w 33"/>
                <a:gd name="T7" fmla="*/ 1230 h 123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3"/>
                <a:gd name="T13" fmla="*/ 0 h 1230"/>
                <a:gd name="T14" fmla="*/ 33 w 33"/>
                <a:gd name="T15" fmla="*/ 1230 h 123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3" h="1230">
                  <a:moveTo>
                    <a:pt x="0" y="0"/>
                  </a:moveTo>
                  <a:lnTo>
                    <a:pt x="33" y="0"/>
                  </a:lnTo>
                  <a:lnTo>
                    <a:pt x="33" y="1230"/>
                  </a:lnTo>
                  <a:lnTo>
                    <a:pt x="0" y="123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186" name="Rectangle 165"/>
            <p:cNvSpPr>
              <a:spLocks noChangeArrowheads="1"/>
            </p:cNvSpPr>
            <p:nvPr/>
          </p:nvSpPr>
          <p:spPr bwMode="auto">
            <a:xfrm rot="16200000" flipH="1">
              <a:off x="4943668" y="7254757"/>
              <a:ext cx="899747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r>
                <a:rPr lang="en-US" sz="1200" dirty="0" smtClean="0"/>
                <a:t>TCP18</a:t>
              </a:r>
              <a:endParaRPr lang="en-US" sz="1200" dirty="0"/>
            </a:p>
          </p:txBody>
        </p:sp>
      </p:grpSp>
      <p:sp>
        <p:nvSpPr>
          <p:cNvPr id="63" name="TextBox 296"/>
          <p:cNvSpPr txBox="1"/>
          <p:nvPr/>
        </p:nvSpPr>
        <p:spPr>
          <a:xfrm>
            <a:off x="1052736" y="5097016"/>
            <a:ext cx="4680000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Supplementary Fig. S4. 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analysis of TB/</a:t>
            </a:r>
            <a:r>
              <a:rPr lang="en-US" sz="1100" dirty="0" err="1" smtClean="0">
                <a:latin typeface="Times New Roman" pitchFamily="18" charset="0"/>
                <a:cs typeface="Times New Roman" pitchFamily="18" charset="0"/>
              </a:rPr>
              <a:t>BCR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-like proteins. </a:t>
            </a:r>
          </a:p>
          <a:p>
            <a:pPr algn="just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Putative orthologs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Zea mays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teosinte branched-like (TB1)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proteins were analyzed from completely sequenced genomes of selected species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The sequences were identified by protein-protein BLAST to the conserved TCP domains of BRANCHED1 (BRC1) and BRC2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Arabidopsis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in the GenBank (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www.ncbi.nlm.nih.gov/BLAST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and in the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Populus trichocarpa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genome (Tuskan et al., 2006;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http://www.phytozome.net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databases). ClustalW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www.ebi.ac.uk/Tools/msa/clustalw2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was used to perform multiple sequence alignments. The phylogenetic tree was created using MEGA5 program (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www.megashoftware.net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  <a:hlinkClick r:id="rId6"/>
              </a:rPr>
              <a:t>/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with the neighbor-joining method. Bootstrap support values based on 1000 replicates are shown. The proteins are (accession and gene locus identifiers in parenthesis): At BRC1(AT3g18550), At BRC2 (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AT1G68800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and At TCP1 (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AT1G67260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Arabidopsis thaliana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Pt BRC1a (Potri.015G050500), Pt BRC1b (Potri.012G059900), Pt BRC2a (Potri.008G115800), Pt BRC2b (Potri.010G130200) and Pt TCP1 (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Potri.017G112000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)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P. trichocarpa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St BRC1a (AEF98449), and St BRC1b (AEF98450)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Solanum tuberosum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Oz TB1a (BAD28355)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Oryza sativa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; Zm TB1 (NP_001151618) of </a:t>
            </a:r>
            <a:r>
              <a:rPr lang="en-US" sz="1100" i="1" dirty="0" smtClean="0">
                <a:latin typeface="Times New Roman" pitchFamily="18" charset="0"/>
                <a:cs typeface="Times New Roman" pitchFamily="18" charset="0"/>
              </a:rPr>
              <a:t>Zea mays</a:t>
            </a:r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. The genes analyzed in this study, BRC1 (1b) and BRC2 (2b), are marked in blue. </a:t>
            </a:r>
          </a:p>
          <a:p>
            <a:pPr algn="just"/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</TotalTime>
  <Words>70</Words>
  <Application>Microsoft Office PowerPoint</Application>
  <PresentationFormat>A4 Paper (210x297 mm)</PresentationFormat>
  <Paragraphs>32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MS Sans Serif</vt:lpstr>
      <vt:lpstr>Times New Roman</vt:lpstr>
      <vt:lpstr>Office Theme</vt:lpstr>
      <vt:lpstr>PowerPoint Presentation</vt:lpstr>
    </vt:vector>
  </TitlesOfParts>
  <Company>UMB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pairin</dc:creator>
  <cp:lastModifiedBy>Christiaan van der Schoot</cp:lastModifiedBy>
  <cp:revision>40</cp:revision>
  <dcterms:created xsi:type="dcterms:W3CDTF">2013-05-14T15:55:03Z</dcterms:created>
  <dcterms:modified xsi:type="dcterms:W3CDTF">2015-07-28T17:37:37Z</dcterms:modified>
</cp:coreProperties>
</file>