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10/13/15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10758" t="12545" r="14874" b="17796"/>
          <a:stretch/>
        </p:blipFill>
        <p:spPr>
          <a:xfrm>
            <a:off x="647700" y="1961951"/>
            <a:ext cx="2984500" cy="1828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10946" t="11258" r="14200" b="16938"/>
          <a:stretch/>
        </p:blipFill>
        <p:spPr>
          <a:xfrm>
            <a:off x="4927600" y="1930201"/>
            <a:ext cx="3213100" cy="1898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45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Supplementary Figure 3a.  </a:t>
            </a:r>
            <a:endParaRPr lang="en-US" sz="1400" dirty="0"/>
          </a:p>
        </p:txBody>
      </p:sp>
      <p:sp>
        <p:nvSpPr>
          <p:cNvPr id="6" name="文本框 5"/>
          <p:cNvSpPr txBox="1"/>
          <p:nvPr/>
        </p:nvSpPr>
        <p:spPr>
          <a:xfrm>
            <a:off x="1331640" y="4129335"/>
            <a:ext cx="1536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Days of Treatment</a:t>
            </a:r>
            <a:endParaRPr kumimoji="1" lang="zh-CN" altLang="en-US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5724128" y="3985319"/>
            <a:ext cx="1536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Days of Treatment</a:t>
            </a:r>
            <a:endParaRPr kumimoji="1" lang="zh-CN" altLang="en-US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8100392" y="2074202"/>
            <a:ext cx="736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/>
              <a:t>AST-002</a:t>
            </a:r>
          </a:p>
          <a:p>
            <a:r>
              <a:rPr kumimoji="1" lang="en-US" altLang="zh-CN" sz="1200" dirty="0" smtClean="0"/>
              <a:t>AST-003</a:t>
            </a:r>
          </a:p>
          <a:p>
            <a:r>
              <a:rPr kumimoji="1" lang="en-US" altLang="zh-CN" sz="1200" dirty="0" smtClean="0"/>
              <a:t>Sunitinib</a:t>
            </a:r>
          </a:p>
          <a:p>
            <a:r>
              <a:rPr kumimoji="1" lang="en-US" altLang="zh-CN" sz="1200" dirty="0" smtClean="0"/>
              <a:t>Vehicle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3563888" y="2041103"/>
            <a:ext cx="736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/>
              <a:t>AST-002</a:t>
            </a:r>
          </a:p>
          <a:p>
            <a:r>
              <a:rPr kumimoji="1" lang="en-US" altLang="zh-CN" sz="1200" dirty="0" smtClean="0"/>
              <a:t>AST-003</a:t>
            </a:r>
          </a:p>
          <a:p>
            <a:r>
              <a:rPr kumimoji="1" lang="en-US" altLang="zh-CN" sz="1200" dirty="0" smtClean="0"/>
              <a:t>Sunitinib</a:t>
            </a:r>
          </a:p>
          <a:p>
            <a:r>
              <a:rPr kumimoji="1" lang="en-US" altLang="zh-CN" sz="1200" dirty="0" smtClean="0"/>
              <a:t>Vehicle</a:t>
            </a:r>
            <a:endParaRPr kumimoji="1" lang="zh-CN" altLang="en-US" sz="1200" dirty="0"/>
          </a:p>
        </p:txBody>
      </p:sp>
      <p:sp>
        <p:nvSpPr>
          <p:cNvPr id="10" name="文本框 9"/>
          <p:cNvSpPr txBox="1"/>
          <p:nvPr/>
        </p:nvSpPr>
        <p:spPr>
          <a:xfrm rot="16200000">
            <a:off x="3864517" y="2679932"/>
            <a:ext cx="139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Body weights (g)</a:t>
            </a:r>
            <a:endParaRPr kumimoji="1" lang="zh-CN" altLang="en-US" sz="1400" dirty="0"/>
          </a:p>
        </p:txBody>
      </p:sp>
      <p:sp>
        <p:nvSpPr>
          <p:cNvPr id="11" name="文本框 10"/>
          <p:cNvSpPr txBox="1"/>
          <p:nvPr/>
        </p:nvSpPr>
        <p:spPr>
          <a:xfrm rot="16200000">
            <a:off x="-379599" y="2786389"/>
            <a:ext cx="139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Body weights (g)</a:t>
            </a:r>
            <a:endParaRPr kumimoji="1" lang="zh-CN" altLang="en-US" sz="1400" dirty="0"/>
          </a:p>
        </p:txBody>
      </p:sp>
      <p:sp>
        <p:nvSpPr>
          <p:cNvPr id="12" name="文本框 11"/>
          <p:cNvSpPr txBox="1"/>
          <p:nvPr/>
        </p:nvSpPr>
        <p:spPr>
          <a:xfrm>
            <a:off x="539552" y="3780328"/>
            <a:ext cx="3121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/>
              <a:t>0           3            6           9           12         15        18</a:t>
            </a:r>
            <a:endParaRPr kumimoji="1" lang="zh-CN" altLang="en-US" sz="1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4860032" y="3769295"/>
            <a:ext cx="3121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/>
              <a:t>0           3            6           9           12         15        18</a:t>
            </a:r>
            <a:endParaRPr kumimoji="1" lang="zh-CN" altLang="en-US" sz="1200" dirty="0"/>
          </a:p>
        </p:txBody>
      </p:sp>
      <p:sp>
        <p:nvSpPr>
          <p:cNvPr id="14" name="文本框 13"/>
          <p:cNvSpPr txBox="1"/>
          <p:nvPr/>
        </p:nvSpPr>
        <p:spPr>
          <a:xfrm>
            <a:off x="5940152" y="1537047"/>
            <a:ext cx="118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200 mg/kg</a:t>
            </a:r>
            <a:endParaRPr kumimoji="1"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663390" y="1897087"/>
            <a:ext cx="340658" cy="2023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24</a:t>
            </a:r>
          </a:p>
          <a:p>
            <a:pPr>
              <a:lnSpc>
                <a:spcPct val="95000"/>
              </a:lnSpc>
            </a:pPr>
            <a:endParaRPr kumimoji="1" lang="en-US" altLang="zh-CN" sz="1200" dirty="0"/>
          </a:p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22</a:t>
            </a:r>
          </a:p>
          <a:p>
            <a:pPr>
              <a:lnSpc>
                <a:spcPct val="95000"/>
              </a:lnSpc>
            </a:pPr>
            <a:endParaRPr kumimoji="1" lang="en-US" altLang="zh-CN" sz="1200" dirty="0"/>
          </a:p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20</a:t>
            </a:r>
          </a:p>
          <a:p>
            <a:pPr>
              <a:lnSpc>
                <a:spcPct val="95000"/>
              </a:lnSpc>
            </a:pPr>
            <a:endParaRPr kumimoji="1" lang="en-US" altLang="zh-CN" sz="1200" dirty="0"/>
          </a:p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18</a:t>
            </a:r>
            <a:endParaRPr kumimoji="1" lang="en-US" altLang="zh-CN" sz="1200" dirty="0"/>
          </a:p>
          <a:p>
            <a:pPr>
              <a:lnSpc>
                <a:spcPct val="95000"/>
              </a:lnSpc>
            </a:pPr>
            <a:endParaRPr kumimoji="1" lang="en-US" altLang="zh-CN" sz="1200" dirty="0"/>
          </a:p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16</a:t>
            </a:r>
          </a:p>
          <a:p>
            <a:pPr>
              <a:lnSpc>
                <a:spcPct val="95000"/>
              </a:lnSpc>
            </a:pPr>
            <a:endParaRPr kumimoji="1" lang="en-US" altLang="zh-CN" sz="1200" dirty="0"/>
          </a:p>
          <a:p>
            <a:pPr>
              <a:lnSpc>
                <a:spcPct val="95000"/>
              </a:lnSpc>
            </a:pPr>
            <a:r>
              <a:rPr kumimoji="1" lang="en-US" altLang="zh-CN" sz="1200" dirty="0" smtClean="0"/>
              <a:t>14</a:t>
            </a:r>
            <a:endParaRPr kumimoji="1" lang="zh-CN" altLang="en-US" sz="1200" dirty="0"/>
          </a:p>
        </p:txBody>
      </p:sp>
      <p:sp>
        <p:nvSpPr>
          <p:cNvPr id="16" name="文本框 15"/>
          <p:cNvSpPr txBox="1"/>
          <p:nvPr/>
        </p:nvSpPr>
        <p:spPr>
          <a:xfrm>
            <a:off x="1331640" y="1609055"/>
            <a:ext cx="118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1</a:t>
            </a:r>
            <a:r>
              <a:rPr kumimoji="1" lang="en-US" altLang="zh-CN" dirty="0" smtClean="0"/>
              <a:t>00 mg/kg</a:t>
            </a:r>
            <a:endParaRPr kumimoji="1"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95536" y="1923855"/>
            <a:ext cx="340658" cy="1917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200" dirty="0" smtClean="0"/>
              <a:t>24</a:t>
            </a:r>
          </a:p>
          <a:p>
            <a:pPr>
              <a:lnSpc>
                <a:spcPct val="110000"/>
              </a:lnSpc>
            </a:pPr>
            <a:endParaRPr kumimoji="1" lang="en-US" altLang="zh-CN" sz="1200" dirty="0"/>
          </a:p>
          <a:p>
            <a:pPr>
              <a:lnSpc>
                <a:spcPct val="110000"/>
              </a:lnSpc>
            </a:pPr>
            <a:r>
              <a:rPr kumimoji="1" lang="en-US" altLang="zh-CN" sz="1200" dirty="0" smtClean="0"/>
              <a:t>22</a:t>
            </a:r>
          </a:p>
          <a:p>
            <a:pPr>
              <a:lnSpc>
                <a:spcPct val="110000"/>
              </a:lnSpc>
            </a:pPr>
            <a:endParaRPr kumimoji="1" lang="en-US" altLang="zh-CN" sz="1200" dirty="0"/>
          </a:p>
          <a:p>
            <a:pPr>
              <a:lnSpc>
                <a:spcPct val="110000"/>
              </a:lnSpc>
            </a:pPr>
            <a:r>
              <a:rPr kumimoji="1" lang="en-US" altLang="zh-CN" sz="1200" dirty="0" smtClean="0"/>
              <a:t>20</a:t>
            </a:r>
          </a:p>
          <a:p>
            <a:pPr>
              <a:lnSpc>
                <a:spcPct val="110000"/>
              </a:lnSpc>
            </a:pPr>
            <a:endParaRPr kumimoji="1" lang="en-US" altLang="zh-CN" sz="1200" dirty="0"/>
          </a:p>
          <a:p>
            <a:pPr>
              <a:lnSpc>
                <a:spcPct val="110000"/>
              </a:lnSpc>
            </a:pPr>
            <a:r>
              <a:rPr kumimoji="1" lang="en-US" altLang="zh-CN" sz="1200" dirty="0" smtClean="0"/>
              <a:t>18</a:t>
            </a:r>
            <a:endParaRPr kumimoji="1" lang="en-US" altLang="zh-CN" sz="1200" dirty="0"/>
          </a:p>
          <a:p>
            <a:pPr>
              <a:lnSpc>
                <a:spcPct val="110000"/>
              </a:lnSpc>
            </a:pPr>
            <a:endParaRPr kumimoji="1" lang="en-US" altLang="zh-CN" sz="1200" dirty="0"/>
          </a:p>
          <a:p>
            <a:pPr>
              <a:lnSpc>
                <a:spcPct val="110000"/>
              </a:lnSpc>
            </a:pPr>
            <a:r>
              <a:rPr kumimoji="1" lang="en-US" altLang="zh-CN" sz="1200" dirty="0" smtClean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36523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/>
          <p:nvPr/>
        </p:nvGrpSpPr>
        <p:grpSpPr>
          <a:xfrm>
            <a:off x="1286002" y="1369881"/>
            <a:ext cx="5724322" cy="3859319"/>
            <a:chOff x="-669798" y="783270"/>
            <a:chExt cx="5724322" cy="3859319"/>
          </a:xfrm>
        </p:grpSpPr>
        <p:pic>
          <p:nvPicPr>
            <p:cNvPr id="2" name="图片 1" descr="MTD_175kg:kg.tiff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62" t="10535" r="28272" b="30673"/>
            <a:stretch/>
          </p:blipFill>
          <p:spPr>
            <a:xfrm>
              <a:off x="190499" y="787400"/>
              <a:ext cx="4838625" cy="329844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-177355" y="783270"/>
              <a:ext cx="418654" cy="3337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dirty="0" smtClean="0"/>
                <a:t>22</a:t>
              </a:r>
            </a:p>
            <a:p>
              <a:pPr>
                <a:lnSpc>
                  <a:spcPct val="90000"/>
                </a:lnSpc>
              </a:pPr>
              <a:endParaRPr kumimoji="1" lang="en-US" altLang="zh-CN" dirty="0"/>
            </a:p>
            <a:p>
              <a:pPr>
                <a:lnSpc>
                  <a:spcPct val="90000"/>
                </a:lnSpc>
              </a:pPr>
              <a:endParaRPr kumimoji="1" lang="en-US" altLang="zh-CN" dirty="0" smtClean="0"/>
            </a:p>
            <a:p>
              <a:pPr>
                <a:lnSpc>
                  <a:spcPct val="90000"/>
                </a:lnSpc>
              </a:pPr>
              <a:r>
                <a:rPr kumimoji="1" lang="en-US" altLang="zh-CN" dirty="0" smtClean="0"/>
                <a:t>20</a:t>
              </a:r>
            </a:p>
            <a:p>
              <a:pPr>
                <a:lnSpc>
                  <a:spcPct val="90000"/>
                </a:lnSpc>
              </a:pPr>
              <a:endParaRPr kumimoji="1" lang="en-US" altLang="zh-CN" dirty="0" smtClean="0"/>
            </a:p>
            <a:p>
              <a:pPr>
                <a:lnSpc>
                  <a:spcPct val="90000"/>
                </a:lnSpc>
              </a:pPr>
              <a:endParaRPr kumimoji="1" lang="en-US" altLang="zh-CN" dirty="0"/>
            </a:p>
            <a:p>
              <a:pPr>
                <a:lnSpc>
                  <a:spcPct val="90000"/>
                </a:lnSpc>
              </a:pPr>
              <a:r>
                <a:rPr kumimoji="1" lang="en-US" altLang="zh-CN" dirty="0" smtClean="0"/>
                <a:t>18</a:t>
              </a:r>
            </a:p>
            <a:p>
              <a:pPr>
                <a:lnSpc>
                  <a:spcPct val="90000"/>
                </a:lnSpc>
              </a:pPr>
              <a:endParaRPr kumimoji="1" lang="en-US" altLang="zh-CN" dirty="0"/>
            </a:p>
            <a:p>
              <a:pPr>
                <a:lnSpc>
                  <a:spcPct val="90000"/>
                </a:lnSpc>
              </a:pPr>
              <a:endParaRPr kumimoji="1" lang="en-US" altLang="zh-CN" dirty="0" smtClean="0"/>
            </a:p>
            <a:p>
              <a:pPr>
                <a:lnSpc>
                  <a:spcPct val="90000"/>
                </a:lnSpc>
              </a:pPr>
              <a:r>
                <a:rPr kumimoji="1" lang="en-US" altLang="zh-CN" dirty="0" smtClean="0"/>
                <a:t>16</a:t>
              </a:r>
            </a:p>
            <a:p>
              <a:pPr>
                <a:lnSpc>
                  <a:spcPct val="90000"/>
                </a:lnSpc>
              </a:pPr>
              <a:endParaRPr kumimoji="1" lang="en-US" altLang="zh-CN" dirty="0"/>
            </a:p>
            <a:p>
              <a:pPr>
                <a:lnSpc>
                  <a:spcPct val="90000"/>
                </a:lnSpc>
              </a:pPr>
              <a:endParaRPr kumimoji="1" lang="en-US" altLang="zh-CN" dirty="0" smtClean="0"/>
            </a:p>
            <a:p>
              <a:pPr>
                <a:lnSpc>
                  <a:spcPct val="90000"/>
                </a:lnSpc>
              </a:pPr>
              <a:r>
                <a:rPr kumimoji="1" lang="en-US" altLang="zh-CN" dirty="0" smtClean="0"/>
                <a:t>14</a:t>
              </a:r>
              <a:endParaRPr kumimoji="1"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53999" y="3958271"/>
              <a:ext cx="48005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/>
                <a:t>0                          5                         10                        15</a:t>
              </a:r>
              <a:endParaRPr kumimoji="1"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 flipV="1">
              <a:off x="-669798" y="1731925"/>
              <a:ext cx="492443" cy="17213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zh-CN" sz="2000" dirty="0" smtClean="0"/>
                <a:t>Body weight (g)</a:t>
              </a:r>
              <a:endParaRPr kumimoji="1" lang="zh-CN" altLang="en-US" sz="2000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94915" y="4242479"/>
              <a:ext cx="21151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000" dirty="0" smtClean="0"/>
                <a:t>Days of Treatment</a:t>
              </a:r>
              <a:endParaRPr kumimoji="1" lang="zh-CN" altLang="en-US" sz="2000" dirty="0"/>
            </a:p>
          </p:txBody>
        </p:sp>
        <p:cxnSp>
          <p:nvCxnSpPr>
            <p:cNvPr id="10" name="直线箭头连接符 9"/>
            <p:cNvCxnSpPr/>
            <p:nvPr/>
          </p:nvCxnSpPr>
          <p:spPr>
            <a:xfrm flipV="1">
              <a:off x="2451100" y="3513770"/>
              <a:ext cx="0" cy="31750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箭头连接符 11"/>
            <p:cNvCxnSpPr/>
            <p:nvPr/>
          </p:nvCxnSpPr>
          <p:spPr>
            <a:xfrm flipV="1">
              <a:off x="3048000" y="3526470"/>
              <a:ext cx="0" cy="317500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4"/>
          <p:cNvSpPr txBox="1"/>
          <p:nvPr/>
        </p:nvSpPr>
        <p:spPr>
          <a:xfrm>
            <a:off x="179512" y="188640"/>
            <a:ext cx="845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Supplementary Figure 3b.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4151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90</Words>
  <Application>Microsoft Macintosh PowerPoint</Application>
  <PresentationFormat>全屏显示(4:3)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静脉给药Sample A 和Sunitinib后舒尼替尼在小鼠血浆及各脏器中分布的对比</dc:title>
  <dc:creator>Administrator</dc:creator>
  <cp:lastModifiedBy>apple</cp:lastModifiedBy>
  <cp:revision>35</cp:revision>
  <dcterms:created xsi:type="dcterms:W3CDTF">2015-04-30T18:18:05Z</dcterms:created>
  <dcterms:modified xsi:type="dcterms:W3CDTF">2015-10-14T04:58:09Z</dcterms:modified>
</cp:coreProperties>
</file>