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84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3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53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70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20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51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0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260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3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18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43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5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75C5B-C977-0740-A1CD-708903057D2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82638-31C3-DE46-AC90-AA891C7AC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03906" y="391068"/>
            <a:ext cx="4219518" cy="5575963"/>
            <a:chOff x="603906" y="391068"/>
            <a:chExt cx="4219518" cy="5575963"/>
          </a:xfrm>
        </p:grpSpPr>
        <p:grpSp>
          <p:nvGrpSpPr>
            <p:cNvPr id="4" name="Group 3"/>
            <p:cNvGrpSpPr/>
            <p:nvPr/>
          </p:nvGrpSpPr>
          <p:grpSpPr>
            <a:xfrm>
              <a:off x="603906" y="1275932"/>
              <a:ext cx="3280402" cy="3053252"/>
              <a:chOff x="1643" y="1034496"/>
              <a:chExt cx="2764288" cy="2066533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660994" y="1407210"/>
                <a:ext cx="1325880" cy="59436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 dirty="0" smtClean="0">
                    <a:solidFill>
                      <a:srgbClr val="000000"/>
                    </a:solidFill>
                    <a:effectLst/>
                    <a:latin typeface="Times New Roman"/>
                    <a:ea typeface="MS Mincho"/>
                    <a:cs typeface="Times New Roman"/>
                  </a:rPr>
                  <a:t>Meet criteria for lifetime alcohol use disorder</a:t>
                </a:r>
              </a:p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i="1" dirty="0" smtClean="0">
                    <a:solidFill>
                      <a:srgbClr val="000000"/>
                    </a:solidFill>
                    <a:latin typeface="Times New Roman"/>
                    <a:ea typeface="MS Mincho"/>
                    <a:cs typeface="Times New Roman"/>
                  </a:rPr>
                  <a:t>n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Times New Roman"/>
                    <a:ea typeface="MS Mincho"/>
                    <a:cs typeface="Times New Roman"/>
                  </a:rPr>
                  <a:t>= 11,843</a:t>
                </a:r>
                <a:endParaRPr lang="en-US" sz="1200" dirty="0">
                  <a:effectLst/>
                  <a:latin typeface="Times New Roman"/>
                  <a:ea typeface="MS Mincho"/>
                  <a:cs typeface="Times New Roman"/>
                </a:endParaRPr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>
                <a:off x="1318976" y="1034496"/>
                <a:ext cx="4958" cy="372714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ounded Rectangle 9"/>
              <p:cNvSpPr/>
              <p:nvPr/>
            </p:nvSpPr>
            <p:spPr>
              <a:xfrm>
                <a:off x="1643" y="2511212"/>
                <a:ext cx="1324684" cy="589817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 dirty="0" smtClean="0">
                    <a:solidFill>
                      <a:srgbClr val="000000"/>
                    </a:solidFill>
                    <a:effectLst/>
                    <a:latin typeface="Times New Roman"/>
                    <a:ea typeface="MS Mincho"/>
                    <a:cs typeface="Times New Roman"/>
                  </a:rPr>
                  <a:t>Have ever received treatment</a:t>
                </a:r>
              </a:p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i="1" dirty="0">
                    <a:solidFill>
                      <a:srgbClr val="000000"/>
                    </a:solidFill>
                    <a:latin typeface="Times New Roman"/>
                    <a:ea typeface="MS Mincho"/>
                    <a:cs typeface="Times New Roman"/>
                  </a:rPr>
                  <a:t>n</a:t>
                </a:r>
                <a:r>
                  <a:rPr lang="en-US" sz="1100" i="1" dirty="0" smtClean="0">
                    <a:solidFill>
                      <a:srgbClr val="000000"/>
                    </a:solidFill>
                    <a:latin typeface="Times New Roman"/>
                    <a:ea typeface="MS Mincho"/>
                    <a:cs typeface="Times New Roman"/>
                  </a:rPr>
                  <a:t>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Times New Roman"/>
                    <a:ea typeface="MS Mincho"/>
                    <a:cs typeface="Times New Roman"/>
                  </a:rPr>
                  <a:t>= 1,839</a:t>
                </a:r>
                <a:endParaRPr lang="en-US" sz="1200" dirty="0">
                  <a:effectLst/>
                  <a:latin typeface="Times New Roman"/>
                  <a:ea typeface="MS Mincho"/>
                  <a:cs typeface="Times New Roman"/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1440051" y="2511212"/>
                <a:ext cx="1325880" cy="589817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 dirty="0" smtClean="0">
                    <a:solidFill>
                      <a:srgbClr val="000000"/>
                    </a:solidFill>
                    <a:effectLst/>
                    <a:latin typeface="Times New Roman"/>
                    <a:ea typeface="MS Mincho"/>
                    <a:cs typeface="Times New Roman"/>
                  </a:rPr>
                  <a:t>Have never received treatment </a:t>
                </a:r>
                <a:endParaRPr lang="en-US" sz="1200" dirty="0">
                  <a:effectLst/>
                  <a:latin typeface="Times New Roman"/>
                  <a:ea typeface="MS Mincho"/>
                  <a:cs typeface="Times New Roman"/>
                </a:endParaRPr>
              </a:p>
              <a:p>
                <a:pPr algn="ctr"/>
                <a:r>
                  <a:rPr lang="en-US" sz="1100" i="1" dirty="0">
                    <a:solidFill>
                      <a:srgbClr val="000000"/>
                    </a:solidFill>
                    <a:latin typeface="Times New Roman"/>
                    <a:ea typeface="MS Mincho"/>
                    <a:cs typeface="Times New Roman"/>
                  </a:rPr>
                  <a:t>n</a:t>
                </a:r>
                <a:r>
                  <a:rPr lang="en-US" sz="1100" kern="1200" dirty="0" smtClean="0">
                    <a:solidFill>
                      <a:srgbClr val="000000"/>
                    </a:solidFill>
                    <a:effectLst/>
                    <a:latin typeface="Times New Roman"/>
                    <a:ea typeface="MS Mincho"/>
                    <a:cs typeface="Times New Roman"/>
                  </a:rPr>
                  <a:t> </a:t>
                </a:r>
                <a:r>
                  <a:rPr lang="en-US" sz="1100" kern="1200" dirty="0">
                    <a:solidFill>
                      <a:srgbClr val="000000"/>
                    </a:solidFill>
                    <a:effectLst/>
                    <a:latin typeface="Times New Roman"/>
                    <a:ea typeface="MS Mincho"/>
                    <a:cs typeface="Times New Roman"/>
                  </a:rPr>
                  <a:t>= </a:t>
                </a:r>
                <a:r>
                  <a:rPr lang="en-US" sz="1100" kern="1200" dirty="0" smtClean="0">
                    <a:solidFill>
                      <a:srgbClr val="000000"/>
                    </a:solidFill>
                    <a:effectLst/>
                    <a:latin typeface="Times New Roman"/>
                    <a:ea typeface="MS Mincho"/>
                    <a:cs typeface="Times New Roman"/>
                  </a:rPr>
                  <a:t>10,004</a:t>
                </a:r>
                <a:endParaRPr lang="en-US" sz="1200" dirty="0">
                  <a:effectLst/>
                  <a:latin typeface="Times New Roman"/>
                  <a:ea typeface="MS Mincho"/>
                  <a:cs typeface="Times New Roman"/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1323934" y="2001570"/>
                <a:ext cx="779057" cy="509642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flipH="1">
                <a:off x="663985" y="2001570"/>
                <a:ext cx="659949" cy="509642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Arrow Connector 22"/>
            <p:cNvCxnSpPr/>
            <p:nvPr/>
          </p:nvCxnSpPr>
          <p:spPr>
            <a:xfrm flipH="1">
              <a:off x="2325479" y="4335895"/>
              <a:ext cx="783167" cy="75298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108646" y="4335895"/>
              <a:ext cx="924513" cy="75298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ounded Rectangle 24"/>
            <p:cNvSpPr/>
            <p:nvPr/>
          </p:nvSpPr>
          <p:spPr>
            <a:xfrm>
              <a:off x="1524869" y="5095591"/>
              <a:ext cx="1572013" cy="871440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kern="1200" dirty="0" smtClean="0">
                  <a:solidFill>
                    <a:srgbClr val="000000"/>
                  </a:solidFill>
                  <a:effectLst/>
                  <a:latin typeface="Times New Roman"/>
                  <a:ea typeface="MS Mincho"/>
                  <a:cs typeface="Times New Roman"/>
                </a:rPr>
                <a:t>Have ever perceived need for treatment</a:t>
              </a: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i="1" dirty="0" smtClean="0">
                  <a:solidFill>
                    <a:srgbClr val="000000"/>
                  </a:solidFill>
                  <a:latin typeface="Times New Roman"/>
                  <a:ea typeface="MS Mincho"/>
                  <a:cs typeface="Times New Roman"/>
                </a:rPr>
                <a:t>n </a:t>
              </a:r>
              <a:r>
                <a:rPr lang="en-US" sz="1100" b="1" dirty="0" smtClean="0">
                  <a:solidFill>
                    <a:srgbClr val="000000"/>
                  </a:solidFill>
                  <a:latin typeface="Times New Roman"/>
                  <a:ea typeface="MS Mincho"/>
                  <a:cs typeface="Times New Roman"/>
                </a:rPr>
                <a:t>= 1,053</a:t>
              </a:r>
              <a:endParaRPr lang="en-US" sz="1200" b="1" dirty="0">
                <a:effectLst/>
                <a:latin typeface="Times New Roman"/>
                <a:ea typeface="MS Mincho"/>
                <a:cs typeface="Times New Roman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249992" y="5095591"/>
              <a:ext cx="1573432" cy="87144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 smtClean="0">
                  <a:solidFill>
                    <a:srgbClr val="000000"/>
                  </a:solidFill>
                  <a:effectLst/>
                  <a:latin typeface="Times New Roman"/>
                  <a:ea typeface="MS Mincho"/>
                  <a:cs typeface="Times New Roman"/>
                </a:rPr>
                <a:t>Have never perceived need for treatment </a:t>
              </a:r>
              <a:endParaRPr lang="en-US" sz="1200" dirty="0">
                <a:effectLst/>
                <a:latin typeface="Times New Roman"/>
                <a:ea typeface="MS Mincho"/>
                <a:cs typeface="Times New Roman"/>
              </a:endParaRPr>
            </a:p>
            <a:p>
              <a:pPr algn="ctr"/>
              <a:r>
                <a:rPr lang="en-US" sz="1100" i="1" dirty="0">
                  <a:solidFill>
                    <a:srgbClr val="000000"/>
                  </a:solidFill>
                  <a:latin typeface="Times New Roman"/>
                  <a:ea typeface="MS Mincho"/>
                  <a:cs typeface="Times New Roman"/>
                </a:rPr>
                <a:t>n</a:t>
              </a:r>
              <a:r>
                <a:rPr lang="en-US" sz="1100" kern="1200" dirty="0" smtClean="0">
                  <a:solidFill>
                    <a:srgbClr val="000000"/>
                  </a:solidFill>
                  <a:effectLst/>
                  <a:latin typeface="Times New Roman"/>
                  <a:ea typeface="MS Mincho"/>
                  <a:cs typeface="Times New Roman"/>
                </a:rPr>
                <a:t> </a:t>
              </a:r>
              <a:r>
                <a:rPr lang="en-US" sz="1100" kern="1200" dirty="0">
                  <a:solidFill>
                    <a:srgbClr val="000000"/>
                  </a:solidFill>
                  <a:effectLst/>
                  <a:latin typeface="Times New Roman"/>
                  <a:ea typeface="MS Mincho"/>
                  <a:cs typeface="Times New Roman"/>
                </a:rPr>
                <a:t>= </a:t>
              </a:r>
              <a:r>
                <a:rPr lang="en-US" sz="1100" kern="1200" dirty="0" smtClean="0">
                  <a:solidFill>
                    <a:srgbClr val="000000"/>
                  </a:solidFill>
                  <a:effectLst/>
                  <a:latin typeface="Times New Roman"/>
                  <a:ea typeface="MS Mincho"/>
                  <a:cs typeface="Times New Roman"/>
                </a:rPr>
                <a:t>8,951</a:t>
              </a:r>
              <a:endParaRPr lang="en-US" sz="1200" dirty="0">
                <a:effectLst/>
                <a:latin typeface="Times New Roman"/>
                <a:ea typeface="MS Mincho"/>
                <a:cs typeface="Times New Roman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1380479" y="391068"/>
              <a:ext cx="1573432" cy="878152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rgbClr val="000000"/>
                  </a:solidFill>
                  <a:latin typeface="Times New Roman"/>
                  <a:ea typeface="MS Mincho"/>
                  <a:cs typeface="Times New Roman"/>
                </a:rPr>
                <a:t>Wave 1 NESARC</a:t>
              </a:r>
              <a:endParaRPr lang="en-US" sz="1200" dirty="0">
                <a:latin typeface="Times New Roman"/>
                <a:ea typeface="MS Mincho"/>
                <a:cs typeface="Times New Roman"/>
              </a:endParaRPr>
            </a:p>
            <a:p>
              <a:pPr algn="ctr"/>
              <a:r>
                <a:rPr lang="en-US" sz="1100" i="1" dirty="0">
                  <a:solidFill>
                    <a:srgbClr val="000000"/>
                  </a:solidFill>
                  <a:latin typeface="Times New Roman"/>
                  <a:ea typeface="MS Mincho"/>
                  <a:cs typeface="Times New Roman"/>
                </a:rPr>
                <a:t>n</a:t>
              </a:r>
              <a:r>
                <a:rPr lang="en-US" sz="1100" dirty="0">
                  <a:solidFill>
                    <a:srgbClr val="000000"/>
                  </a:solidFill>
                  <a:latin typeface="Times New Roman"/>
                  <a:ea typeface="MS Mincho"/>
                  <a:cs typeface="Times New Roman"/>
                </a:rPr>
                <a:t> = 43,093</a:t>
              </a:r>
              <a:endParaRPr lang="en-US" sz="1200" dirty="0">
                <a:latin typeface="Times New Roman"/>
                <a:ea typeface="MS Mincho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954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2897</TotalTime>
  <Words>48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MS Mincho</vt:lpstr>
      <vt:lpstr>Arial</vt:lpstr>
      <vt:lpstr>Calibri</vt:lpstr>
      <vt:lpstr>Times New Roman</vt:lpstr>
      <vt:lpstr>Office Theme</vt:lpstr>
      <vt:lpstr>PowerPoint Presentation</vt:lpstr>
    </vt:vector>
  </TitlesOfParts>
  <Company>Johns Hopkins Bloomberg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Schuler</dc:creator>
  <cp:lastModifiedBy>Megan Schuler</cp:lastModifiedBy>
  <cp:revision>9</cp:revision>
  <dcterms:created xsi:type="dcterms:W3CDTF">2012-10-30T18:10:00Z</dcterms:created>
  <dcterms:modified xsi:type="dcterms:W3CDTF">2014-02-04T18:55:35Z</dcterms:modified>
</cp:coreProperties>
</file>